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drawings/drawing1.xml" ContentType="application/vnd.openxmlformats-officedocument.drawingml.chartshapes+xml"/>
  <Override PartName="/ppt/notesSlides/notesSlide9.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0.xml" ContentType="application/vnd.openxmlformats-officedocument.drawingml.chart+xml"/>
  <Override PartName="/ppt/drawings/drawing2.xml" ContentType="application/vnd.openxmlformats-officedocument.drawingml.chartshapes+xml"/>
  <Override PartName="/ppt/notesSlides/notesSlide16.xml" ContentType="application/vnd.openxmlformats-officedocument.presentationml.notesSlide+xml"/>
  <Override PartName="/ppt/charts/chart11.xml" ContentType="application/vnd.openxmlformats-officedocument.drawingml.chart+xml"/>
  <Override PartName="/ppt/drawings/drawing3.xml" ContentType="application/vnd.openxmlformats-officedocument.drawingml.chartshapes+xml"/>
  <Override PartName="/ppt/notesSlides/notesSlide17.xml" ContentType="application/vnd.openxmlformats-officedocument.presentationml.notesSlide+xml"/>
  <Override PartName="/ppt/charts/chart12.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3.xml" ContentType="application/vnd.openxmlformats-officedocument.drawingml.chart+xml"/>
  <Override PartName="/ppt/drawings/drawing4.xml" ContentType="application/vnd.openxmlformats-officedocument.drawingml.chartshapes+xml"/>
  <Override PartName="/ppt/charts/chart14.xml" ContentType="application/vnd.openxmlformats-officedocument.drawingml.chart+xml"/>
  <Override PartName="/ppt/drawings/drawing5.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5.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6.xml" ContentType="application/vnd.openxmlformats-officedocument.drawingml.chart+xml"/>
  <Override PartName="/ppt/notesSlides/notesSlide30.xml" ContentType="application/vnd.openxmlformats-officedocument.presentationml.notesSlide+xml"/>
  <Override PartName="/ppt/charts/chart17.xml" ContentType="application/vnd.openxmlformats-officedocument.drawingml.chart+xml"/>
  <Override PartName="/ppt/drawings/drawing6.xml" ContentType="application/vnd.openxmlformats-officedocument.drawingml.chartshape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4548" r:id="rId1"/>
  </p:sldMasterIdLst>
  <p:notesMasterIdLst>
    <p:notesMasterId r:id="rId37"/>
  </p:notesMasterIdLst>
  <p:sldIdLst>
    <p:sldId id="380" r:id="rId2"/>
    <p:sldId id="410" r:id="rId3"/>
    <p:sldId id="423" r:id="rId4"/>
    <p:sldId id="349" r:id="rId5"/>
    <p:sldId id="408" r:id="rId6"/>
    <p:sldId id="402" r:id="rId7"/>
    <p:sldId id="411" r:id="rId8"/>
    <p:sldId id="348" r:id="rId9"/>
    <p:sldId id="409" r:id="rId10"/>
    <p:sldId id="412" r:id="rId11"/>
    <p:sldId id="413" r:id="rId12"/>
    <p:sldId id="331" r:id="rId13"/>
    <p:sldId id="414" r:id="rId14"/>
    <p:sldId id="354" r:id="rId15"/>
    <p:sldId id="404" r:id="rId16"/>
    <p:sldId id="357" r:id="rId17"/>
    <p:sldId id="316" r:id="rId18"/>
    <p:sldId id="405" r:id="rId19"/>
    <p:sldId id="328" r:id="rId20"/>
    <p:sldId id="415" r:id="rId21"/>
    <p:sldId id="416" r:id="rId22"/>
    <p:sldId id="417" r:id="rId23"/>
    <p:sldId id="418" r:id="rId24"/>
    <p:sldId id="419" r:id="rId25"/>
    <p:sldId id="382" r:id="rId26"/>
    <p:sldId id="427" r:id="rId27"/>
    <p:sldId id="428" r:id="rId28"/>
    <p:sldId id="421" r:id="rId29"/>
    <p:sldId id="420" r:id="rId30"/>
    <p:sldId id="422" r:id="rId31"/>
    <p:sldId id="425" r:id="rId32"/>
    <p:sldId id="381" r:id="rId33"/>
    <p:sldId id="364" r:id="rId34"/>
    <p:sldId id="426" r:id="rId35"/>
    <p:sldId id="294" r:id="rId36"/>
  </p:sldIdLst>
  <p:sldSz cx="9144000" cy="6480175"/>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A18"/>
    <a:srgbClr val="9A63EB"/>
    <a:srgbClr val="9933FF"/>
    <a:srgbClr val="6600FF"/>
    <a:srgbClr val="6666FF"/>
    <a:srgbClr val="9966FF"/>
    <a:srgbClr val="FF9900"/>
    <a:srgbClr val="CCCC00"/>
    <a:srgbClr val="99CC00"/>
    <a:srgbClr val="90C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E9639D4-E3E2-4D34-9284-5A2195B3D0D7}" styleName="Светлый стиль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Светлый стиль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99" autoAdjust="0"/>
    <p:restoredTop sz="81576" autoAdjust="0"/>
  </p:normalViewPr>
  <p:slideViewPr>
    <p:cSldViewPr>
      <p:cViewPr>
        <p:scale>
          <a:sx n="100" d="100"/>
          <a:sy n="100" d="100"/>
        </p:scale>
        <p:origin x="-1104" y="-72"/>
      </p:cViewPr>
      <p:guideLst>
        <p:guide orient="horz" pos="2041"/>
        <p:guide pos="2880"/>
      </p:guideLst>
    </p:cSldViewPr>
  </p:slideViewPr>
  <p:outlineViewPr>
    <p:cViewPr>
      <p:scale>
        <a:sx n="33" d="100"/>
        <a:sy n="33" d="100"/>
      </p:scale>
      <p:origin x="0" y="318"/>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7" d="100"/>
          <a:sy n="77" d="100"/>
        </p:scale>
        <p:origin x="-2142" y="-10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E:\&#1055;&#1088;&#1077;&#1079;&#1077;&#1085;&#1090;&#1072;&#1094;&#1080;&#1103;%202015\_()1~1.XLS" TargetMode="External"/></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E:\&#1055;&#1088;&#1077;&#1079;&#1077;&#1085;&#1090;&#1072;&#1094;&#1080;&#1103;%202015\_()1~1.XLS" TargetMode="External"/></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E:\&#1055;&#1088;&#1077;&#1079;&#1077;&#1085;&#1090;&#1072;&#1094;&#1080;&#1103;%202015\_()1~1.XLS"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E:\&#1055;&#1088;&#1077;&#1079;&#1077;&#1085;&#1090;&#1072;&#1094;&#1080;&#1103;%202015\_()1~1.XLS" TargetMode="External"/></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file:///E:\&#1055;&#1088;&#1077;&#1079;&#1077;&#1085;&#1090;&#1072;&#1094;&#1080;&#1103;%202015\_()1~1.XLS" TargetMode="External"/></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oleObject" Target="file:///E:\&#1055;&#1088;&#1077;&#1079;&#1077;&#1085;&#1090;&#1072;&#1094;&#1080;&#1103;%202015\_()1~1.XLS"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E:\&#1055;&#1088;&#1077;&#1079;&#1077;&#1085;&#1090;&#1072;&#1094;&#1080;&#1103;%202015\_()1~1.XLS"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E:\&#1055;&#1088;&#1077;&#1079;&#1077;&#1085;&#1090;&#1072;&#1094;&#1080;&#1103;%202015\_()1~1.XLS" TargetMode="External"/></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oleObject" Target="file:///E:\&#1055;&#1088;&#1077;&#1079;&#1077;&#1085;&#1090;&#1072;&#1094;&#1080;&#1103;%202015\_()1~1.XLS"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E:\&#1055;&#1088;&#1077;&#1079;&#1077;&#1085;&#1090;&#1072;&#1094;&#1080;&#1103;%202015\_()1~1.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E:\&#1055;&#1088;&#1077;&#1079;&#1077;&#1085;&#1090;&#1072;&#1094;&#1080;&#1103;%202015\_()1~1.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E:\&#1055;&#1088;&#1077;&#1079;&#1077;&#1085;&#1090;&#1072;&#1094;&#1080;&#1103;%202015\_()1~1.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1044;&#1080;&#1072;&#1075;&#1088;&#1072;&#1084;&#1084;&#1072;%20&#1074;%20Microsoft%20Office%20PowerPoint"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E:\&#1055;&#1088;&#1077;&#1079;&#1077;&#1085;&#1090;&#1072;&#1094;&#1080;&#1103;%202015\_()1~1.XLS"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1044;&#1080;&#1072;&#1075;&#1088;&#1072;&#1084;&#1084;&#1072;%20&#1074;%20Microsoft%20Office%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6645937807676701E-2"/>
          <c:y val="3.7478474613931848E-2"/>
          <c:w val="0.92335406219232341"/>
          <c:h val="0.85087741319340837"/>
        </c:manualLayout>
      </c:layout>
      <c:barChart>
        <c:barDir val="col"/>
        <c:grouping val="stacked"/>
        <c:varyColors val="0"/>
        <c:ser>
          <c:idx val="0"/>
          <c:order val="0"/>
          <c:tx>
            <c:strRef>
              <c:f>число_слайд4!$A$45</c:f>
              <c:strCache>
                <c:ptCount val="1"/>
                <c:pt idx="0">
                  <c:v>ПРОЧИЕ ВИДЫ ЭКОНОМИЧЕСКОЙ ДЕЯТЕЛЬНОСТИ</c:v>
                </c:pt>
              </c:strCache>
            </c:strRef>
          </c:tx>
          <c:spPr>
            <a:solidFill>
              <a:srgbClr val="33CCCC">
                <a:alpha val="81000"/>
              </a:srgbClr>
            </a:solidFill>
          </c:spPr>
          <c:invertIfNegative val="0"/>
          <c:dLbls>
            <c:txPr>
              <a:bodyPr/>
              <a:lstStyle/>
              <a:p>
                <a:pPr>
                  <a:defRPr sz="1200"/>
                </a:pPr>
                <a:endParaRPr lang="ru-RU"/>
              </a:p>
            </c:txPr>
            <c:showLegendKey val="0"/>
            <c:showVal val="1"/>
            <c:showCatName val="0"/>
            <c:showSerName val="0"/>
            <c:showPercent val="0"/>
            <c:showBubbleSize val="0"/>
            <c:showLeaderLines val="0"/>
          </c:dLbls>
          <c:cat>
            <c:numRef>
              <c:f>число_слайд4!$B$44:$D$44</c:f>
              <c:numCache>
                <c:formatCode>General</c:formatCode>
                <c:ptCount val="3"/>
                <c:pt idx="0">
                  <c:v>2013</c:v>
                </c:pt>
                <c:pt idx="1">
                  <c:v>2014</c:v>
                </c:pt>
                <c:pt idx="2">
                  <c:v>2015</c:v>
                </c:pt>
              </c:numCache>
            </c:numRef>
          </c:cat>
          <c:val>
            <c:numRef>
              <c:f>число_слайд4!$B$45:$D$45</c:f>
              <c:numCache>
                <c:formatCode>0.0</c:formatCode>
                <c:ptCount val="3"/>
                <c:pt idx="0">
                  <c:v>6.7</c:v>
                </c:pt>
                <c:pt idx="1">
                  <c:v>6.6</c:v>
                </c:pt>
                <c:pt idx="2">
                  <c:v>6.5</c:v>
                </c:pt>
              </c:numCache>
            </c:numRef>
          </c:val>
        </c:ser>
        <c:ser>
          <c:idx val="1"/>
          <c:order val="1"/>
          <c:tx>
            <c:strRef>
              <c:f>число_слайд4!$A$46</c:f>
              <c:strCache>
                <c:ptCount val="1"/>
                <c:pt idx="0">
                  <c:v>ОПЕРАЦИИ С НЕДВИЖИМЫМ ИМУЩЕСТВОМ, АРЕНДА И ПРЕДОСТАВЛЕНИЕ УСЛУГ</c:v>
                </c:pt>
              </c:strCache>
            </c:strRef>
          </c:tx>
          <c:spPr>
            <a:solidFill>
              <a:schemeClr val="accent4">
                <a:lumMod val="60000"/>
                <a:lumOff val="40000"/>
              </a:schemeClr>
            </a:solidFill>
          </c:spPr>
          <c:invertIfNegative val="0"/>
          <c:dLbls>
            <c:txPr>
              <a:bodyPr/>
              <a:lstStyle/>
              <a:p>
                <a:pPr>
                  <a:defRPr sz="1200"/>
                </a:pPr>
                <a:endParaRPr lang="ru-RU"/>
              </a:p>
            </c:txPr>
            <c:showLegendKey val="0"/>
            <c:showVal val="1"/>
            <c:showCatName val="0"/>
            <c:showSerName val="0"/>
            <c:showPercent val="0"/>
            <c:showBubbleSize val="0"/>
            <c:showLeaderLines val="0"/>
          </c:dLbls>
          <c:cat>
            <c:numRef>
              <c:f>число_слайд4!$B$44:$D$44</c:f>
              <c:numCache>
                <c:formatCode>General</c:formatCode>
                <c:ptCount val="3"/>
                <c:pt idx="0">
                  <c:v>2013</c:v>
                </c:pt>
                <c:pt idx="1">
                  <c:v>2014</c:v>
                </c:pt>
                <c:pt idx="2">
                  <c:v>2015</c:v>
                </c:pt>
              </c:numCache>
            </c:numRef>
          </c:cat>
          <c:val>
            <c:numRef>
              <c:f>число_слайд4!$B$46:$D$46</c:f>
              <c:numCache>
                <c:formatCode>0.0</c:formatCode>
                <c:ptCount val="3"/>
                <c:pt idx="0">
                  <c:v>23.9</c:v>
                </c:pt>
                <c:pt idx="1">
                  <c:v>20.8</c:v>
                </c:pt>
                <c:pt idx="2">
                  <c:v>21.7</c:v>
                </c:pt>
              </c:numCache>
            </c:numRef>
          </c:val>
        </c:ser>
        <c:ser>
          <c:idx val="2"/>
          <c:order val="2"/>
          <c:tx>
            <c:strRef>
              <c:f>число_слайд4!$A$47</c:f>
              <c:strCache>
                <c:ptCount val="1"/>
                <c:pt idx="0">
                  <c:v>ТРАНСПОРТ И СВЯЗЬ</c:v>
                </c:pt>
              </c:strCache>
            </c:strRef>
          </c:tx>
          <c:spPr>
            <a:solidFill>
              <a:schemeClr val="accent4">
                <a:lumMod val="75000"/>
              </a:schemeClr>
            </a:solidFill>
          </c:spPr>
          <c:invertIfNegative val="0"/>
          <c:dLbls>
            <c:txPr>
              <a:bodyPr/>
              <a:lstStyle/>
              <a:p>
                <a:pPr>
                  <a:defRPr sz="1200"/>
                </a:pPr>
                <a:endParaRPr lang="ru-RU"/>
              </a:p>
            </c:txPr>
            <c:showLegendKey val="0"/>
            <c:showVal val="1"/>
            <c:showCatName val="0"/>
            <c:showSerName val="0"/>
            <c:showPercent val="0"/>
            <c:showBubbleSize val="0"/>
            <c:showLeaderLines val="0"/>
          </c:dLbls>
          <c:cat>
            <c:numRef>
              <c:f>число_слайд4!$B$44:$D$44</c:f>
              <c:numCache>
                <c:formatCode>General</c:formatCode>
                <c:ptCount val="3"/>
                <c:pt idx="0">
                  <c:v>2013</c:v>
                </c:pt>
                <c:pt idx="1">
                  <c:v>2014</c:v>
                </c:pt>
                <c:pt idx="2">
                  <c:v>2015</c:v>
                </c:pt>
              </c:numCache>
            </c:numRef>
          </c:cat>
          <c:val>
            <c:numRef>
              <c:f>число_слайд4!$B$47:$D$47</c:f>
              <c:numCache>
                <c:formatCode>0.0</c:formatCode>
                <c:ptCount val="3"/>
                <c:pt idx="0">
                  <c:v>7.9</c:v>
                </c:pt>
                <c:pt idx="1">
                  <c:v>6.9</c:v>
                </c:pt>
                <c:pt idx="2">
                  <c:v>7</c:v>
                </c:pt>
              </c:numCache>
            </c:numRef>
          </c:val>
        </c:ser>
        <c:ser>
          <c:idx val="3"/>
          <c:order val="3"/>
          <c:tx>
            <c:strRef>
              <c:f>число_слайд4!$A$48</c:f>
              <c:strCache>
                <c:ptCount val="1"/>
                <c:pt idx="0">
                  <c:v>ГОСТИНИЦЫ И РЕСТОРАНЫ</c:v>
                </c:pt>
              </c:strCache>
            </c:strRef>
          </c:tx>
          <c:spPr>
            <a:solidFill>
              <a:schemeClr val="bg2">
                <a:lumMod val="75000"/>
              </a:schemeClr>
            </a:solidFill>
          </c:spPr>
          <c:invertIfNegative val="0"/>
          <c:dLbls>
            <c:dLbl>
              <c:idx val="0"/>
              <c:layout>
                <c:manualLayout>
                  <c:x val="1.5204249336280683E-3"/>
                  <c:y val="-6.7834343192636924E-3"/>
                </c:manualLayout>
              </c:layout>
              <c:showLegendKey val="0"/>
              <c:showVal val="1"/>
              <c:showCatName val="0"/>
              <c:showSerName val="0"/>
              <c:showPercent val="0"/>
              <c:showBubbleSize val="0"/>
            </c:dLbl>
            <c:txPr>
              <a:bodyPr/>
              <a:lstStyle/>
              <a:p>
                <a:pPr>
                  <a:defRPr sz="1200"/>
                </a:pPr>
                <a:endParaRPr lang="ru-RU"/>
              </a:p>
            </c:txPr>
            <c:showLegendKey val="0"/>
            <c:showVal val="1"/>
            <c:showCatName val="0"/>
            <c:showSerName val="0"/>
            <c:showPercent val="0"/>
            <c:showBubbleSize val="0"/>
            <c:showLeaderLines val="0"/>
          </c:dLbls>
          <c:cat>
            <c:numRef>
              <c:f>число_слайд4!$B$44:$D$44</c:f>
              <c:numCache>
                <c:formatCode>General</c:formatCode>
                <c:ptCount val="3"/>
                <c:pt idx="0">
                  <c:v>2013</c:v>
                </c:pt>
                <c:pt idx="1">
                  <c:v>2014</c:v>
                </c:pt>
                <c:pt idx="2">
                  <c:v>2015</c:v>
                </c:pt>
              </c:numCache>
            </c:numRef>
          </c:cat>
          <c:val>
            <c:numRef>
              <c:f>число_слайд4!$B$48:$D$48</c:f>
              <c:numCache>
                <c:formatCode>0.0</c:formatCode>
                <c:ptCount val="3"/>
                <c:pt idx="0">
                  <c:v>4.7</c:v>
                </c:pt>
                <c:pt idx="1">
                  <c:v>5</c:v>
                </c:pt>
                <c:pt idx="2">
                  <c:v>4.9000000000000004</c:v>
                </c:pt>
              </c:numCache>
            </c:numRef>
          </c:val>
        </c:ser>
        <c:ser>
          <c:idx val="4"/>
          <c:order val="4"/>
          <c:tx>
            <c:strRef>
              <c:f>число_слайд4!$A$49</c:f>
              <c:strCache>
                <c:ptCount val="1"/>
                <c:pt idx="0">
                  <c:v>ОПТОВАЯ И РОЗНИЧНАЯ ТОРГОВЛЯ; РЕМОНТ АВТОТРАНСПОРТНЫХ СРЕДСТВ, МОТОЦИКЛОВ, БЫТОВЫХ ИЗДЕЛИЙ И ПРЕДМЕТОВ ЛИЧНОГО ПОЛЬЗОВАНИЯ</c:v>
                </c:pt>
              </c:strCache>
            </c:strRef>
          </c:tx>
          <c:spPr>
            <a:solidFill>
              <a:schemeClr val="accent5">
                <a:lumMod val="60000"/>
                <a:lumOff val="40000"/>
              </a:schemeClr>
            </a:solidFill>
          </c:spPr>
          <c:invertIfNegative val="0"/>
          <c:dLbls>
            <c:txPr>
              <a:bodyPr/>
              <a:lstStyle/>
              <a:p>
                <a:pPr>
                  <a:defRPr sz="1200"/>
                </a:pPr>
                <a:endParaRPr lang="ru-RU"/>
              </a:p>
            </c:txPr>
            <c:showLegendKey val="0"/>
            <c:showVal val="1"/>
            <c:showCatName val="0"/>
            <c:showSerName val="0"/>
            <c:showPercent val="0"/>
            <c:showBubbleSize val="0"/>
            <c:showLeaderLines val="0"/>
          </c:dLbls>
          <c:cat>
            <c:numRef>
              <c:f>число_слайд4!$B$44:$D$44</c:f>
              <c:numCache>
                <c:formatCode>General</c:formatCode>
                <c:ptCount val="3"/>
                <c:pt idx="0">
                  <c:v>2013</c:v>
                </c:pt>
                <c:pt idx="1">
                  <c:v>2014</c:v>
                </c:pt>
                <c:pt idx="2">
                  <c:v>2015</c:v>
                </c:pt>
              </c:numCache>
            </c:numRef>
          </c:cat>
          <c:val>
            <c:numRef>
              <c:f>число_слайд4!$B$49:$D$49</c:f>
              <c:numCache>
                <c:formatCode>0.0</c:formatCode>
                <c:ptCount val="3"/>
                <c:pt idx="0">
                  <c:v>38.4</c:v>
                </c:pt>
                <c:pt idx="1">
                  <c:v>36.6</c:v>
                </c:pt>
                <c:pt idx="2">
                  <c:v>36.4</c:v>
                </c:pt>
              </c:numCache>
            </c:numRef>
          </c:val>
        </c:ser>
        <c:ser>
          <c:idx val="5"/>
          <c:order val="5"/>
          <c:tx>
            <c:strRef>
              <c:f>число_слайд4!$A$50</c:f>
              <c:strCache>
                <c:ptCount val="1"/>
                <c:pt idx="0">
                  <c:v>СТРОИТЕЛЬСТВО</c:v>
                </c:pt>
              </c:strCache>
            </c:strRef>
          </c:tx>
          <c:spPr>
            <a:solidFill>
              <a:srgbClr val="F3A447">
                <a:lumMod val="50000"/>
                <a:alpha val="91000"/>
              </a:srgbClr>
            </a:solidFill>
          </c:spPr>
          <c:invertIfNegative val="0"/>
          <c:dLbls>
            <c:txPr>
              <a:bodyPr/>
              <a:lstStyle/>
              <a:p>
                <a:pPr>
                  <a:defRPr sz="1200"/>
                </a:pPr>
                <a:endParaRPr lang="ru-RU"/>
              </a:p>
            </c:txPr>
            <c:showLegendKey val="0"/>
            <c:showVal val="1"/>
            <c:showCatName val="0"/>
            <c:showSerName val="0"/>
            <c:showPercent val="0"/>
            <c:showBubbleSize val="0"/>
            <c:showLeaderLines val="0"/>
          </c:dLbls>
          <c:cat>
            <c:numRef>
              <c:f>число_слайд4!$B$44:$D$44</c:f>
              <c:numCache>
                <c:formatCode>General</c:formatCode>
                <c:ptCount val="3"/>
                <c:pt idx="0">
                  <c:v>2013</c:v>
                </c:pt>
                <c:pt idx="1">
                  <c:v>2014</c:v>
                </c:pt>
                <c:pt idx="2">
                  <c:v>2015</c:v>
                </c:pt>
              </c:numCache>
            </c:numRef>
          </c:cat>
          <c:val>
            <c:numRef>
              <c:f>число_слайд4!$B$50:$D$50</c:f>
              <c:numCache>
                <c:formatCode>0.0</c:formatCode>
                <c:ptCount val="3"/>
                <c:pt idx="0">
                  <c:v>10.3</c:v>
                </c:pt>
                <c:pt idx="1">
                  <c:v>11.1</c:v>
                </c:pt>
                <c:pt idx="2">
                  <c:v>11.4</c:v>
                </c:pt>
              </c:numCache>
            </c:numRef>
          </c:val>
        </c:ser>
        <c:ser>
          <c:idx val="6"/>
          <c:order val="6"/>
          <c:tx>
            <c:strRef>
              <c:f>число_слайд4!$A$51</c:f>
              <c:strCache>
                <c:ptCount val="1"/>
                <c:pt idx="0">
                  <c:v>ДОБЫЧА ПОЛЕЗНЫХ ИСКОПАЕМЫХ, ОБРАБАТЫВАЮЩИЕ ПРОИЗВОДСТВА, ПРОИЗВОДСТВО И РАСПРЕДЕЛЕНИЕ ЭЛЕКТРОЭНЕРГИИ, ГАЗА И ВОД</c:v>
                </c:pt>
              </c:strCache>
            </c:strRef>
          </c:tx>
          <c:spPr>
            <a:solidFill>
              <a:srgbClr val="F78B31"/>
            </a:solidFill>
          </c:spPr>
          <c:invertIfNegative val="0"/>
          <c:dLbls>
            <c:txPr>
              <a:bodyPr/>
              <a:lstStyle/>
              <a:p>
                <a:pPr>
                  <a:defRPr sz="1200"/>
                </a:pPr>
                <a:endParaRPr lang="ru-RU"/>
              </a:p>
            </c:txPr>
            <c:showLegendKey val="0"/>
            <c:showVal val="1"/>
            <c:showCatName val="0"/>
            <c:showSerName val="0"/>
            <c:showPercent val="0"/>
            <c:showBubbleSize val="0"/>
            <c:showLeaderLines val="0"/>
          </c:dLbls>
          <c:cat>
            <c:numRef>
              <c:f>число_слайд4!$B$44:$D$44</c:f>
              <c:numCache>
                <c:formatCode>General</c:formatCode>
                <c:ptCount val="3"/>
                <c:pt idx="0">
                  <c:v>2013</c:v>
                </c:pt>
                <c:pt idx="1">
                  <c:v>2014</c:v>
                </c:pt>
                <c:pt idx="2">
                  <c:v>2015</c:v>
                </c:pt>
              </c:numCache>
            </c:numRef>
          </c:cat>
          <c:val>
            <c:numRef>
              <c:f>число_слайд4!$B$51:$D$51</c:f>
              <c:numCache>
                <c:formatCode>0.0</c:formatCode>
                <c:ptCount val="3"/>
                <c:pt idx="0">
                  <c:v>7.1</c:v>
                </c:pt>
                <c:pt idx="1">
                  <c:v>11.2</c:v>
                </c:pt>
                <c:pt idx="2">
                  <c:v>10.4</c:v>
                </c:pt>
              </c:numCache>
            </c:numRef>
          </c:val>
        </c:ser>
        <c:ser>
          <c:idx val="7"/>
          <c:order val="7"/>
          <c:tx>
            <c:strRef>
              <c:f>число_слайд4!$A$52</c:f>
              <c:strCache>
                <c:ptCount val="1"/>
                <c:pt idx="0">
                  <c:v>Рыболовство, рыбоводство</c:v>
                </c:pt>
              </c:strCache>
            </c:strRef>
          </c:tx>
          <c:spPr>
            <a:solidFill>
              <a:srgbClr val="809EC2">
                <a:lumMod val="75000"/>
                <a:alpha val="79000"/>
              </a:srgbClr>
            </a:solidFill>
          </c:spPr>
          <c:invertIfNegative val="0"/>
          <c:dLbls>
            <c:dLbl>
              <c:idx val="0"/>
              <c:layout>
                <c:manualLayout>
                  <c:x val="0.13075654429201353"/>
                  <c:y val="-1.3566868638527404E-2"/>
                </c:manualLayout>
              </c:layout>
              <c:showLegendKey val="0"/>
              <c:showVal val="1"/>
              <c:showCatName val="0"/>
              <c:showSerName val="0"/>
              <c:showPercent val="0"/>
              <c:showBubbleSize val="0"/>
            </c:dLbl>
            <c:dLbl>
              <c:idx val="1"/>
              <c:layout>
                <c:manualLayout>
                  <c:x val="0.12619526949112941"/>
                  <c:y val="-1.2745378718603958E-2"/>
                </c:manualLayout>
              </c:layout>
              <c:showLegendKey val="0"/>
              <c:showVal val="1"/>
              <c:showCatName val="0"/>
              <c:showSerName val="0"/>
              <c:showPercent val="0"/>
              <c:showBubbleSize val="0"/>
            </c:dLbl>
            <c:dLbl>
              <c:idx val="2"/>
              <c:layout>
                <c:manualLayout>
                  <c:x val="0.11859314482298947"/>
                  <c:y val="-1.0175418543238789E-2"/>
                </c:manualLayout>
              </c:layout>
              <c:showLegendKey val="0"/>
              <c:showVal val="1"/>
              <c:showCatName val="0"/>
              <c:showSerName val="0"/>
              <c:showPercent val="0"/>
              <c:showBubbleSize val="0"/>
            </c:dLbl>
            <c:txPr>
              <a:bodyPr/>
              <a:lstStyle/>
              <a:p>
                <a:pPr>
                  <a:defRPr sz="1200"/>
                </a:pPr>
                <a:endParaRPr lang="ru-RU"/>
              </a:p>
            </c:txPr>
            <c:showLegendKey val="0"/>
            <c:showVal val="1"/>
            <c:showCatName val="0"/>
            <c:showSerName val="0"/>
            <c:showPercent val="0"/>
            <c:showBubbleSize val="0"/>
            <c:showLeaderLines val="0"/>
          </c:dLbls>
          <c:cat>
            <c:numRef>
              <c:f>число_слайд4!$B$44:$D$44</c:f>
              <c:numCache>
                <c:formatCode>General</c:formatCode>
                <c:ptCount val="3"/>
                <c:pt idx="0">
                  <c:v>2013</c:v>
                </c:pt>
                <c:pt idx="1">
                  <c:v>2014</c:v>
                </c:pt>
                <c:pt idx="2">
                  <c:v>2015</c:v>
                </c:pt>
              </c:numCache>
            </c:numRef>
          </c:cat>
          <c:val>
            <c:numRef>
              <c:f>число_слайд4!$B$52:$D$52</c:f>
              <c:numCache>
                <c:formatCode>0.0</c:formatCode>
                <c:ptCount val="3"/>
                <c:pt idx="0">
                  <c:v>1</c:v>
                </c:pt>
                <c:pt idx="1">
                  <c:v>1.8</c:v>
                </c:pt>
                <c:pt idx="2">
                  <c:v>1.700000000000002</c:v>
                </c:pt>
              </c:numCache>
            </c:numRef>
          </c:val>
        </c:ser>
        <c:dLbls>
          <c:showLegendKey val="0"/>
          <c:showVal val="0"/>
          <c:showCatName val="0"/>
          <c:showSerName val="0"/>
          <c:showPercent val="0"/>
          <c:showBubbleSize val="0"/>
        </c:dLbls>
        <c:gapWidth val="150"/>
        <c:overlap val="100"/>
        <c:axId val="93197056"/>
        <c:axId val="93198592"/>
      </c:barChart>
      <c:catAx>
        <c:axId val="93197056"/>
        <c:scaling>
          <c:orientation val="minMax"/>
        </c:scaling>
        <c:delete val="0"/>
        <c:axPos val="b"/>
        <c:numFmt formatCode="General" sourceLinked="1"/>
        <c:majorTickMark val="out"/>
        <c:minorTickMark val="none"/>
        <c:tickLblPos val="nextTo"/>
        <c:txPr>
          <a:bodyPr/>
          <a:lstStyle/>
          <a:p>
            <a:pPr>
              <a:defRPr sz="1200"/>
            </a:pPr>
            <a:endParaRPr lang="ru-RU"/>
          </a:p>
        </c:txPr>
        <c:crossAx val="93198592"/>
        <c:crosses val="autoZero"/>
        <c:auto val="1"/>
        <c:lblAlgn val="ctr"/>
        <c:lblOffset val="100"/>
        <c:noMultiLvlLbl val="0"/>
      </c:catAx>
      <c:valAx>
        <c:axId val="93198592"/>
        <c:scaling>
          <c:orientation val="minMax"/>
          <c:max val="100"/>
        </c:scaling>
        <c:delete val="0"/>
        <c:axPos val="l"/>
        <c:numFmt formatCode="0" sourceLinked="0"/>
        <c:majorTickMark val="out"/>
        <c:minorTickMark val="none"/>
        <c:tickLblPos val="nextTo"/>
        <c:crossAx val="93197056"/>
        <c:crosses val="autoZero"/>
        <c:crossBetween val="between"/>
      </c:valAx>
    </c:plotArea>
    <c:plotVisOnly val="1"/>
    <c:dispBlanksAs val="gap"/>
    <c:showDLblsOverMax val="0"/>
  </c:chart>
  <c:txPr>
    <a:bodyPr/>
    <a:lstStyle/>
    <a:p>
      <a:pPr>
        <a:defRPr sz="1200">
          <a:latin typeface="Arial" pitchFamily="34" charset="0"/>
          <a:cs typeface="Arial" pitchFamily="34" charset="0"/>
        </a:defRPr>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spPr>
            <a:solidFill>
              <a:srgbClr val="00B0F0">
                <a:alpha val="68000"/>
              </a:srgbClr>
            </a:solidFill>
          </c:spPr>
          <c:invertIfNegative val="0"/>
          <c:dLbls>
            <c:dLbl>
              <c:idx val="0"/>
              <c:layout>
                <c:manualLayout>
                  <c:x val="0.13227696922564128"/>
                  <c:y val="-2.1144066009443241E-2"/>
                </c:manualLayout>
              </c:layout>
              <c:showLegendKey val="0"/>
              <c:showVal val="1"/>
              <c:showCatName val="0"/>
              <c:showSerName val="0"/>
              <c:showPercent val="0"/>
              <c:showBubbleSize val="0"/>
            </c:dLbl>
            <c:dLbl>
              <c:idx val="1"/>
              <c:layout>
                <c:manualLayout>
                  <c:x val="0.12912751757741203"/>
                  <c:y val="-2.4668077011017163E-2"/>
                </c:manualLayout>
              </c:layout>
              <c:showLegendKey val="0"/>
              <c:showVal val="1"/>
              <c:showCatName val="0"/>
              <c:showSerName val="0"/>
              <c:showPercent val="0"/>
              <c:showBubbleSize val="0"/>
            </c:dLbl>
            <c:dLbl>
              <c:idx val="2"/>
              <c:layout>
                <c:manualLayout>
                  <c:x val="0.12597806592918237"/>
                  <c:y val="-2.1144066009443241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numRef>
              <c:f>'оборот_слайд14-17'!$D$11:$F$11</c:f>
              <c:numCache>
                <c:formatCode>General</c:formatCode>
                <c:ptCount val="3"/>
                <c:pt idx="0">
                  <c:v>2013</c:v>
                </c:pt>
                <c:pt idx="1">
                  <c:v>2014</c:v>
                </c:pt>
                <c:pt idx="2">
                  <c:v>2015</c:v>
                </c:pt>
              </c:numCache>
            </c:numRef>
          </c:cat>
          <c:val>
            <c:numRef>
              <c:f>'оборот_слайд14-17'!$D$12:$F$12</c:f>
              <c:numCache>
                <c:formatCode>0.0</c:formatCode>
                <c:ptCount val="3"/>
                <c:pt idx="0">
                  <c:v>3.5</c:v>
                </c:pt>
                <c:pt idx="1">
                  <c:v>2.7</c:v>
                </c:pt>
                <c:pt idx="2">
                  <c:v>3.3</c:v>
                </c:pt>
              </c:numCache>
            </c:numRef>
          </c:val>
        </c:ser>
        <c:ser>
          <c:idx val="1"/>
          <c:order val="1"/>
          <c:spPr>
            <a:solidFill>
              <a:schemeClr val="accent4">
                <a:lumMod val="60000"/>
                <a:lumOff val="40000"/>
              </a:schemeClr>
            </a:solidFill>
          </c:spPr>
          <c:invertIfNegative val="0"/>
          <c:dLbls>
            <c:showLegendKey val="0"/>
            <c:showVal val="1"/>
            <c:showCatName val="0"/>
            <c:showSerName val="0"/>
            <c:showPercent val="0"/>
            <c:showBubbleSize val="0"/>
            <c:showLeaderLines val="0"/>
          </c:dLbls>
          <c:cat>
            <c:numRef>
              <c:f>'оборот_слайд14-17'!$D$11:$F$11</c:f>
              <c:numCache>
                <c:formatCode>General</c:formatCode>
                <c:ptCount val="3"/>
                <c:pt idx="0">
                  <c:v>2013</c:v>
                </c:pt>
                <c:pt idx="1">
                  <c:v>2014</c:v>
                </c:pt>
                <c:pt idx="2">
                  <c:v>2015</c:v>
                </c:pt>
              </c:numCache>
            </c:numRef>
          </c:cat>
          <c:val>
            <c:numRef>
              <c:f>'оборот_слайд14-17'!$D$13:$F$13</c:f>
              <c:numCache>
                <c:formatCode>0.0</c:formatCode>
                <c:ptCount val="3"/>
                <c:pt idx="0">
                  <c:v>10.4</c:v>
                </c:pt>
                <c:pt idx="1">
                  <c:v>10.4</c:v>
                </c:pt>
                <c:pt idx="2">
                  <c:v>11</c:v>
                </c:pt>
              </c:numCache>
            </c:numRef>
          </c:val>
        </c:ser>
        <c:ser>
          <c:idx val="2"/>
          <c:order val="2"/>
          <c:spPr>
            <a:solidFill>
              <a:schemeClr val="accent4">
                <a:lumMod val="75000"/>
              </a:schemeClr>
            </a:solidFill>
          </c:spPr>
          <c:invertIfNegative val="0"/>
          <c:dLbls>
            <c:showLegendKey val="0"/>
            <c:showVal val="1"/>
            <c:showCatName val="0"/>
            <c:showSerName val="0"/>
            <c:showPercent val="0"/>
            <c:showBubbleSize val="0"/>
            <c:showLeaderLines val="0"/>
          </c:dLbls>
          <c:cat>
            <c:numRef>
              <c:f>'оборот_слайд14-17'!$D$11:$F$11</c:f>
              <c:numCache>
                <c:formatCode>General</c:formatCode>
                <c:ptCount val="3"/>
                <c:pt idx="0">
                  <c:v>2013</c:v>
                </c:pt>
                <c:pt idx="1">
                  <c:v>2014</c:v>
                </c:pt>
                <c:pt idx="2">
                  <c:v>2015</c:v>
                </c:pt>
              </c:numCache>
            </c:numRef>
          </c:cat>
          <c:val>
            <c:numRef>
              <c:f>'оборот_слайд14-17'!$D$14:$F$14</c:f>
              <c:numCache>
                <c:formatCode>0.0</c:formatCode>
                <c:ptCount val="3"/>
                <c:pt idx="0">
                  <c:v>4</c:v>
                </c:pt>
                <c:pt idx="1">
                  <c:v>4.5</c:v>
                </c:pt>
                <c:pt idx="2">
                  <c:v>5.6</c:v>
                </c:pt>
              </c:numCache>
            </c:numRef>
          </c:val>
        </c:ser>
        <c:ser>
          <c:idx val="3"/>
          <c:order val="3"/>
          <c:spPr>
            <a:solidFill>
              <a:schemeClr val="bg2">
                <a:lumMod val="75000"/>
              </a:schemeClr>
            </a:solidFill>
          </c:spPr>
          <c:invertIfNegative val="0"/>
          <c:dLbls>
            <c:dLbl>
              <c:idx val="0"/>
              <c:layout>
                <c:manualLayout>
                  <c:x val="0.12755279175329726"/>
                  <c:y val="3.524011001573873E-3"/>
                </c:manualLayout>
              </c:layout>
              <c:showLegendKey val="0"/>
              <c:showVal val="1"/>
              <c:showCatName val="0"/>
              <c:showSerName val="0"/>
              <c:showPercent val="0"/>
              <c:showBubbleSize val="0"/>
            </c:dLbl>
            <c:dLbl>
              <c:idx val="1"/>
              <c:layout>
                <c:manualLayout>
                  <c:x val="0.12440334010506769"/>
                  <c:y val="3.524011001573873E-3"/>
                </c:manualLayout>
              </c:layout>
              <c:showLegendKey val="0"/>
              <c:showVal val="1"/>
              <c:showCatName val="0"/>
              <c:showSerName val="0"/>
              <c:showPercent val="0"/>
              <c:showBubbleSize val="0"/>
            </c:dLbl>
            <c:dLbl>
              <c:idx val="2"/>
              <c:layout>
                <c:manualLayout>
                  <c:x val="0.12282849028679364"/>
                  <c:y val="-3.524011001573873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numRef>
              <c:f>'оборот_слайд14-17'!$D$11:$F$11</c:f>
              <c:numCache>
                <c:formatCode>General</c:formatCode>
                <c:ptCount val="3"/>
                <c:pt idx="0">
                  <c:v>2013</c:v>
                </c:pt>
                <c:pt idx="1">
                  <c:v>2014</c:v>
                </c:pt>
                <c:pt idx="2">
                  <c:v>2015</c:v>
                </c:pt>
              </c:numCache>
            </c:numRef>
          </c:cat>
          <c:val>
            <c:numRef>
              <c:f>'оборот_слайд14-17'!$D$15:$F$15</c:f>
              <c:numCache>
                <c:formatCode>0.0</c:formatCode>
                <c:ptCount val="3"/>
                <c:pt idx="0">
                  <c:v>3.5</c:v>
                </c:pt>
                <c:pt idx="1">
                  <c:v>3.9</c:v>
                </c:pt>
                <c:pt idx="2">
                  <c:v>4</c:v>
                </c:pt>
              </c:numCache>
            </c:numRef>
          </c:val>
        </c:ser>
        <c:ser>
          <c:idx val="4"/>
          <c:order val="4"/>
          <c:spPr>
            <a:solidFill>
              <a:schemeClr val="accent5">
                <a:lumMod val="60000"/>
                <a:lumOff val="40000"/>
              </a:schemeClr>
            </a:solidFill>
          </c:spPr>
          <c:invertIfNegative val="0"/>
          <c:dLbls>
            <c:showLegendKey val="0"/>
            <c:showVal val="1"/>
            <c:showCatName val="0"/>
            <c:showSerName val="0"/>
            <c:showPercent val="0"/>
            <c:showBubbleSize val="0"/>
            <c:showLeaderLines val="0"/>
          </c:dLbls>
          <c:cat>
            <c:numRef>
              <c:f>'оборот_слайд14-17'!$D$11:$F$11</c:f>
              <c:numCache>
                <c:formatCode>General</c:formatCode>
                <c:ptCount val="3"/>
                <c:pt idx="0">
                  <c:v>2013</c:v>
                </c:pt>
                <c:pt idx="1">
                  <c:v>2014</c:v>
                </c:pt>
                <c:pt idx="2">
                  <c:v>2015</c:v>
                </c:pt>
              </c:numCache>
            </c:numRef>
          </c:cat>
          <c:val>
            <c:numRef>
              <c:f>'оборот_слайд14-17'!$D$16:$F$16</c:f>
              <c:numCache>
                <c:formatCode>0.0</c:formatCode>
                <c:ptCount val="3"/>
                <c:pt idx="0">
                  <c:v>52.1</c:v>
                </c:pt>
                <c:pt idx="1">
                  <c:v>49.2</c:v>
                </c:pt>
                <c:pt idx="2">
                  <c:v>47.6</c:v>
                </c:pt>
              </c:numCache>
            </c:numRef>
          </c:val>
        </c:ser>
        <c:ser>
          <c:idx val="5"/>
          <c:order val="5"/>
          <c:spPr>
            <a:solidFill>
              <a:srgbClr val="F3A447">
                <a:lumMod val="50000"/>
                <a:alpha val="93000"/>
              </a:srgbClr>
            </a:solidFill>
          </c:spPr>
          <c:invertIfNegative val="0"/>
          <c:dLbls>
            <c:showLegendKey val="0"/>
            <c:showVal val="1"/>
            <c:showCatName val="0"/>
            <c:showSerName val="0"/>
            <c:showPercent val="0"/>
            <c:showBubbleSize val="0"/>
            <c:showLeaderLines val="0"/>
          </c:dLbls>
          <c:cat>
            <c:numRef>
              <c:f>'оборот_слайд14-17'!$D$11:$F$11</c:f>
              <c:numCache>
                <c:formatCode>General</c:formatCode>
                <c:ptCount val="3"/>
                <c:pt idx="0">
                  <c:v>2013</c:v>
                </c:pt>
                <c:pt idx="1">
                  <c:v>2014</c:v>
                </c:pt>
                <c:pt idx="2">
                  <c:v>2015</c:v>
                </c:pt>
              </c:numCache>
            </c:numRef>
          </c:cat>
          <c:val>
            <c:numRef>
              <c:f>'оборот_слайд14-17'!$D$17:$F$17</c:f>
              <c:numCache>
                <c:formatCode>0.0</c:formatCode>
                <c:ptCount val="3"/>
                <c:pt idx="0">
                  <c:v>8.3000000000000007</c:v>
                </c:pt>
                <c:pt idx="1">
                  <c:v>7.7</c:v>
                </c:pt>
                <c:pt idx="2">
                  <c:v>9</c:v>
                </c:pt>
              </c:numCache>
            </c:numRef>
          </c:val>
        </c:ser>
        <c:ser>
          <c:idx val="6"/>
          <c:order val="6"/>
          <c:spPr>
            <a:solidFill>
              <a:srgbClr val="FF9900"/>
            </a:solidFill>
          </c:spPr>
          <c:invertIfNegative val="0"/>
          <c:dLbls>
            <c:showLegendKey val="0"/>
            <c:showVal val="1"/>
            <c:showCatName val="0"/>
            <c:showSerName val="0"/>
            <c:showPercent val="0"/>
            <c:showBubbleSize val="0"/>
            <c:showLeaderLines val="0"/>
          </c:dLbls>
          <c:cat>
            <c:numRef>
              <c:f>'оборот_слайд14-17'!$D$11:$F$11</c:f>
              <c:numCache>
                <c:formatCode>General</c:formatCode>
                <c:ptCount val="3"/>
                <c:pt idx="0">
                  <c:v>2013</c:v>
                </c:pt>
                <c:pt idx="1">
                  <c:v>2014</c:v>
                </c:pt>
                <c:pt idx="2">
                  <c:v>2015</c:v>
                </c:pt>
              </c:numCache>
            </c:numRef>
          </c:cat>
          <c:val>
            <c:numRef>
              <c:f>'оборот_слайд14-17'!$D$18:$F$18</c:f>
              <c:numCache>
                <c:formatCode>0.0</c:formatCode>
                <c:ptCount val="3"/>
                <c:pt idx="0">
                  <c:v>10.9</c:v>
                </c:pt>
                <c:pt idx="1">
                  <c:v>12</c:v>
                </c:pt>
                <c:pt idx="2">
                  <c:v>10.7</c:v>
                </c:pt>
              </c:numCache>
            </c:numRef>
          </c:val>
        </c:ser>
        <c:ser>
          <c:idx val="7"/>
          <c:order val="7"/>
          <c:spPr>
            <a:solidFill>
              <a:srgbClr val="809EC2">
                <a:lumMod val="75000"/>
                <a:alpha val="84000"/>
              </a:srgbClr>
            </a:solidFill>
          </c:spPr>
          <c:invertIfNegative val="0"/>
          <c:dLbls>
            <c:dLbl>
              <c:idx val="0"/>
              <c:layout>
                <c:manualLayout>
                  <c:x val="0"/>
                  <c:y val="-3.5240110015738804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numRef>
              <c:f>'оборот_слайд14-17'!$D$11:$F$11</c:f>
              <c:numCache>
                <c:formatCode>General</c:formatCode>
                <c:ptCount val="3"/>
                <c:pt idx="0">
                  <c:v>2013</c:v>
                </c:pt>
                <c:pt idx="1">
                  <c:v>2014</c:v>
                </c:pt>
                <c:pt idx="2">
                  <c:v>2015</c:v>
                </c:pt>
              </c:numCache>
            </c:numRef>
          </c:cat>
          <c:val>
            <c:numRef>
              <c:f>'оборот_слайд14-17'!$D$19:$F$19</c:f>
              <c:numCache>
                <c:formatCode>0.0</c:formatCode>
                <c:ptCount val="3"/>
                <c:pt idx="0">
                  <c:v>7.3</c:v>
                </c:pt>
                <c:pt idx="1">
                  <c:v>9.6</c:v>
                </c:pt>
                <c:pt idx="2">
                  <c:v>8.8000000000000007</c:v>
                </c:pt>
              </c:numCache>
            </c:numRef>
          </c:val>
        </c:ser>
        <c:dLbls>
          <c:showLegendKey val="0"/>
          <c:showVal val="0"/>
          <c:showCatName val="0"/>
          <c:showSerName val="0"/>
          <c:showPercent val="0"/>
          <c:showBubbleSize val="0"/>
        </c:dLbls>
        <c:gapWidth val="150"/>
        <c:overlap val="100"/>
        <c:axId val="98079872"/>
        <c:axId val="98081408"/>
      </c:barChart>
      <c:catAx>
        <c:axId val="98079872"/>
        <c:scaling>
          <c:orientation val="minMax"/>
        </c:scaling>
        <c:delete val="0"/>
        <c:axPos val="b"/>
        <c:numFmt formatCode="General" sourceLinked="1"/>
        <c:majorTickMark val="out"/>
        <c:minorTickMark val="none"/>
        <c:tickLblPos val="nextTo"/>
        <c:crossAx val="98081408"/>
        <c:crosses val="autoZero"/>
        <c:auto val="1"/>
        <c:lblAlgn val="ctr"/>
        <c:lblOffset val="100"/>
        <c:noMultiLvlLbl val="0"/>
      </c:catAx>
      <c:valAx>
        <c:axId val="98081408"/>
        <c:scaling>
          <c:orientation val="minMax"/>
          <c:max val="100"/>
        </c:scaling>
        <c:delete val="0"/>
        <c:axPos val="l"/>
        <c:numFmt formatCode="0" sourceLinked="0"/>
        <c:majorTickMark val="out"/>
        <c:minorTickMark val="none"/>
        <c:tickLblPos val="nextTo"/>
        <c:crossAx val="98079872"/>
        <c:crosses val="autoZero"/>
        <c:crossBetween val="between"/>
        <c:minorUnit val="10"/>
      </c:valAx>
    </c:plotArea>
    <c:plotVisOnly val="1"/>
    <c:dispBlanksAs val="gap"/>
    <c:showDLblsOverMax val="0"/>
  </c:chart>
  <c:txPr>
    <a:bodyPr/>
    <a:lstStyle/>
    <a:p>
      <a:pPr>
        <a:defRPr sz="1200">
          <a:latin typeface="Arial" pitchFamily="34" charset="0"/>
          <a:cs typeface="Arial" pitchFamily="34" charset="0"/>
        </a:defRPr>
      </a:pPr>
      <a:endParaRPr lang="ru-RU"/>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0"/>
      <c:rotY val="30"/>
      <c:rAngAx val="1"/>
    </c:view3D>
    <c:floor>
      <c:thickness val="0"/>
    </c:floor>
    <c:sideWall>
      <c:thickness val="0"/>
    </c:sideWall>
    <c:backWall>
      <c:thickness val="0"/>
    </c:backWall>
    <c:plotArea>
      <c:layout/>
      <c:bar3DChart>
        <c:barDir val="col"/>
        <c:grouping val="clustered"/>
        <c:varyColors val="0"/>
        <c:ser>
          <c:idx val="0"/>
          <c:order val="0"/>
          <c:spPr>
            <a:solidFill>
              <a:schemeClr val="accent6">
                <a:lumMod val="75000"/>
              </a:schemeClr>
            </a:solidFill>
          </c:spPr>
          <c:invertIfNegative val="0"/>
          <c:dLbls>
            <c:dLbl>
              <c:idx val="0"/>
              <c:layout>
                <c:manualLayout>
                  <c:x val="8.9295591375874311E-3"/>
                  <c:y val="-1.8371801281339153E-2"/>
                </c:manualLayout>
              </c:layout>
              <c:showLegendKey val="0"/>
              <c:showVal val="1"/>
              <c:showCatName val="0"/>
              <c:showSerName val="0"/>
              <c:showPercent val="0"/>
              <c:showBubbleSize val="0"/>
            </c:dLbl>
            <c:txPr>
              <a:bodyPr/>
              <a:lstStyle/>
              <a:p>
                <a:pPr>
                  <a:defRPr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'оборот_слайд14-17'!$D$80:$D$87</c:f>
              <c:numCache>
                <c:formatCode>0.0</c:formatCode>
                <c:ptCount val="8"/>
                <c:pt idx="0">
                  <c:v>53.988570067865226</c:v>
                </c:pt>
                <c:pt idx="1">
                  <c:v>23.332290540924816</c:v>
                </c:pt>
                <c:pt idx="2">
                  <c:v>18.670675065737196</c:v>
                </c:pt>
                <c:pt idx="3">
                  <c:v>56.386406026693727</c:v>
                </c:pt>
                <c:pt idx="4">
                  <c:v>36.255280973502046</c:v>
                </c:pt>
                <c:pt idx="5">
                  <c:v>66.190833959428872</c:v>
                </c:pt>
                <c:pt idx="6">
                  <c:v>41.528935936485993</c:v>
                </c:pt>
                <c:pt idx="7">
                  <c:v>38.081297151221541</c:v>
                </c:pt>
              </c:numCache>
            </c:numRef>
          </c:val>
        </c:ser>
        <c:ser>
          <c:idx val="1"/>
          <c:order val="1"/>
          <c:spPr>
            <a:solidFill>
              <a:schemeClr val="accent4">
                <a:lumMod val="75000"/>
              </a:schemeClr>
            </a:solidFill>
          </c:spPr>
          <c:invertIfNegative val="0"/>
          <c:dLbls>
            <c:dLbl>
              <c:idx val="0"/>
              <c:layout>
                <c:manualLayout>
                  <c:x val="1.7859118275174807E-2"/>
                  <c:y val="-0.29027446024515796"/>
                </c:manualLayout>
              </c:layout>
              <c:showLegendKey val="0"/>
              <c:showVal val="1"/>
              <c:showCatName val="0"/>
              <c:showSerName val="0"/>
              <c:showPercent val="0"/>
              <c:showBubbleSize val="0"/>
            </c:dLbl>
            <c:dLbl>
              <c:idx val="1"/>
              <c:layout>
                <c:manualLayout>
                  <c:x val="1.6370858418910315E-2"/>
                  <c:y val="0"/>
                </c:manualLayout>
              </c:layout>
              <c:showLegendKey val="0"/>
              <c:showVal val="1"/>
              <c:showCatName val="0"/>
              <c:showSerName val="0"/>
              <c:showPercent val="0"/>
              <c:showBubbleSize val="0"/>
            </c:dLbl>
            <c:dLbl>
              <c:idx val="2"/>
              <c:layout>
                <c:manualLayout>
                  <c:x val="1.4882598562645661E-2"/>
                  <c:y val="3.6743602562678323E-3"/>
                </c:manualLayout>
              </c:layout>
              <c:showLegendKey val="0"/>
              <c:showVal val="1"/>
              <c:showCatName val="0"/>
              <c:showSerName val="0"/>
              <c:showPercent val="0"/>
              <c:showBubbleSize val="0"/>
            </c:dLbl>
            <c:dLbl>
              <c:idx val="3"/>
              <c:layout>
                <c:manualLayout>
                  <c:x val="1.33943387063811E-2"/>
                  <c:y val="-0.12860260896937367"/>
                </c:manualLayout>
              </c:layout>
              <c:showLegendKey val="0"/>
              <c:showVal val="1"/>
              <c:showCatName val="0"/>
              <c:showSerName val="0"/>
              <c:showPercent val="0"/>
              <c:showBubbleSize val="0"/>
            </c:dLbl>
            <c:dLbl>
              <c:idx val="4"/>
              <c:layout>
                <c:manualLayout>
                  <c:x val="1.3394338706381096E-2"/>
                  <c:y val="-0.10655644743176684"/>
                </c:manualLayout>
              </c:layout>
              <c:showLegendKey val="0"/>
              <c:showVal val="1"/>
              <c:showCatName val="0"/>
              <c:showSerName val="0"/>
              <c:showPercent val="0"/>
              <c:showBubbleSize val="0"/>
            </c:dLbl>
            <c:dLbl>
              <c:idx val="5"/>
              <c:layout>
                <c:manualLayout>
                  <c:x val="1.7859118275174793E-2"/>
                  <c:y val="3.6743602562678323E-3"/>
                </c:manualLayout>
              </c:layout>
              <c:showLegendKey val="0"/>
              <c:showVal val="1"/>
              <c:showCatName val="0"/>
              <c:showSerName val="0"/>
              <c:showPercent val="0"/>
              <c:showBubbleSize val="0"/>
            </c:dLbl>
            <c:dLbl>
              <c:idx val="6"/>
              <c:layout>
                <c:manualLayout>
                  <c:x val="1.637085841891029E-2"/>
                  <c:y val="-8.0835925637892533E-2"/>
                </c:manualLayout>
              </c:layout>
              <c:showLegendKey val="0"/>
              <c:showVal val="1"/>
              <c:showCatName val="0"/>
              <c:showSerName val="0"/>
              <c:showPercent val="0"/>
              <c:showBubbleSize val="0"/>
            </c:dLbl>
            <c:dLbl>
              <c:idx val="7"/>
              <c:layout>
                <c:manualLayout>
                  <c:x val="8.9295591375873964E-3"/>
                  <c:y val="-0.12860260896937378"/>
                </c:manualLayout>
              </c:layout>
              <c:showLegendKey val="0"/>
              <c:showVal val="1"/>
              <c:showCatName val="0"/>
              <c:showSerName val="0"/>
              <c:showPercent val="0"/>
              <c:showBubbleSize val="0"/>
            </c:dLbl>
            <c:txPr>
              <a:bodyPr/>
              <a:lstStyle/>
              <a:p>
                <a:pPr>
                  <a:defRPr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'оборот_слайд14-17'!$E$80:$E$87</c:f>
              <c:numCache>
                <c:formatCode>0.0</c:formatCode>
                <c:ptCount val="8"/>
                <c:pt idx="0">
                  <c:v>21.3</c:v>
                </c:pt>
                <c:pt idx="1">
                  <c:v>21.3</c:v>
                </c:pt>
                <c:pt idx="2">
                  <c:v>16.5</c:v>
                </c:pt>
                <c:pt idx="3">
                  <c:v>40.700000000000003</c:v>
                </c:pt>
                <c:pt idx="4">
                  <c:v>31.7</c:v>
                </c:pt>
                <c:pt idx="5">
                  <c:v>61.4</c:v>
                </c:pt>
                <c:pt idx="6">
                  <c:v>34.1</c:v>
                </c:pt>
                <c:pt idx="7">
                  <c:v>32.5</c:v>
                </c:pt>
              </c:numCache>
            </c:numRef>
          </c:val>
        </c:ser>
        <c:ser>
          <c:idx val="2"/>
          <c:order val="2"/>
          <c:spPr>
            <a:solidFill>
              <a:schemeClr val="accent2">
                <a:lumMod val="75000"/>
              </a:schemeClr>
            </a:solidFill>
          </c:spPr>
          <c:invertIfNegative val="0"/>
          <c:dLbls>
            <c:dLbl>
              <c:idx val="0"/>
              <c:layout>
                <c:manualLayout>
                  <c:x val="1.0417818993851958E-2"/>
                  <c:y val="-1.1023080768803496E-2"/>
                </c:manualLayout>
              </c:layout>
              <c:showLegendKey val="0"/>
              <c:showVal val="1"/>
              <c:showCatName val="0"/>
              <c:showSerName val="0"/>
              <c:showPercent val="0"/>
              <c:showBubbleSize val="0"/>
            </c:dLbl>
            <c:dLbl>
              <c:idx val="1"/>
              <c:layout>
                <c:manualLayout>
                  <c:x val="1.7859001089359342E-2"/>
                  <c:y val="0"/>
                </c:manualLayout>
              </c:layout>
              <c:showLegendKey val="0"/>
              <c:showVal val="1"/>
              <c:showCatName val="0"/>
              <c:showSerName val="0"/>
              <c:showPercent val="0"/>
              <c:showBubbleSize val="0"/>
            </c:dLbl>
            <c:dLbl>
              <c:idx val="2"/>
              <c:layout>
                <c:manualLayout>
                  <c:x val="1.4882598562645661E-2"/>
                  <c:y val="1.1023080768803496E-2"/>
                </c:manualLayout>
              </c:layout>
              <c:showLegendKey val="0"/>
              <c:showVal val="1"/>
              <c:showCatName val="0"/>
              <c:showSerName val="0"/>
              <c:showPercent val="0"/>
              <c:showBubbleSize val="0"/>
            </c:dLbl>
            <c:dLbl>
              <c:idx val="3"/>
              <c:layout>
                <c:manualLayout>
                  <c:x val="1.33943387063811E-2"/>
                  <c:y val="7.3487205125356879E-3"/>
                </c:manualLayout>
              </c:layout>
              <c:showLegendKey val="0"/>
              <c:showVal val="1"/>
              <c:showCatName val="0"/>
              <c:showSerName val="0"/>
              <c:showPercent val="0"/>
              <c:showBubbleSize val="0"/>
            </c:dLbl>
            <c:dLbl>
              <c:idx val="4"/>
              <c:layout>
                <c:manualLayout>
                  <c:x val="2.0835637987704051E-2"/>
                  <c:y val="1.1023080768803496E-2"/>
                </c:manualLayout>
              </c:layout>
              <c:showLegendKey val="0"/>
              <c:showVal val="1"/>
              <c:showCatName val="0"/>
              <c:showSerName val="0"/>
              <c:showPercent val="0"/>
              <c:showBubbleSize val="0"/>
            </c:dLbl>
            <c:dLbl>
              <c:idx val="5"/>
              <c:layout>
                <c:manualLayout>
                  <c:x val="1.7859118275174793E-2"/>
                  <c:y val="-1.4697441025071274E-2"/>
                </c:manualLayout>
              </c:layout>
              <c:showLegendKey val="0"/>
              <c:showVal val="1"/>
              <c:showCatName val="0"/>
              <c:showSerName val="0"/>
              <c:showPercent val="0"/>
              <c:showBubbleSize val="0"/>
            </c:dLbl>
            <c:dLbl>
              <c:idx val="6"/>
              <c:layout>
                <c:manualLayout>
                  <c:x val="1.637085841891029E-2"/>
                  <c:y val="0"/>
                </c:manualLayout>
              </c:layout>
              <c:showLegendKey val="0"/>
              <c:showVal val="1"/>
              <c:showCatName val="0"/>
              <c:showSerName val="0"/>
              <c:showPercent val="0"/>
              <c:showBubbleSize val="0"/>
            </c:dLbl>
            <c:dLbl>
              <c:idx val="7"/>
              <c:layout>
                <c:manualLayout>
                  <c:x val="2.2323897843968495E-2"/>
                  <c:y val="-3.6743602562678323E-3"/>
                </c:manualLayout>
              </c:layout>
              <c:showLegendKey val="0"/>
              <c:showVal val="1"/>
              <c:showCatName val="0"/>
              <c:showSerName val="0"/>
              <c:showPercent val="0"/>
              <c:showBubbleSize val="0"/>
            </c:dLbl>
            <c:txPr>
              <a:bodyPr/>
              <a:lstStyle/>
              <a:p>
                <a:pPr>
                  <a:defRPr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'оборот_слайд14-17'!$F$80:$F$87</c:f>
              <c:numCache>
                <c:formatCode>0.0</c:formatCode>
                <c:ptCount val="8"/>
                <c:pt idx="0">
                  <c:v>38.300000000000004</c:v>
                </c:pt>
                <c:pt idx="1">
                  <c:v>14.1</c:v>
                </c:pt>
                <c:pt idx="2">
                  <c:v>11.9</c:v>
                </c:pt>
                <c:pt idx="3">
                  <c:v>45.5</c:v>
                </c:pt>
                <c:pt idx="4">
                  <c:v>31.5</c:v>
                </c:pt>
                <c:pt idx="5">
                  <c:v>54.3</c:v>
                </c:pt>
                <c:pt idx="6">
                  <c:v>35.6</c:v>
                </c:pt>
                <c:pt idx="7">
                  <c:v>37.1</c:v>
                </c:pt>
              </c:numCache>
            </c:numRef>
          </c:val>
        </c:ser>
        <c:dLbls>
          <c:showLegendKey val="0"/>
          <c:showVal val="0"/>
          <c:showCatName val="0"/>
          <c:showSerName val="0"/>
          <c:showPercent val="0"/>
          <c:showBubbleSize val="0"/>
        </c:dLbls>
        <c:gapWidth val="150"/>
        <c:shape val="cylinder"/>
        <c:axId val="97806592"/>
        <c:axId val="97849344"/>
        <c:axId val="0"/>
      </c:bar3DChart>
      <c:catAx>
        <c:axId val="97806592"/>
        <c:scaling>
          <c:orientation val="minMax"/>
        </c:scaling>
        <c:delete val="0"/>
        <c:axPos val="b"/>
        <c:majorTickMark val="out"/>
        <c:minorTickMark val="none"/>
        <c:tickLblPos val="nextTo"/>
        <c:txPr>
          <a:bodyPr/>
          <a:lstStyle/>
          <a:p>
            <a:pPr>
              <a:defRPr b="0">
                <a:latin typeface="Arial" pitchFamily="34" charset="0"/>
                <a:cs typeface="Arial" pitchFamily="34" charset="0"/>
              </a:defRPr>
            </a:pPr>
            <a:endParaRPr lang="ru-RU"/>
          </a:p>
        </c:txPr>
        <c:crossAx val="97849344"/>
        <c:crosses val="autoZero"/>
        <c:auto val="1"/>
        <c:lblAlgn val="ctr"/>
        <c:lblOffset val="100"/>
        <c:noMultiLvlLbl val="0"/>
      </c:catAx>
      <c:valAx>
        <c:axId val="97849344"/>
        <c:scaling>
          <c:orientation val="minMax"/>
        </c:scaling>
        <c:delete val="0"/>
        <c:axPos val="l"/>
        <c:numFmt formatCode="0" sourceLinked="0"/>
        <c:majorTickMark val="out"/>
        <c:minorTickMark val="none"/>
        <c:tickLblPos val="nextTo"/>
        <c:txPr>
          <a:bodyPr/>
          <a:lstStyle/>
          <a:p>
            <a:pPr>
              <a:defRPr sz="1200" b="0">
                <a:latin typeface="Arial" pitchFamily="34" charset="0"/>
                <a:cs typeface="Arial" pitchFamily="34" charset="0"/>
              </a:defRPr>
            </a:pPr>
            <a:endParaRPr lang="ru-RU"/>
          </a:p>
        </c:txPr>
        <c:crossAx val="97806592"/>
        <c:crosses val="autoZero"/>
        <c:crossBetween val="between"/>
      </c:valAx>
    </c:plotArea>
    <c:plotVisOnly val="1"/>
    <c:dispBlanksAs val="gap"/>
    <c:showDLblsOverMax val="0"/>
  </c:chart>
  <c:txPr>
    <a:bodyPr/>
    <a:lstStyle/>
    <a:p>
      <a:pPr>
        <a:defRPr sz="1200" b="1">
          <a:latin typeface="Times New Roman" pitchFamily="18" charset="0"/>
          <a:cs typeface="Times New Roman" pitchFamily="18" charset="0"/>
        </a:defRPr>
      </a:pPr>
      <a:endParaRPr lang="ru-RU"/>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0"/>
      <c:rotY val="20"/>
      <c:rAngAx val="1"/>
    </c:view3D>
    <c:floor>
      <c:thickness val="0"/>
    </c:floor>
    <c:sideWall>
      <c:thickness val="0"/>
    </c:sideWall>
    <c:backWall>
      <c:thickness val="0"/>
    </c:backWall>
    <c:plotArea>
      <c:layout/>
      <c:bar3DChart>
        <c:barDir val="col"/>
        <c:grouping val="clustered"/>
        <c:varyColors val="0"/>
        <c:ser>
          <c:idx val="0"/>
          <c:order val="0"/>
          <c:tx>
            <c:strRef>
              <c:f>'Оборот на малое'!$B$5</c:f>
              <c:strCache>
                <c:ptCount val="1"/>
                <c:pt idx="0">
                  <c:v>Оборот на одно предприятие</c:v>
                </c:pt>
              </c:strCache>
            </c:strRef>
          </c:tx>
          <c:spPr>
            <a:solidFill>
              <a:srgbClr val="90C377"/>
            </a:solidFill>
          </c:spPr>
          <c:invertIfNegative val="0"/>
          <c:dLbls>
            <c:dLbl>
              <c:idx val="0"/>
              <c:layout>
                <c:manualLayout>
                  <c:x val="1.2903200532769225E-2"/>
                  <c:y val="-2.3148148148148147E-2"/>
                </c:manualLayout>
              </c:layout>
              <c:showLegendKey val="0"/>
              <c:showVal val="1"/>
              <c:showCatName val="0"/>
              <c:showSerName val="0"/>
              <c:showPercent val="0"/>
              <c:showBubbleSize val="0"/>
            </c:dLbl>
            <c:dLbl>
              <c:idx val="1"/>
              <c:layout>
                <c:manualLayout>
                  <c:x val="1.9354800799153856E-2"/>
                  <c:y val="-1.8518518518518535E-2"/>
                </c:manualLayout>
              </c:layout>
              <c:showLegendKey val="0"/>
              <c:showVal val="1"/>
              <c:showCatName val="0"/>
              <c:showSerName val="0"/>
              <c:showPercent val="0"/>
              <c:showBubbleSize val="0"/>
            </c:dLbl>
            <c:dLbl>
              <c:idx val="2"/>
              <c:layout>
                <c:manualLayout>
                  <c:x val="1.9354800799153856E-2"/>
                  <c:y val="-2.7777777777777832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numRef>
              <c:f>'Оборот на малое'!$A$6:$A$8</c:f>
              <c:numCache>
                <c:formatCode>General</c:formatCode>
                <c:ptCount val="3"/>
                <c:pt idx="0">
                  <c:v>2013</c:v>
                </c:pt>
                <c:pt idx="1">
                  <c:v>2014</c:v>
                </c:pt>
                <c:pt idx="2">
                  <c:v>2015</c:v>
                </c:pt>
              </c:numCache>
            </c:numRef>
          </c:cat>
          <c:val>
            <c:numRef>
              <c:f>'Оборот на малое'!$B$6:$B$8</c:f>
              <c:numCache>
                <c:formatCode>General</c:formatCode>
                <c:ptCount val="3"/>
                <c:pt idx="0">
                  <c:v>63.2</c:v>
                </c:pt>
                <c:pt idx="1">
                  <c:v>72.599999999999994</c:v>
                </c:pt>
                <c:pt idx="2">
                  <c:v>64.3</c:v>
                </c:pt>
              </c:numCache>
            </c:numRef>
          </c:val>
        </c:ser>
        <c:ser>
          <c:idx val="1"/>
          <c:order val="1"/>
          <c:tx>
            <c:strRef>
              <c:f>'Оборот на малое'!$C$5</c:f>
              <c:strCache>
                <c:ptCount val="1"/>
                <c:pt idx="0">
                  <c:v>Оборот на одного работника</c:v>
                </c:pt>
              </c:strCache>
            </c:strRef>
          </c:tx>
          <c:spPr>
            <a:gradFill>
              <a:gsLst>
                <a:gs pos="0">
                  <a:srgbClr val="D3D166">
                    <a:shade val="30000"/>
                    <a:satMod val="115000"/>
                  </a:srgbClr>
                </a:gs>
                <a:gs pos="50000">
                  <a:srgbClr val="D3D166">
                    <a:shade val="67500"/>
                    <a:satMod val="115000"/>
                  </a:srgbClr>
                </a:gs>
                <a:gs pos="100000">
                  <a:srgbClr val="D3D166">
                    <a:shade val="100000"/>
                    <a:satMod val="115000"/>
                  </a:srgbClr>
                </a:gs>
              </a:gsLst>
              <a:lin ang="13500000" scaled="1"/>
            </a:gradFill>
          </c:spPr>
          <c:invertIfNegative val="0"/>
          <c:dLbls>
            <c:dLbl>
              <c:idx val="0"/>
              <c:layout>
                <c:manualLayout>
                  <c:x val="2.0028793042660708E-2"/>
                  <c:y val="-2.7777777777777832E-2"/>
                </c:manualLayout>
              </c:layout>
              <c:showLegendKey val="0"/>
              <c:showVal val="1"/>
              <c:showCatName val="0"/>
              <c:showSerName val="0"/>
              <c:showPercent val="0"/>
              <c:showBubbleSize val="0"/>
            </c:dLbl>
            <c:dLbl>
              <c:idx val="1"/>
              <c:layout>
                <c:manualLayout>
                  <c:x val="2.1505464801974392E-2"/>
                  <c:y val="-1.8518518518518535E-2"/>
                </c:manualLayout>
              </c:layout>
              <c:showLegendKey val="0"/>
              <c:showVal val="1"/>
              <c:showCatName val="0"/>
              <c:showSerName val="0"/>
              <c:showPercent val="0"/>
              <c:showBubbleSize val="0"/>
            </c:dLbl>
            <c:dLbl>
              <c:idx val="2"/>
              <c:layout>
                <c:manualLayout>
                  <c:x val="2.9433540956634179E-2"/>
                  <c:y val="-2.7777777777777832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numRef>
              <c:f>'Оборот на малое'!$A$6:$A$8</c:f>
              <c:numCache>
                <c:formatCode>General</c:formatCode>
                <c:ptCount val="3"/>
                <c:pt idx="0">
                  <c:v>2013</c:v>
                </c:pt>
                <c:pt idx="1">
                  <c:v>2014</c:v>
                </c:pt>
                <c:pt idx="2">
                  <c:v>2015</c:v>
                </c:pt>
              </c:numCache>
            </c:numRef>
          </c:cat>
          <c:val>
            <c:numRef>
              <c:f>'Оборот на малое'!$C$6:$C$8</c:f>
              <c:numCache>
                <c:formatCode>General</c:formatCode>
                <c:ptCount val="3"/>
                <c:pt idx="0">
                  <c:v>2.2000000000000002</c:v>
                </c:pt>
                <c:pt idx="1">
                  <c:v>2.4</c:v>
                </c:pt>
                <c:pt idx="2">
                  <c:v>2.6</c:v>
                </c:pt>
              </c:numCache>
            </c:numRef>
          </c:val>
        </c:ser>
        <c:dLbls>
          <c:showLegendKey val="0"/>
          <c:showVal val="0"/>
          <c:showCatName val="0"/>
          <c:showSerName val="0"/>
          <c:showPercent val="0"/>
          <c:showBubbleSize val="0"/>
        </c:dLbls>
        <c:gapWidth val="150"/>
        <c:shape val="cylinder"/>
        <c:axId val="97934720"/>
        <c:axId val="100205696"/>
        <c:axId val="0"/>
      </c:bar3DChart>
      <c:catAx>
        <c:axId val="97934720"/>
        <c:scaling>
          <c:orientation val="minMax"/>
        </c:scaling>
        <c:delete val="0"/>
        <c:axPos val="b"/>
        <c:numFmt formatCode="General" sourceLinked="1"/>
        <c:majorTickMark val="out"/>
        <c:minorTickMark val="none"/>
        <c:tickLblPos val="nextTo"/>
        <c:crossAx val="100205696"/>
        <c:crosses val="autoZero"/>
        <c:auto val="1"/>
        <c:lblAlgn val="ctr"/>
        <c:lblOffset val="100"/>
        <c:noMultiLvlLbl val="0"/>
      </c:catAx>
      <c:valAx>
        <c:axId val="100205696"/>
        <c:scaling>
          <c:orientation val="minMax"/>
        </c:scaling>
        <c:delete val="1"/>
        <c:axPos val="l"/>
        <c:numFmt formatCode="General" sourceLinked="1"/>
        <c:majorTickMark val="out"/>
        <c:minorTickMark val="none"/>
        <c:tickLblPos val="none"/>
        <c:crossAx val="97934720"/>
        <c:crosses val="autoZero"/>
        <c:crossBetween val="between"/>
      </c:valAx>
    </c:plotArea>
    <c:legend>
      <c:legendPos val="b"/>
      <c:layout>
        <c:manualLayout>
          <c:xMode val="edge"/>
          <c:yMode val="edge"/>
          <c:x val="1.2984154024038488E-2"/>
          <c:y val="0.89554704649674943"/>
          <c:w val="0.96096712848092292"/>
          <c:h val="8.6207854299713824E-2"/>
        </c:manualLayout>
      </c:layout>
      <c:overlay val="0"/>
      <c:txPr>
        <a:bodyPr/>
        <a:lstStyle/>
        <a:p>
          <a:pPr>
            <a:defRPr>
              <a:latin typeface="Times New Roman" pitchFamily="18" charset="0"/>
              <a:cs typeface="Times New Roman" pitchFamily="18" charset="0"/>
            </a:defRPr>
          </a:pPr>
          <a:endParaRPr lang="ru-RU"/>
        </a:p>
      </c:txPr>
    </c:legend>
    <c:plotVisOnly val="1"/>
    <c:dispBlanksAs val="gap"/>
    <c:showDLblsOverMax val="0"/>
  </c:chart>
  <c:spPr>
    <a:scene3d>
      <a:camera prst="orthographicFront"/>
      <a:lightRig rig="threePt" dir="t"/>
    </a:scene3d>
    <a:sp3d/>
  </c:spPr>
  <c:txPr>
    <a:bodyPr/>
    <a:lstStyle/>
    <a:p>
      <a:pPr>
        <a:defRPr sz="1200" b="0">
          <a:latin typeface="Arial" pitchFamily="34" charset="0"/>
          <a:cs typeface="Arial" pitchFamily="34" charset="0"/>
        </a:defRPr>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0"/>
            </a:pPr>
            <a:r>
              <a:rPr lang="en-US" sz="1400" b="1" dirty="0"/>
              <a:t>2013</a:t>
            </a:r>
          </a:p>
        </c:rich>
      </c:tx>
      <c:layout>
        <c:manualLayout>
          <c:xMode val="edge"/>
          <c:yMode val="edge"/>
          <c:x val="0.46353277426098649"/>
          <c:y val="0.51903524584994365"/>
        </c:manualLayout>
      </c:layout>
      <c:overlay val="0"/>
    </c:title>
    <c:autoTitleDeleted val="0"/>
    <c:plotArea>
      <c:layout>
        <c:manualLayout>
          <c:layoutTarget val="inner"/>
          <c:xMode val="edge"/>
          <c:yMode val="edge"/>
          <c:x val="7.0948805817877408E-2"/>
          <c:y val="0.13995699135738912"/>
          <c:w val="0.90098028444118905"/>
          <c:h val="0.84484444117382707"/>
        </c:manualLayout>
      </c:layout>
      <c:doughnutChart>
        <c:varyColors val="1"/>
        <c:ser>
          <c:idx val="0"/>
          <c:order val="0"/>
          <c:tx>
            <c:strRef>
              <c:f>'вЫРУЧКА ип'!$B$34</c:f>
              <c:strCache>
                <c:ptCount val="1"/>
                <c:pt idx="0">
                  <c:v>2013</c:v>
                </c:pt>
              </c:strCache>
            </c:strRef>
          </c:tx>
          <c:dPt>
            <c:idx val="0"/>
            <c:bubble3D val="0"/>
            <c:spPr>
              <a:solidFill>
                <a:srgbClr val="FF9900"/>
              </a:solidFill>
            </c:spPr>
          </c:dPt>
          <c:dPt>
            <c:idx val="1"/>
            <c:bubble3D val="0"/>
            <c:spPr>
              <a:solidFill>
                <a:schemeClr val="accent6">
                  <a:lumMod val="50000"/>
                </a:schemeClr>
              </a:solidFill>
            </c:spPr>
          </c:dPt>
          <c:dPt>
            <c:idx val="2"/>
            <c:bubble3D val="0"/>
            <c:spPr>
              <a:solidFill>
                <a:schemeClr val="accent5">
                  <a:lumMod val="60000"/>
                  <a:lumOff val="40000"/>
                </a:schemeClr>
              </a:solidFill>
            </c:spPr>
          </c:dPt>
          <c:dPt>
            <c:idx val="3"/>
            <c:bubble3D val="0"/>
            <c:spPr>
              <a:solidFill>
                <a:schemeClr val="accent4">
                  <a:lumMod val="75000"/>
                </a:schemeClr>
              </a:solidFill>
            </c:spPr>
          </c:dPt>
          <c:dPt>
            <c:idx val="4"/>
            <c:bubble3D val="0"/>
            <c:spPr>
              <a:solidFill>
                <a:schemeClr val="accent4">
                  <a:lumMod val="60000"/>
                  <a:lumOff val="40000"/>
                </a:schemeClr>
              </a:solidFill>
            </c:spPr>
          </c:dPt>
          <c:dPt>
            <c:idx val="5"/>
            <c:bubble3D val="0"/>
            <c:spPr>
              <a:solidFill>
                <a:schemeClr val="accent2">
                  <a:lumMod val="60000"/>
                  <a:lumOff val="40000"/>
                </a:schemeClr>
              </a:solidFill>
            </c:spPr>
          </c:dPt>
          <c:dPt>
            <c:idx val="6"/>
            <c:bubble3D val="0"/>
            <c:spPr>
              <a:solidFill>
                <a:schemeClr val="accent3">
                  <a:lumMod val="50000"/>
                </a:schemeClr>
              </a:solidFill>
            </c:spPr>
          </c:dPt>
          <c:dLbls>
            <c:dLbl>
              <c:idx val="0"/>
              <c:layout>
                <c:manualLayout>
                  <c:x val="3.543743078626807E-2"/>
                  <c:y val="-0.18691588785046823"/>
                </c:manualLayout>
              </c:layout>
              <c:showLegendKey val="0"/>
              <c:showVal val="1"/>
              <c:showCatName val="0"/>
              <c:showSerName val="0"/>
              <c:showPercent val="0"/>
              <c:showBubbleSize val="0"/>
            </c:dLbl>
            <c:dLbl>
              <c:idx val="1"/>
              <c:layout>
                <c:manualLayout>
                  <c:x val="0.10631229235880399"/>
                  <c:y val="-0.19106957424714435"/>
                </c:manualLayout>
              </c:layout>
              <c:showLegendKey val="0"/>
              <c:showVal val="1"/>
              <c:showCatName val="0"/>
              <c:showSerName val="0"/>
              <c:showPercent val="0"/>
              <c:showBubbleSize val="0"/>
            </c:dLbl>
            <c:dLbl>
              <c:idx val="5"/>
              <c:layout>
                <c:manualLayout>
                  <c:x val="-0.10631229235880399"/>
                  <c:y val="-0.19106957424714432"/>
                </c:manualLayout>
              </c:layout>
              <c:showLegendKey val="0"/>
              <c:showVal val="1"/>
              <c:showCatName val="0"/>
              <c:showSerName val="0"/>
              <c:showPercent val="0"/>
              <c:showBubbleSize val="0"/>
            </c:dLbl>
            <c:dLbl>
              <c:idx val="6"/>
              <c:layout>
                <c:manualLayout>
                  <c:x val="-3.1007751937984489E-2"/>
                  <c:y val="-0.18691588785046823"/>
                </c:manualLayout>
              </c:layout>
              <c:showLegendKey val="0"/>
              <c:showVal val="1"/>
              <c:showCatName val="0"/>
              <c:showSerName val="0"/>
              <c:showPercent val="0"/>
              <c:showBubbleSize val="0"/>
            </c:dLbl>
            <c:showLegendKey val="0"/>
            <c:showVal val="1"/>
            <c:showCatName val="0"/>
            <c:showSerName val="0"/>
            <c:showPercent val="0"/>
            <c:showBubbleSize val="0"/>
            <c:showLeaderLines val="1"/>
          </c:dLbls>
          <c:cat>
            <c:strRef>
              <c:f>'вЫРУЧКА ип'!$A$35:$A$41</c:f>
              <c:strCache>
                <c:ptCount val="7"/>
                <c:pt idx="0">
                  <c:v>DE</c:v>
                </c:pt>
                <c:pt idx="1">
                  <c:v>F</c:v>
                </c:pt>
                <c:pt idx="2">
                  <c:v>G</c:v>
                </c:pt>
                <c:pt idx="3">
                  <c:v>I</c:v>
                </c:pt>
                <c:pt idx="4">
                  <c:v>K</c:v>
                </c:pt>
                <c:pt idx="5">
                  <c:v>O</c:v>
                </c:pt>
                <c:pt idx="6">
                  <c:v>ABHJMN</c:v>
                </c:pt>
              </c:strCache>
            </c:strRef>
          </c:cat>
          <c:val>
            <c:numRef>
              <c:f>'вЫРУЧКА ип'!$B$35:$B$41</c:f>
              <c:numCache>
                <c:formatCode>General</c:formatCode>
                <c:ptCount val="7"/>
                <c:pt idx="0">
                  <c:v>3.3</c:v>
                </c:pt>
                <c:pt idx="1">
                  <c:v>1.1000000000000001</c:v>
                </c:pt>
                <c:pt idx="2">
                  <c:v>77.900000000000006</c:v>
                </c:pt>
                <c:pt idx="3">
                  <c:v>5.2</c:v>
                </c:pt>
                <c:pt idx="4">
                  <c:v>7.8</c:v>
                </c:pt>
                <c:pt idx="5">
                  <c:v>2.2000000000000002</c:v>
                </c:pt>
                <c:pt idx="6">
                  <c:v>2.5</c:v>
                </c:pt>
              </c:numCache>
            </c:numRef>
          </c:val>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txPr>
    <a:bodyPr/>
    <a:lstStyle/>
    <a:p>
      <a:pPr>
        <a:defRPr sz="1200">
          <a:latin typeface="Arial" pitchFamily="34" charset="0"/>
          <a:cs typeface="Arial" pitchFamily="34" charset="0"/>
        </a:defRPr>
      </a:pPr>
      <a:endParaRPr lang="ru-RU"/>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3088349561929057"/>
          <c:y val="0.53050131277871204"/>
        </c:manualLayout>
      </c:layout>
      <c:overlay val="0"/>
      <c:txPr>
        <a:bodyPr/>
        <a:lstStyle/>
        <a:p>
          <a:pPr>
            <a:defRPr sz="1400" b="1">
              <a:latin typeface="Arial" pitchFamily="34" charset="0"/>
              <a:cs typeface="Arial" pitchFamily="34" charset="0"/>
            </a:defRPr>
          </a:pPr>
          <a:endParaRPr lang="ru-RU"/>
        </a:p>
      </c:txPr>
    </c:title>
    <c:autoTitleDeleted val="0"/>
    <c:plotArea>
      <c:layout>
        <c:manualLayout>
          <c:layoutTarget val="inner"/>
          <c:xMode val="edge"/>
          <c:yMode val="edge"/>
          <c:x val="4.3000874890638807E-2"/>
          <c:y val="0.14994461375243195"/>
          <c:w val="0.91483289588801397"/>
          <c:h val="0.8392965042248407"/>
        </c:manualLayout>
      </c:layout>
      <c:doughnutChart>
        <c:varyColors val="1"/>
        <c:ser>
          <c:idx val="0"/>
          <c:order val="0"/>
          <c:tx>
            <c:strRef>
              <c:f>'вЫРУЧКА ип'!$C$34</c:f>
              <c:strCache>
                <c:ptCount val="1"/>
                <c:pt idx="0">
                  <c:v>2014</c:v>
                </c:pt>
              </c:strCache>
            </c:strRef>
          </c:tx>
          <c:dPt>
            <c:idx val="0"/>
            <c:bubble3D val="0"/>
            <c:spPr>
              <a:solidFill>
                <a:srgbClr val="FF9900"/>
              </a:solidFill>
            </c:spPr>
          </c:dPt>
          <c:dPt>
            <c:idx val="1"/>
            <c:bubble3D val="0"/>
            <c:spPr>
              <a:solidFill>
                <a:schemeClr val="accent6">
                  <a:lumMod val="50000"/>
                </a:schemeClr>
              </a:solidFill>
            </c:spPr>
          </c:dPt>
          <c:dPt>
            <c:idx val="2"/>
            <c:bubble3D val="0"/>
            <c:spPr>
              <a:solidFill>
                <a:schemeClr val="accent5">
                  <a:lumMod val="60000"/>
                  <a:lumOff val="40000"/>
                </a:schemeClr>
              </a:solidFill>
            </c:spPr>
          </c:dPt>
          <c:dPt>
            <c:idx val="3"/>
            <c:bubble3D val="0"/>
            <c:spPr>
              <a:solidFill>
                <a:schemeClr val="accent4">
                  <a:lumMod val="75000"/>
                </a:schemeClr>
              </a:solidFill>
            </c:spPr>
          </c:dPt>
          <c:dPt>
            <c:idx val="4"/>
            <c:bubble3D val="0"/>
            <c:spPr>
              <a:solidFill>
                <a:schemeClr val="accent4">
                  <a:lumMod val="60000"/>
                  <a:lumOff val="40000"/>
                </a:schemeClr>
              </a:solidFill>
            </c:spPr>
          </c:dPt>
          <c:dPt>
            <c:idx val="5"/>
            <c:bubble3D val="0"/>
            <c:spPr>
              <a:solidFill>
                <a:schemeClr val="accent2">
                  <a:lumMod val="60000"/>
                  <a:lumOff val="40000"/>
                </a:schemeClr>
              </a:solidFill>
            </c:spPr>
          </c:dPt>
          <c:dPt>
            <c:idx val="6"/>
            <c:bubble3D val="0"/>
            <c:spPr>
              <a:solidFill>
                <a:schemeClr val="accent3">
                  <a:lumMod val="50000"/>
                </a:schemeClr>
              </a:solidFill>
            </c:spPr>
          </c:dPt>
          <c:dLbls>
            <c:dLbl>
              <c:idx val="0"/>
              <c:layout>
                <c:manualLayout>
                  <c:x val="4.8888888888888891E-2"/>
                  <c:y val="-0.18756377071886174"/>
                </c:manualLayout>
              </c:layout>
              <c:showLegendKey val="0"/>
              <c:showVal val="1"/>
              <c:showCatName val="0"/>
              <c:showSerName val="0"/>
              <c:showPercent val="0"/>
              <c:showBubbleSize val="0"/>
            </c:dLbl>
            <c:dLbl>
              <c:idx val="1"/>
              <c:layout>
                <c:manualLayout>
                  <c:x val="0.13333263342082241"/>
                  <c:y val="-0.18756377071886174"/>
                </c:manualLayout>
              </c:layout>
              <c:showLegendKey val="0"/>
              <c:showVal val="1"/>
              <c:showCatName val="0"/>
              <c:showSerName val="0"/>
              <c:showPercent val="0"/>
              <c:showBubbleSize val="0"/>
            </c:dLbl>
            <c:dLbl>
              <c:idx val="3"/>
              <c:layout>
                <c:manualLayout>
                  <c:x val="4.4444444444444514E-3"/>
                  <c:y val="-3.7376406592451073E-17"/>
                </c:manualLayout>
              </c:layout>
              <c:showLegendKey val="0"/>
              <c:showVal val="1"/>
              <c:showCatName val="0"/>
              <c:showSerName val="0"/>
              <c:showPercent val="0"/>
              <c:showBubbleSize val="0"/>
            </c:dLbl>
            <c:dLbl>
              <c:idx val="4"/>
              <c:layout>
                <c:manualLayout>
                  <c:x val="1.3333333333333301E-2"/>
                  <c:y val="0"/>
                </c:manualLayout>
              </c:layout>
              <c:showLegendKey val="0"/>
              <c:showVal val="1"/>
              <c:showCatName val="0"/>
              <c:showSerName val="0"/>
              <c:showPercent val="0"/>
              <c:showBubbleSize val="0"/>
            </c:dLbl>
            <c:dLbl>
              <c:idx val="5"/>
              <c:layout>
                <c:manualLayout>
                  <c:x val="-0.1111111111111111"/>
                  <c:y val="-0.19164124399535873"/>
                </c:manualLayout>
              </c:layout>
              <c:showLegendKey val="0"/>
              <c:showVal val="1"/>
              <c:showCatName val="0"/>
              <c:showSerName val="0"/>
              <c:showPercent val="0"/>
              <c:showBubbleSize val="0"/>
            </c:dLbl>
            <c:dLbl>
              <c:idx val="6"/>
              <c:layout>
                <c:manualLayout>
                  <c:x val="-3.1111111111111176E-2"/>
                  <c:y val="-0.18756377071886174"/>
                </c:manualLayout>
              </c:layout>
              <c:showLegendKey val="0"/>
              <c:showVal val="1"/>
              <c:showCatName val="0"/>
              <c:showSerName val="0"/>
              <c:showPercent val="0"/>
              <c:showBubbleSize val="0"/>
            </c:dLbl>
            <c:txPr>
              <a:bodyPr/>
              <a:lstStyle/>
              <a:p>
                <a:pPr>
                  <a:defRPr sz="1200" b="0">
                    <a:latin typeface="Arial" pitchFamily="34" charset="0"/>
                    <a:cs typeface="Arial" pitchFamily="34" charset="0"/>
                  </a:defRPr>
                </a:pPr>
                <a:endParaRPr lang="ru-RU"/>
              </a:p>
            </c:txPr>
            <c:showLegendKey val="0"/>
            <c:showVal val="1"/>
            <c:showCatName val="0"/>
            <c:showSerName val="0"/>
            <c:showPercent val="0"/>
            <c:showBubbleSize val="0"/>
            <c:showLeaderLines val="1"/>
          </c:dLbls>
          <c:val>
            <c:numRef>
              <c:f>'вЫРУЧКА ип'!$C$35:$C$41</c:f>
              <c:numCache>
                <c:formatCode>General</c:formatCode>
                <c:ptCount val="7"/>
                <c:pt idx="0">
                  <c:v>2.1</c:v>
                </c:pt>
                <c:pt idx="1">
                  <c:v>0.9</c:v>
                </c:pt>
                <c:pt idx="2">
                  <c:v>83.8</c:v>
                </c:pt>
                <c:pt idx="3">
                  <c:v>3.6</c:v>
                </c:pt>
                <c:pt idx="4">
                  <c:v>6.2</c:v>
                </c:pt>
                <c:pt idx="5">
                  <c:v>1.9000000000000001</c:v>
                </c:pt>
                <c:pt idx="6">
                  <c:v>1.5</c:v>
                </c:pt>
              </c:numCache>
            </c:numRef>
          </c:val>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0"/>
      <c:rotY val="10"/>
      <c:rAngAx val="1"/>
    </c:view3D>
    <c:floor>
      <c:thickness val="0"/>
    </c:floor>
    <c:sideWall>
      <c:thickness val="0"/>
    </c:sideWall>
    <c:backWall>
      <c:thickness val="0"/>
    </c:backWall>
    <c:plotArea>
      <c:layout>
        <c:manualLayout>
          <c:layoutTarget val="inner"/>
          <c:xMode val="edge"/>
          <c:yMode val="edge"/>
          <c:x val="3.6311324885470252E-2"/>
          <c:y val="3.0794638338244598E-2"/>
          <c:w val="0.93256468235555523"/>
          <c:h val="0.90641251501155928"/>
        </c:manualLayout>
      </c:layout>
      <c:bar3DChart>
        <c:barDir val="bar"/>
        <c:grouping val="clustered"/>
        <c:varyColors val="0"/>
        <c:ser>
          <c:idx val="1"/>
          <c:order val="0"/>
          <c:tx>
            <c:strRef>
              <c:f>'Инвестиции МП'!$C$6</c:f>
              <c:strCache>
                <c:ptCount val="1"/>
                <c:pt idx="0">
                  <c:v>2014</c:v>
                </c:pt>
              </c:strCache>
            </c:strRef>
          </c:tx>
          <c:spPr>
            <a:solidFill>
              <a:schemeClr val="accent4">
                <a:lumMod val="75000"/>
              </a:schemeClr>
            </a:solidFill>
          </c:spPr>
          <c:invertIfNegative val="0"/>
          <c:dLbls>
            <c:txPr>
              <a:bodyPr/>
              <a:lstStyle/>
              <a:p>
                <a:pPr>
                  <a:defRPr sz="1200">
                    <a:latin typeface="Arial" pitchFamily="34" charset="0"/>
                    <a:cs typeface="Arial" pitchFamily="34" charset="0"/>
                  </a:defRPr>
                </a:pPr>
                <a:endParaRPr lang="ru-RU"/>
              </a:p>
            </c:txPr>
            <c:showLegendKey val="0"/>
            <c:showVal val="1"/>
            <c:showCatName val="0"/>
            <c:showSerName val="0"/>
            <c:showPercent val="0"/>
            <c:showBubbleSize val="0"/>
            <c:showLeaderLines val="0"/>
          </c:dLbls>
          <c:cat>
            <c:strRef>
              <c:f>'Инвестиции МП'!$A$7:$A$13</c:f>
              <c:strCache>
                <c:ptCount val="7"/>
                <c:pt idx="0">
                  <c:v>ПРОЧИЕ ВИДЫ ЭКОНОМИЧЕСКОЙ ДЕЯТЕЛЬНОСТИ</c:v>
                </c:pt>
                <c:pt idx="1">
                  <c:v>ОПЕРАЦИИ С НЕДВИЖИМЫМ ИМУЩЕСТВОМ, АРЕНДА И  ПРЕДОСТАВЛЕНИЕ УСЛУГ</c:v>
                </c:pt>
                <c:pt idx="2">
                  <c:v>ТРАНСПОРТ И СВЯЗЬ</c:v>
                </c:pt>
                <c:pt idx="3">
                  <c:v>ОПТОВАЯ И РОЗНИЧНАЯ ТОРГОВЛЯ; РЕМОНТ  АВТОТРАНСПОРТНЫХ СРЕДСТВ, МОТОЦИКЛОВ, БЫТОВЫХ ИЗДЕЛИЙ И  ПРЕДМЕТОВ ЛИЧНОГО ПОЛЬЗОВАНИЯ</c:v>
                </c:pt>
                <c:pt idx="4">
                  <c:v>СТРОИТЕЛЬСТВО</c:v>
                </c:pt>
                <c:pt idx="5">
                  <c:v>ДОБЫЧА ПОЛЕЗНЫХ ИСКОПАЕМЫХ, ОБРАБАТЫВАЮЩИЕ ПРОИЗВОДСТВА, ПРОИЗВОДСТВО И РАСПРЕДЕЛЕНИЕ ЭЛЕКТРОЭНЕРГИИ, ГАЗА И ВОД</c:v>
                </c:pt>
                <c:pt idx="6">
                  <c:v>РЫБОЛОВСТВО, РЫБОВОДСТВО</c:v>
                </c:pt>
              </c:strCache>
            </c:strRef>
          </c:cat>
          <c:val>
            <c:numRef>
              <c:f>'Инвестиции МП'!$C$7:$C$13</c:f>
              <c:numCache>
                <c:formatCode>0.0</c:formatCode>
                <c:ptCount val="7"/>
                <c:pt idx="0" formatCode="General">
                  <c:v>0.8</c:v>
                </c:pt>
                <c:pt idx="1">
                  <c:v>6</c:v>
                </c:pt>
                <c:pt idx="2" formatCode="General">
                  <c:v>5.4</c:v>
                </c:pt>
                <c:pt idx="3" formatCode="General">
                  <c:v>1.8</c:v>
                </c:pt>
                <c:pt idx="4" formatCode="General">
                  <c:v>1.1000000000000001</c:v>
                </c:pt>
                <c:pt idx="5" formatCode="General">
                  <c:v>10.3</c:v>
                </c:pt>
                <c:pt idx="6" formatCode="General">
                  <c:v>74.599999999999994</c:v>
                </c:pt>
              </c:numCache>
            </c:numRef>
          </c:val>
        </c:ser>
        <c:ser>
          <c:idx val="0"/>
          <c:order val="1"/>
          <c:tx>
            <c:strRef>
              <c:f>'Инвестиции МП'!$B$6</c:f>
              <c:strCache>
                <c:ptCount val="1"/>
                <c:pt idx="0">
                  <c:v>2013</c:v>
                </c:pt>
              </c:strCache>
            </c:strRef>
          </c:tx>
          <c:spPr>
            <a:solidFill>
              <a:srgbClr val="809EC2">
                <a:lumMod val="75000"/>
              </a:srgbClr>
            </a:solidFill>
          </c:spPr>
          <c:invertIfNegative val="0"/>
          <c:dLbls>
            <c:dLbl>
              <c:idx val="0"/>
              <c:layout>
                <c:manualLayout>
                  <c:x val="-2.9893100389975585E-3"/>
                  <c:y val="-2.7995125762040594E-3"/>
                </c:manualLayout>
              </c:layout>
              <c:showLegendKey val="0"/>
              <c:showVal val="1"/>
              <c:showCatName val="0"/>
              <c:showSerName val="0"/>
              <c:showPercent val="0"/>
              <c:showBubbleSize val="0"/>
            </c:dLbl>
            <c:dLbl>
              <c:idx val="1"/>
              <c:layout>
                <c:manualLayout>
                  <c:x val="0"/>
                  <c:y val="-8.3985377286121647E-3"/>
                </c:manualLayout>
              </c:layout>
              <c:showLegendKey val="0"/>
              <c:showVal val="1"/>
              <c:showCatName val="0"/>
              <c:showSerName val="0"/>
              <c:showPercent val="0"/>
              <c:showBubbleSize val="0"/>
            </c:dLbl>
            <c:dLbl>
              <c:idx val="2"/>
              <c:layout>
                <c:manualLayout>
                  <c:x val="-2.9893100389975585E-3"/>
                  <c:y val="-1.1198050304816225E-2"/>
                </c:manualLayout>
              </c:layout>
              <c:showLegendKey val="0"/>
              <c:showVal val="1"/>
              <c:showCatName val="0"/>
              <c:showSerName val="0"/>
              <c:showPercent val="0"/>
              <c:showBubbleSize val="0"/>
            </c:dLbl>
            <c:dLbl>
              <c:idx val="3"/>
              <c:layout>
                <c:manualLayout>
                  <c:x val="5.978620077995129E-3"/>
                  <c:y val="-2.7995125762040594E-3"/>
                </c:manualLayout>
              </c:layout>
              <c:showLegendKey val="0"/>
              <c:showVal val="1"/>
              <c:showCatName val="0"/>
              <c:showSerName val="0"/>
              <c:showPercent val="0"/>
              <c:showBubbleSize val="0"/>
            </c:dLbl>
            <c:dLbl>
              <c:idx val="4"/>
              <c:layout>
                <c:manualLayout>
                  <c:x val="2.9893100389975585E-3"/>
                  <c:y val="-8.3985377286121647E-3"/>
                </c:manualLayout>
              </c:layout>
              <c:showLegendKey val="0"/>
              <c:showVal val="1"/>
              <c:showCatName val="0"/>
              <c:showSerName val="0"/>
              <c:showPercent val="0"/>
              <c:showBubbleSize val="0"/>
            </c:dLbl>
            <c:dLbl>
              <c:idx val="6"/>
              <c:layout>
                <c:manualLayout>
                  <c:x val="2.9893100389975585E-3"/>
                  <c:y val="-1.9596588033428414E-2"/>
                </c:manualLayout>
              </c:layout>
              <c:showLegendKey val="0"/>
              <c:showVal val="1"/>
              <c:showCatName val="0"/>
              <c:showSerName val="0"/>
              <c:showPercent val="0"/>
              <c:showBubbleSize val="0"/>
            </c:dLbl>
            <c:txPr>
              <a:bodyPr/>
              <a:lstStyle/>
              <a:p>
                <a:pPr>
                  <a:defRPr sz="1200">
                    <a:latin typeface="Arial" pitchFamily="34" charset="0"/>
                    <a:cs typeface="Arial" pitchFamily="34" charset="0"/>
                  </a:defRPr>
                </a:pPr>
                <a:endParaRPr lang="ru-RU"/>
              </a:p>
            </c:txPr>
            <c:showLegendKey val="0"/>
            <c:showVal val="1"/>
            <c:showCatName val="0"/>
            <c:showSerName val="0"/>
            <c:showPercent val="0"/>
            <c:showBubbleSize val="0"/>
            <c:showLeaderLines val="0"/>
          </c:dLbls>
          <c:cat>
            <c:strRef>
              <c:f>'Инвестиции МП'!$A$7:$A$13</c:f>
              <c:strCache>
                <c:ptCount val="7"/>
                <c:pt idx="0">
                  <c:v>ПРОЧИЕ ВИДЫ ЭКОНОМИЧЕСКОЙ ДЕЯТЕЛЬНОСТИ</c:v>
                </c:pt>
                <c:pt idx="1">
                  <c:v>ОПЕРАЦИИ С НЕДВИЖИМЫМ ИМУЩЕСТВОМ, АРЕНДА И  ПРЕДОСТАВЛЕНИЕ УСЛУГ</c:v>
                </c:pt>
                <c:pt idx="2">
                  <c:v>ТРАНСПОРТ И СВЯЗЬ</c:v>
                </c:pt>
                <c:pt idx="3">
                  <c:v>ОПТОВАЯ И РОЗНИЧНАЯ ТОРГОВЛЯ; РЕМОНТ  АВТОТРАНСПОРТНЫХ СРЕДСТВ, МОТОЦИКЛОВ, БЫТОВЫХ ИЗДЕЛИЙ И  ПРЕДМЕТОВ ЛИЧНОГО ПОЛЬЗОВАНИЯ</c:v>
                </c:pt>
                <c:pt idx="4">
                  <c:v>СТРОИТЕЛЬСТВО</c:v>
                </c:pt>
                <c:pt idx="5">
                  <c:v>ДОБЫЧА ПОЛЕЗНЫХ ИСКОПАЕМЫХ, ОБРАБАТЫВАЮЩИЕ ПРОИЗВОДСТВА, ПРОИЗВОДСТВО И РАСПРЕДЕЛЕНИЕ ЭЛЕКТРОЭНЕРГИИ, ГАЗА И ВОД</c:v>
                </c:pt>
                <c:pt idx="6">
                  <c:v>РЫБОЛОВСТВО, РЫБОВОДСТВО</c:v>
                </c:pt>
              </c:strCache>
            </c:strRef>
          </c:cat>
          <c:val>
            <c:numRef>
              <c:f>'Инвестиции МП'!$B$7:$B$13</c:f>
              <c:numCache>
                <c:formatCode>General</c:formatCode>
                <c:ptCount val="7"/>
                <c:pt idx="0">
                  <c:v>1.1000000000000001</c:v>
                </c:pt>
                <c:pt idx="1">
                  <c:v>8.3000000000000007</c:v>
                </c:pt>
                <c:pt idx="2" formatCode="0.0">
                  <c:v>1</c:v>
                </c:pt>
                <c:pt idx="3">
                  <c:v>3.5</c:v>
                </c:pt>
                <c:pt idx="4">
                  <c:v>0.1</c:v>
                </c:pt>
                <c:pt idx="5">
                  <c:v>26.6</c:v>
                </c:pt>
                <c:pt idx="6">
                  <c:v>59.4</c:v>
                </c:pt>
              </c:numCache>
            </c:numRef>
          </c:val>
        </c:ser>
        <c:dLbls>
          <c:showLegendKey val="0"/>
          <c:showVal val="0"/>
          <c:showCatName val="0"/>
          <c:showSerName val="0"/>
          <c:showPercent val="0"/>
          <c:showBubbleSize val="0"/>
        </c:dLbls>
        <c:gapWidth val="150"/>
        <c:shape val="cylinder"/>
        <c:axId val="101005568"/>
        <c:axId val="101011456"/>
        <c:axId val="0"/>
      </c:bar3DChart>
      <c:catAx>
        <c:axId val="101005568"/>
        <c:scaling>
          <c:orientation val="minMax"/>
        </c:scaling>
        <c:delete val="1"/>
        <c:axPos val="l"/>
        <c:majorTickMark val="out"/>
        <c:minorTickMark val="none"/>
        <c:tickLblPos val="none"/>
        <c:crossAx val="101011456"/>
        <c:crosses val="autoZero"/>
        <c:auto val="1"/>
        <c:lblAlgn val="ctr"/>
        <c:lblOffset val="100"/>
        <c:noMultiLvlLbl val="0"/>
      </c:catAx>
      <c:valAx>
        <c:axId val="101011456"/>
        <c:scaling>
          <c:orientation val="minMax"/>
        </c:scaling>
        <c:delete val="0"/>
        <c:axPos val="b"/>
        <c:numFmt formatCode="General" sourceLinked="1"/>
        <c:majorTickMark val="out"/>
        <c:minorTickMark val="none"/>
        <c:tickLblPos val="nextTo"/>
        <c:txPr>
          <a:bodyPr/>
          <a:lstStyle/>
          <a:p>
            <a:pPr>
              <a:defRPr sz="1200">
                <a:latin typeface="Arial" pitchFamily="34" charset="0"/>
                <a:cs typeface="Arial" pitchFamily="34" charset="0"/>
              </a:defRPr>
            </a:pPr>
            <a:endParaRPr lang="ru-RU"/>
          </a:p>
        </c:txPr>
        <c:crossAx val="101005568"/>
        <c:crosses val="autoZero"/>
        <c:crossBetween val="between"/>
      </c:valAx>
    </c:plotArea>
    <c:legend>
      <c:legendPos val="r"/>
      <c:layout>
        <c:manualLayout>
          <c:xMode val="edge"/>
          <c:yMode val="edge"/>
          <c:x val="0.73603299479070239"/>
          <c:y val="0.44636949510019164"/>
          <c:w val="0.15869668030712636"/>
          <c:h val="0.10726100979961666"/>
        </c:manualLayout>
      </c:layout>
      <c:overlay val="1"/>
      <c:txPr>
        <a:bodyPr/>
        <a:lstStyle/>
        <a:p>
          <a:pPr>
            <a:defRPr sz="1400">
              <a:latin typeface="Arial" pitchFamily="34" charset="0"/>
              <a:cs typeface="Arial" pitchFamily="34" charset="0"/>
            </a:defRPr>
          </a:pPr>
          <a:endParaRPr lang="ru-RU"/>
        </a:p>
      </c:txPr>
    </c:legend>
    <c:plotVisOnly val="1"/>
    <c:dispBlanksAs val="gap"/>
    <c:showDLblsOverMax val="0"/>
  </c:chart>
  <c:txPr>
    <a:bodyPr/>
    <a:lstStyle/>
    <a:p>
      <a:pPr>
        <a:defRPr sz="1400">
          <a:latin typeface="Times New Roman" pitchFamily="18" charset="0"/>
          <a:cs typeface="Times New Roman" pitchFamily="18" charset="0"/>
        </a:defRPr>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0796174854239941E-2"/>
          <c:y val="1.2165314965003882E-3"/>
          <c:w val="0.98920377867746256"/>
          <c:h val="0.99064327485380232"/>
        </c:manualLayout>
      </c:layout>
      <c:barChart>
        <c:barDir val="bar"/>
        <c:grouping val="stacked"/>
        <c:varyColors val="0"/>
        <c:ser>
          <c:idx val="0"/>
          <c:order val="0"/>
          <c:spPr>
            <a:solidFill>
              <a:schemeClr val="bg1">
                <a:lumMod val="65000"/>
              </a:schemeClr>
            </a:solidFill>
            <a:scene3d>
              <a:camera prst="orthographicFront"/>
              <a:lightRig rig="threePt" dir="t"/>
            </a:scene3d>
            <a:sp3d>
              <a:bevelT/>
            </a:sp3d>
          </c:spPr>
          <c:invertIfNegative val="0"/>
          <c:dLbls>
            <c:dLbl>
              <c:idx val="1"/>
              <c:layout>
                <c:manualLayout>
                  <c:x val="0"/>
                  <c:y val="-0.13895762423703764"/>
                </c:manualLayout>
              </c:layout>
              <c:showLegendKey val="0"/>
              <c:showVal val="1"/>
              <c:showCatName val="0"/>
              <c:showSerName val="0"/>
              <c:showPercent val="0"/>
              <c:showBubbleSize val="0"/>
            </c:dLbl>
            <c:showLegendKey val="0"/>
            <c:showVal val="1"/>
            <c:showCatName val="0"/>
            <c:showSerName val="0"/>
            <c:showPercent val="0"/>
            <c:showBubbleSize val="0"/>
            <c:showLeaderLines val="0"/>
          </c:dLbls>
          <c:val>
            <c:numRef>
              <c:f>'Доля МО в СЗФО'!$E$33:$G$33</c:f>
              <c:numCache>
                <c:formatCode>0.0</c:formatCode>
                <c:ptCount val="3"/>
                <c:pt idx="0">
                  <c:v>5.1039599711385355</c:v>
                </c:pt>
                <c:pt idx="1">
                  <c:v>2.9148840599082604</c:v>
                </c:pt>
                <c:pt idx="2">
                  <c:v>4.3</c:v>
                </c:pt>
              </c:numCache>
            </c:numRef>
          </c:val>
        </c:ser>
        <c:ser>
          <c:idx val="1"/>
          <c:order val="1"/>
          <c:spPr>
            <a:solidFill>
              <a:schemeClr val="accent2">
                <a:lumMod val="75000"/>
              </a:schemeClr>
            </a:solidFill>
            <a:scene3d>
              <a:camera prst="orthographicFront"/>
              <a:lightRig rig="threePt" dir="t"/>
            </a:scene3d>
            <a:sp3d>
              <a:bevelT/>
            </a:sp3d>
          </c:spPr>
          <c:invertIfNegative val="0"/>
          <c:dLbls>
            <c:dLbl>
              <c:idx val="1"/>
              <c:layout>
                <c:manualLayout>
                  <c:x val="2.9808894473384022E-2"/>
                  <c:y val="-0.13895762423703764"/>
                </c:manualLayout>
              </c:layout>
              <c:showLegendKey val="0"/>
              <c:showVal val="1"/>
              <c:showCatName val="0"/>
              <c:showSerName val="0"/>
              <c:showPercent val="0"/>
              <c:showBubbleSize val="0"/>
            </c:dLbl>
            <c:dLbl>
              <c:idx val="2"/>
              <c:layout>
                <c:manualLayout>
                  <c:x val="-2.4840745394486686E-3"/>
                  <c:y val="-0.14162988624159606"/>
                </c:manualLayout>
              </c:layout>
              <c:showLegendKey val="0"/>
              <c:showVal val="1"/>
              <c:showCatName val="0"/>
              <c:showSerName val="0"/>
              <c:showPercent val="0"/>
              <c:showBubbleSize val="0"/>
            </c:dLbl>
            <c:showLegendKey val="0"/>
            <c:showVal val="1"/>
            <c:showCatName val="0"/>
            <c:showSerName val="0"/>
            <c:showPercent val="0"/>
            <c:showBubbleSize val="0"/>
            <c:showLeaderLines val="0"/>
          </c:dLbls>
          <c:val>
            <c:numRef>
              <c:f>'Доля МО в СЗФО'!$E$34:$G$34</c:f>
              <c:numCache>
                <c:formatCode>0.0</c:formatCode>
                <c:ptCount val="3"/>
                <c:pt idx="0">
                  <c:v>4.6703896840994314</c:v>
                </c:pt>
                <c:pt idx="1">
                  <c:v>3.2</c:v>
                </c:pt>
                <c:pt idx="2">
                  <c:v>3.9677221269559002</c:v>
                </c:pt>
              </c:numCache>
            </c:numRef>
          </c:val>
        </c:ser>
        <c:ser>
          <c:idx val="2"/>
          <c:order val="2"/>
          <c:spPr>
            <a:solidFill>
              <a:schemeClr val="bg2">
                <a:lumMod val="50000"/>
              </a:schemeClr>
            </a:solidFill>
            <a:scene3d>
              <a:camera prst="orthographicFront"/>
              <a:lightRig rig="threePt" dir="t"/>
            </a:scene3d>
            <a:sp3d>
              <a:bevelT/>
            </a:sp3d>
          </c:spPr>
          <c:invertIfNegative val="0"/>
          <c:dLbls>
            <c:dLbl>
              <c:idx val="0"/>
              <c:layout>
                <c:manualLayout>
                  <c:x val="0"/>
                  <c:y val="-0.13628536223247936"/>
                </c:manualLayout>
              </c:layout>
              <c:showLegendKey val="0"/>
              <c:showVal val="1"/>
              <c:showCatName val="0"/>
              <c:showSerName val="0"/>
              <c:showPercent val="0"/>
              <c:showBubbleSize val="0"/>
            </c:dLbl>
            <c:dLbl>
              <c:idx val="1"/>
              <c:layout>
                <c:manualLayout>
                  <c:x val="-9.9362981577946746E-3"/>
                  <c:y val="-2.672262004558416E-3"/>
                </c:manualLayout>
              </c:layout>
              <c:showLegendKey val="0"/>
              <c:showVal val="1"/>
              <c:showCatName val="0"/>
              <c:showSerName val="0"/>
              <c:showPercent val="0"/>
              <c:showBubbleSize val="0"/>
            </c:dLbl>
            <c:showLegendKey val="0"/>
            <c:showVal val="1"/>
            <c:showCatName val="0"/>
            <c:showSerName val="0"/>
            <c:showPercent val="0"/>
            <c:showBubbleSize val="0"/>
            <c:showLeaderLines val="0"/>
          </c:dLbls>
          <c:val>
            <c:numRef>
              <c:f>'Доля МО в СЗФО'!$E$35:$G$35</c:f>
              <c:numCache>
                <c:formatCode>0.0</c:formatCode>
                <c:ptCount val="3"/>
                <c:pt idx="0">
                  <c:v>3.3190948657063144</c:v>
                </c:pt>
                <c:pt idx="1">
                  <c:v>4.7285017397186442</c:v>
                </c:pt>
                <c:pt idx="2">
                  <c:v>6.324098586632755</c:v>
                </c:pt>
              </c:numCache>
            </c:numRef>
          </c:val>
        </c:ser>
        <c:ser>
          <c:idx val="3"/>
          <c:order val="3"/>
          <c:spPr>
            <a:solidFill>
              <a:schemeClr val="accent4">
                <a:lumMod val="75000"/>
              </a:schemeClr>
            </a:solidFill>
            <a:scene3d>
              <a:camera prst="orthographicFront"/>
              <a:lightRig rig="threePt" dir="t"/>
            </a:scene3d>
            <a:sp3d>
              <a:bevelT/>
            </a:sp3d>
          </c:spPr>
          <c:invertIfNegative val="0"/>
          <c:dLbls>
            <c:showLegendKey val="0"/>
            <c:showVal val="1"/>
            <c:showCatName val="0"/>
            <c:showSerName val="0"/>
            <c:showPercent val="0"/>
            <c:showBubbleSize val="0"/>
            <c:showLeaderLines val="0"/>
          </c:dLbls>
          <c:val>
            <c:numRef>
              <c:f>'Доля МО в СЗФО'!$E$36:$G$36</c:f>
              <c:numCache>
                <c:formatCode>0.0</c:formatCode>
                <c:ptCount val="3"/>
                <c:pt idx="0">
                  <c:v>6.5945699128147384</c:v>
                </c:pt>
                <c:pt idx="1">
                  <c:v>6.3263445702504377</c:v>
                </c:pt>
                <c:pt idx="2">
                  <c:v>9.2898256413914826</c:v>
                </c:pt>
              </c:numCache>
            </c:numRef>
          </c:val>
        </c:ser>
        <c:ser>
          <c:idx val="4"/>
          <c:order val="4"/>
          <c:spPr>
            <a:solidFill>
              <a:schemeClr val="accent5">
                <a:lumMod val="75000"/>
              </a:schemeClr>
            </a:solidFill>
            <a:scene3d>
              <a:camera prst="orthographicFront"/>
              <a:lightRig rig="threePt" dir="t"/>
            </a:scene3d>
            <a:sp3d>
              <a:bevelT/>
            </a:sp3d>
          </c:spPr>
          <c:invertIfNegative val="0"/>
          <c:dLbls>
            <c:showLegendKey val="0"/>
            <c:showVal val="1"/>
            <c:showCatName val="0"/>
            <c:showSerName val="0"/>
            <c:showPercent val="0"/>
            <c:showBubbleSize val="0"/>
            <c:showLeaderLines val="0"/>
          </c:dLbls>
          <c:val>
            <c:numRef>
              <c:f>'Доля МО в СЗФО'!$E$37:$G$37</c:f>
              <c:numCache>
                <c:formatCode>0.0</c:formatCode>
                <c:ptCount val="3"/>
                <c:pt idx="0">
                  <c:v>20.221952151728196</c:v>
                </c:pt>
                <c:pt idx="1">
                  <c:v>7.6828162388052226</c:v>
                </c:pt>
                <c:pt idx="2">
                  <c:v>8.6612377601174089</c:v>
                </c:pt>
              </c:numCache>
            </c:numRef>
          </c:val>
        </c:ser>
        <c:ser>
          <c:idx val="5"/>
          <c:order val="5"/>
          <c:spPr>
            <a:solidFill>
              <a:schemeClr val="accent1">
                <a:lumMod val="75000"/>
              </a:schemeClr>
            </a:solidFill>
            <a:scene3d>
              <a:camera prst="orthographicFront"/>
              <a:lightRig rig="threePt" dir="t"/>
            </a:scene3d>
            <a:sp3d>
              <a:bevelT/>
            </a:sp3d>
          </c:spPr>
          <c:invertIfNegative val="0"/>
          <c:dLbls>
            <c:showLegendKey val="0"/>
            <c:showVal val="1"/>
            <c:showCatName val="0"/>
            <c:showSerName val="0"/>
            <c:showPercent val="0"/>
            <c:showBubbleSize val="0"/>
            <c:showLeaderLines val="0"/>
          </c:dLbls>
          <c:val>
            <c:numRef>
              <c:f>'Доля МО в СЗФО'!$E$38:$G$38</c:f>
              <c:numCache>
                <c:formatCode>0.0</c:formatCode>
                <c:ptCount val="3"/>
                <c:pt idx="0">
                  <c:v>16.290460472180712</c:v>
                </c:pt>
                <c:pt idx="1">
                  <c:v>7.2160618948064394</c:v>
                </c:pt>
                <c:pt idx="2">
                  <c:v>8.0350704645231179</c:v>
                </c:pt>
              </c:numCache>
            </c:numRef>
          </c:val>
        </c:ser>
        <c:ser>
          <c:idx val="6"/>
          <c:order val="6"/>
          <c:spPr>
            <a:solidFill>
              <a:schemeClr val="accent6">
                <a:lumMod val="50000"/>
              </a:schemeClr>
            </a:solidFill>
            <a:scene3d>
              <a:camera prst="orthographicFront"/>
              <a:lightRig rig="threePt" dir="t"/>
            </a:scene3d>
            <a:sp3d>
              <a:bevelT/>
            </a:sp3d>
          </c:spPr>
          <c:invertIfNegative val="0"/>
          <c:dLbls>
            <c:dLbl>
              <c:idx val="0"/>
              <c:layout>
                <c:manualLayout>
                  <c:x val="2.4840745394486686E-3"/>
                  <c:y val="9.0856908154986149E-2"/>
                </c:manualLayout>
              </c:layout>
              <c:showLegendKey val="0"/>
              <c:showVal val="1"/>
              <c:showCatName val="0"/>
              <c:showSerName val="0"/>
              <c:showPercent val="0"/>
              <c:showBubbleSize val="0"/>
            </c:dLbl>
            <c:dLbl>
              <c:idx val="1"/>
              <c:layout>
                <c:manualLayout>
                  <c:x val="-7.4522236183460055E-3"/>
                  <c:y val="8.8184646150427731E-2"/>
                </c:manualLayout>
              </c:layout>
              <c:showLegendKey val="0"/>
              <c:showVal val="1"/>
              <c:showCatName val="0"/>
              <c:showSerName val="0"/>
              <c:showPercent val="0"/>
              <c:showBubbleSize val="0"/>
            </c:dLbl>
            <c:dLbl>
              <c:idx val="2"/>
              <c:layout>
                <c:manualLayout>
                  <c:x val="-7.4524192147664347E-3"/>
                  <c:y val="8.5512384145869313E-2"/>
                </c:manualLayout>
              </c:layout>
              <c:showLegendKey val="0"/>
              <c:showVal val="1"/>
              <c:showCatName val="0"/>
              <c:showSerName val="0"/>
              <c:showPercent val="0"/>
              <c:showBubbleSize val="0"/>
            </c:dLbl>
            <c:txPr>
              <a:bodyPr/>
              <a:lstStyle/>
              <a:p>
                <a:pPr>
                  <a:defRPr b="1"/>
                </a:pPr>
                <a:endParaRPr lang="ru-RU"/>
              </a:p>
            </c:txPr>
            <c:showLegendKey val="0"/>
            <c:showVal val="1"/>
            <c:showCatName val="0"/>
            <c:showSerName val="0"/>
            <c:showPercent val="0"/>
            <c:showBubbleSize val="0"/>
            <c:showLeaderLines val="0"/>
          </c:dLbls>
          <c:val>
            <c:numRef>
              <c:f>'Доля МО в СЗФО'!$E$39:$G$39</c:f>
              <c:numCache>
                <c:formatCode>0.0</c:formatCode>
                <c:ptCount val="3"/>
                <c:pt idx="0">
                  <c:v>1.4187020092689535</c:v>
                </c:pt>
                <c:pt idx="1">
                  <c:v>3.7787260006544372</c:v>
                </c:pt>
                <c:pt idx="2">
                  <c:v>3.7968797376594718</c:v>
                </c:pt>
              </c:numCache>
            </c:numRef>
          </c:val>
        </c:ser>
        <c:ser>
          <c:idx val="7"/>
          <c:order val="7"/>
          <c:spPr>
            <a:solidFill>
              <a:schemeClr val="accent2">
                <a:lumMod val="60000"/>
                <a:lumOff val="40000"/>
              </a:schemeClr>
            </a:solidFill>
            <a:scene3d>
              <a:camera prst="orthographicFront"/>
              <a:lightRig rig="threePt" dir="t"/>
            </a:scene3d>
            <a:sp3d>
              <a:bevelT/>
            </a:sp3d>
          </c:spPr>
          <c:invertIfNegative val="0"/>
          <c:dLbls>
            <c:dLbl>
              <c:idx val="1"/>
              <c:layout>
                <c:manualLayout>
                  <c:x val="9.9362981577947197E-3"/>
                  <c:y val="-0.13895762423703764"/>
                </c:manualLayout>
              </c:layout>
              <c:showLegendKey val="0"/>
              <c:showVal val="1"/>
              <c:showCatName val="0"/>
              <c:showSerName val="0"/>
              <c:showPercent val="0"/>
              <c:showBubbleSize val="0"/>
            </c:dLbl>
            <c:showLegendKey val="0"/>
            <c:showVal val="1"/>
            <c:showCatName val="0"/>
            <c:showSerName val="0"/>
            <c:showPercent val="0"/>
            <c:showBubbleSize val="0"/>
            <c:showLeaderLines val="0"/>
          </c:dLbls>
          <c:val>
            <c:numRef>
              <c:f>'Доля МО в СЗФО'!$E$40:$G$40</c:f>
              <c:numCache>
                <c:formatCode>0.0</c:formatCode>
                <c:ptCount val="3"/>
                <c:pt idx="0">
                  <c:v>7.9019517002086364</c:v>
                </c:pt>
                <c:pt idx="1">
                  <c:v>3.2813406163302972</c:v>
                </c:pt>
                <c:pt idx="2">
                  <c:v>4.5188512664758926</c:v>
                </c:pt>
              </c:numCache>
            </c:numRef>
          </c:val>
        </c:ser>
        <c:ser>
          <c:idx val="8"/>
          <c:order val="8"/>
          <c:spPr>
            <a:solidFill>
              <a:schemeClr val="accent3">
                <a:lumMod val="60000"/>
                <a:lumOff val="40000"/>
              </a:schemeClr>
            </a:solidFill>
            <a:scene3d>
              <a:camera prst="orthographicFront"/>
              <a:lightRig rig="threePt" dir="t"/>
            </a:scene3d>
            <a:sp3d>
              <a:bevelT/>
            </a:sp3d>
          </c:spPr>
          <c:invertIfNegative val="0"/>
          <c:dLbls>
            <c:dLbl>
              <c:idx val="1"/>
              <c:layout>
                <c:manualLayout>
                  <c:x val="3.4777043552281402E-2"/>
                  <c:y val="-0.13895762423703764"/>
                </c:manualLayout>
              </c:layout>
              <c:showLegendKey val="0"/>
              <c:showVal val="1"/>
              <c:showCatName val="0"/>
              <c:showSerName val="0"/>
              <c:showPercent val="0"/>
              <c:showBubbleSize val="0"/>
            </c:dLbl>
            <c:showLegendKey val="0"/>
            <c:showVal val="1"/>
            <c:showCatName val="0"/>
            <c:showSerName val="0"/>
            <c:showPercent val="0"/>
            <c:showBubbleSize val="0"/>
            <c:showLeaderLines val="0"/>
          </c:dLbls>
          <c:val>
            <c:numRef>
              <c:f>'Доля МО в СЗФО'!$E$41:$G$41</c:f>
              <c:numCache>
                <c:formatCode>0.0</c:formatCode>
                <c:ptCount val="3"/>
                <c:pt idx="0">
                  <c:v>12.977167908219286</c:v>
                </c:pt>
                <c:pt idx="1">
                  <c:v>2.8164804447559675</c:v>
                </c:pt>
                <c:pt idx="2">
                  <c:v>5.0215686923996241</c:v>
                </c:pt>
              </c:numCache>
            </c:numRef>
          </c:val>
        </c:ser>
        <c:ser>
          <c:idx val="9"/>
          <c:order val="9"/>
          <c:spPr>
            <a:solidFill>
              <a:schemeClr val="accent4">
                <a:lumMod val="60000"/>
                <a:lumOff val="40000"/>
              </a:schemeClr>
            </a:solidFill>
            <a:scene3d>
              <a:camera prst="orthographicFront"/>
              <a:lightRig rig="threePt" dir="t"/>
            </a:scene3d>
            <a:sp3d>
              <a:bevelT/>
            </a:sp3d>
          </c:spPr>
          <c:invertIfNegative val="0"/>
          <c:dLbls>
            <c:showLegendKey val="0"/>
            <c:showVal val="1"/>
            <c:showCatName val="0"/>
            <c:showSerName val="0"/>
            <c:showPercent val="0"/>
            <c:showBubbleSize val="0"/>
            <c:showLeaderLines val="0"/>
          </c:dLbls>
          <c:val>
            <c:numRef>
              <c:f>'Доля МО в СЗФО'!$E$42:$G$42</c:f>
              <c:numCache>
                <c:formatCode>0.0</c:formatCode>
                <c:ptCount val="3"/>
                <c:pt idx="0">
                  <c:v>21.501751324635205</c:v>
                </c:pt>
                <c:pt idx="1">
                  <c:v>58.111168845582327</c:v>
                </c:pt>
                <c:pt idx="2">
                  <c:v>46.136617855768755</c:v>
                </c:pt>
              </c:numCache>
            </c:numRef>
          </c:val>
        </c:ser>
        <c:dLbls>
          <c:showLegendKey val="0"/>
          <c:showVal val="0"/>
          <c:showCatName val="0"/>
          <c:showSerName val="0"/>
          <c:showPercent val="0"/>
          <c:showBubbleSize val="0"/>
        </c:dLbls>
        <c:gapWidth val="150"/>
        <c:overlap val="100"/>
        <c:axId val="106329600"/>
        <c:axId val="106331136"/>
      </c:barChart>
      <c:catAx>
        <c:axId val="106329600"/>
        <c:scaling>
          <c:orientation val="minMax"/>
        </c:scaling>
        <c:delete val="1"/>
        <c:axPos val="l"/>
        <c:majorTickMark val="out"/>
        <c:minorTickMark val="none"/>
        <c:tickLblPos val="none"/>
        <c:crossAx val="106331136"/>
        <c:crosses val="autoZero"/>
        <c:auto val="1"/>
        <c:lblAlgn val="ctr"/>
        <c:lblOffset val="100"/>
        <c:noMultiLvlLbl val="0"/>
      </c:catAx>
      <c:valAx>
        <c:axId val="106331136"/>
        <c:scaling>
          <c:orientation val="minMax"/>
          <c:max val="100"/>
        </c:scaling>
        <c:delete val="1"/>
        <c:axPos val="b"/>
        <c:numFmt formatCode="0.0" sourceLinked="1"/>
        <c:majorTickMark val="out"/>
        <c:minorTickMark val="none"/>
        <c:tickLblPos val="none"/>
        <c:crossAx val="106329600"/>
        <c:crosses val="autoZero"/>
        <c:crossBetween val="between"/>
      </c:valAx>
    </c:plotArea>
    <c:plotVisOnly val="1"/>
    <c:dispBlanksAs val="gap"/>
    <c:showDLblsOverMax val="0"/>
  </c:chart>
  <c:txPr>
    <a:bodyPr/>
    <a:lstStyle/>
    <a:p>
      <a:pPr>
        <a:defRPr sz="1200">
          <a:latin typeface="Arial" pitchFamily="34" charset="0"/>
          <a:cs typeface="Arial" pitchFamily="34" charset="0"/>
        </a:defRPr>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'Доля ИП мо в СЗФО'!$A$7</c:f>
              <c:strCache>
                <c:ptCount val="1"/>
                <c:pt idx="0">
                  <c:v>Республика Карелия</c:v>
                </c:pt>
              </c:strCache>
            </c:strRef>
          </c:tx>
          <c:spPr>
            <a:solidFill>
              <a:schemeClr val="bg1">
                <a:lumMod val="65000"/>
              </a:schemeClr>
            </a:solidFill>
            <a:scene3d>
              <a:camera prst="orthographicFront"/>
              <a:lightRig rig="threePt" dir="t"/>
            </a:scene3d>
            <a:sp3d>
              <a:bevelT/>
            </a:sp3d>
          </c:spPr>
          <c:invertIfNegative val="0"/>
          <c:dLbls>
            <c:dLbl>
              <c:idx val="0"/>
              <c:layout>
                <c:manualLayout>
                  <c:x val="0"/>
                  <c:y val="-0.17342980409584124"/>
                </c:manualLayout>
              </c:layout>
              <c:showLegendKey val="0"/>
              <c:showVal val="1"/>
              <c:showCatName val="0"/>
              <c:showSerName val="0"/>
              <c:showPercent val="0"/>
              <c:showBubbleSize val="0"/>
            </c:dLbl>
            <c:dLbl>
              <c:idx val="1"/>
              <c:layout>
                <c:manualLayout>
                  <c:x val="5.3445240091168295E-3"/>
                  <c:y val="-0.17342980409584124"/>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СЗФО'!$B$7:$C$7</c:f>
              <c:numCache>
                <c:formatCode>0.0</c:formatCode>
                <c:ptCount val="2"/>
                <c:pt idx="0">
                  <c:v>3.3</c:v>
                </c:pt>
                <c:pt idx="1">
                  <c:v>4.805507166921628</c:v>
                </c:pt>
              </c:numCache>
            </c:numRef>
          </c:val>
        </c:ser>
        <c:ser>
          <c:idx val="1"/>
          <c:order val="1"/>
          <c:tx>
            <c:strRef>
              <c:f>'Доля ИП мо в СЗФО'!$A$8</c:f>
              <c:strCache>
                <c:ptCount val="1"/>
                <c:pt idx="0">
                  <c:v>Республика Коми</c:v>
                </c:pt>
              </c:strCache>
            </c:strRef>
          </c:tx>
          <c:spPr>
            <a:solidFill>
              <a:schemeClr val="accent2">
                <a:lumMod val="75000"/>
              </a:schemeClr>
            </a:solidFill>
            <a:scene3d>
              <a:camera prst="orthographicFront"/>
              <a:lightRig rig="threePt" dir="t"/>
            </a:scene3d>
            <a:sp3d>
              <a:bevelT/>
            </a:sp3d>
          </c:spPr>
          <c:invertIfNegative val="0"/>
          <c:dLbls>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СЗФО'!$B$8:$C$8</c:f>
              <c:numCache>
                <c:formatCode>0.0</c:formatCode>
                <c:ptCount val="2"/>
                <c:pt idx="0">
                  <c:v>10.424584154922806</c:v>
                </c:pt>
                <c:pt idx="1">
                  <c:v>7.1138660700863854</c:v>
                </c:pt>
              </c:numCache>
            </c:numRef>
          </c:val>
        </c:ser>
        <c:ser>
          <c:idx val="2"/>
          <c:order val="2"/>
          <c:tx>
            <c:strRef>
              <c:f>'Доля ИП мо в СЗФО'!$A$9</c:f>
              <c:strCache>
                <c:ptCount val="1"/>
                <c:pt idx="0">
                  <c:v>Архангельская область</c:v>
                </c:pt>
              </c:strCache>
            </c:strRef>
          </c:tx>
          <c:spPr>
            <a:scene3d>
              <a:camera prst="orthographicFront"/>
              <a:lightRig rig="threePt" dir="t"/>
            </a:scene3d>
            <a:sp3d>
              <a:bevelT/>
            </a:sp3d>
          </c:spPr>
          <c:invertIfNegative val="0"/>
          <c:dLbls>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СЗФО'!$B$9:$C$9</c:f>
              <c:numCache>
                <c:formatCode>0.0</c:formatCode>
                <c:ptCount val="2"/>
                <c:pt idx="0">
                  <c:v>19.791244403002974</c:v>
                </c:pt>
                <c:pt idx="1">
                  <c:v>9.1145027367825335</c:v>
                </c:pt>
              </c:numCache>
            </c:numRef>
          </c:val>
        </c:ser>
        <c:ser>
          <c:idx val="3"/>
          <c:order val="3"/>
          <c:tx>
            <c:strRef>
              <c:f>'Доля ИП мо в СЗФО'!$A$10</c:f>
              <c:strCache>
                <c:ptCount val="1"/>
                <c:pt idx="0">
                  <c:v>Вологодская область</c:v>
                </c:pt>
              </c:strCache>
            </c:strRef>
          </c:tx>
          <c:spPr>
            <a:scene3d>
              <a:camera prst="orthographicFront"/>
              <a:lightRig rig="threePt" dir="t"/>
            </a:scene3d>
            <a:sp3d>
              <a:bevelT/>
            </a:sp3d>
          </c:spPr>
          <c:invertIfNegative val="0"/>
          <c:dLbls>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СЗФО'!$B$10:$C$10</c:f>
              <c:numCache>
                <c:formatCode>0.0</c:formatCode>
                <c:ptCount val="2"/>
                <c:pt idx="0">
                  <c:v>10.675649089607326</c:v>
                </c:pt>
                <c:pt idx="1">
                  <c:v>10.00274120383062</c:v>
                </c:pt>
              </c:numCache>
            </c:numRef>
          </c:val>
        </c:ser>
        <c:ser>
          <c:idx val="4"/>
          <c:order val="4"/>
          <c:tx>
            <c:strRef>
              <c:f>'Доля ИП мо в СЗФО'!$A$11</c:f>
              <c:strCache>
                <c:ptCount val="1"/>
                <c:pt idx="0">
                  <c:v>Калининградская область</c:v>
                </c:pt>
              </c:strCache>
            </c:strRef>
          </c:tx>
          <c:spPr>
            <a:scene3d>
              <a:camera prst="orthographicFront"/>
              <a:lightRig rig="threePt" dir="t"/>
            </a:scene3d>
            <a:sp3d>
              <a:bevelT/>
            </a:sp3d>
          </c:spPr>
          <c:invertIfNegative val="0"/>
          <c:dLbls>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СЗФО'!$B$11:$C$11</c:f>
              <c:numCache>
                <c:formatCode>0.0</c:formatCode>
                <c:ptCount val="2"/>
                <c:pt idx="0">
                  <c:v>6.797968698060294</c:v>
                </c:pt>
                <c:pt idx="1">
                  <c:v>8.8545305025245771</c:v>
                </c:pt>
              </c:numCache>
            </c:numRef>
          </c:val>
        </c:ser>
        <c:ser>
          <c:idx val="5"/>
          <c:order val="5"/>
          <c:tx>
            <c:strRef>
              <c:f>'Доля ИП мо в СЗФО'!$A$12</c:f>
              <c:strCache>
                <c:ptCount val="1"/>
                <c:pt idx="0">
                  <c:v>Ленинградская область</c:v>
                </c:pt>
              </c:strCache>
            </c:strRef>
          </c:tx>
          <c:spPr>
            <a:solidFill>
              <a:schemeClr val="accent1">
                <a:lumMod val="75000"/>
              </a:schemeClr>
            </a:solidFill>
            <a:scene3d>
              <a:camera prst="orthographicFront"/>
              <a:lightRig rig="threePt" dir="t"/>
            </a:scene3d>
            <a:sp3d>
              <a:bevelT/>
            </a:sp3d>
          </c:spPr>
          <c:invertIfNegative val="0"/>
          <c:dLbls>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СЗФО'!$B$12:$C$12</c:f>
              <c:numCache>
                <c:formatCode>0.0</c:formatCode>
                <c:ptCount val="2"/>
                <c:pt idx="0">
                  <c:v>14.836962280734101</c:v>
                </c:pt>
                <c:pt idx="1">
                  <c:v>11.97640796187075</c:v>
                </c:pt>
              </c:numCache>
            </c:numRef>
          </c:val>
        </c:ser>
        <c:ser>
          <c:idx val="6"/>
          <c:order val="6"/>
          <c:tx>
            <c:strRef>
              <c:f>'Доля ИП мо в СЗФО'!$A$13</c:f>
              <c:strCache>
                <c:ptCount val="1"/>
                <c:pt idx="0">
                  <c:v>Мурманская область</c:v>
                </c:pt>
              </c:strCache>
            </c:strRef>
          </c:tx>
          <c:spPr>
            <a:solidFill>
              <a:schemeClr val="accent6">
                <a:lumMod val="50000"/>
              </a:schemeClr>
            </a:solidFill>
            <a:scene3d>
              <a:camera prst="orthographicFront"/>
              <a:lightRig rig="threePt" dir="t"/>
            </a:scene3d>
            <a:sp3d>
              <a:bevelT/>
            </a:sp3d>
          </c:spPr>
          <c:invertIfNegative val="0"/>
          <c:dLbls>
            <c:dLbl>
              <c:idx val="0"/>
              <c:layout>
                <c:manualLayout>
                  <c:x val="0"/>
                  <c:y val="0.12345850461059867"/>
                </c:manualLayout>
              </c:layout>
              <c:showLegendKey val="0"/>
              <c:showVal val="1"/>
              <c:showCatName val="0"/>
              <c:showSerName val="0"/>
              <c:showPercent val="0"/>
              <c:showBubbleSize val="0"/>
            </c:dLbl>
            <c:dLbl>
              <c:idx val="1"/>
              <c:layout>
                <c:manualLayout>
                  <c:x val="2.672262004558416E-3"/>
                  <c:y val="0.12345850461059867"/>
                </c:manualLayout>
              </c:layout>
              <c:showLegendKey val="0"/>
              <c:showVal val="1"/>
              <c:showCatName val="0"/>
              <c:showSerName val="0"/>
              <c:showPercent val="0"/>
              <c:showBubbleSize val="0"/>
            </c:dLbl>
            <c:txPr>
              <a:bodyPr/>
              <a:lstStyle/>
              <a:p>
                <a:pPr>
                  <a:defRPr b="1"/>
                </a:pPr>
                <a:endParaRPr lang="ru-RU"/>
              </a:p>
            </c:txPr>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СЗФО'!$B$13:$C$13</c:f>
              <c:numCache>
                <c:formatCode>0.0</c:formatCode>
                <c:ptCount val="2"/>
                <c:pt idx="0">
                  <c:v>3.6007402865867419</c:v>
                </c:pt>
                <c:pt idx="1">
                  <c:v>4.5428821547630633</c:v>
                </c:pt>
              </c:numCache>
            </c:numRef>
          </c:val>
        </c:ser>
        <c:ser>
          <c:idx val="7"/>
          <c:order val="7"/>
          <c:tx>
            <c:strRef>
              <c:f>'Доля ИП мо в СЗФО'!$A$14</c:f>
              <c:strCache>
                <c:ptCount val="1"/>
                <c:pt idx="0">
                  <c:v>Новгородская область</c:v>
                </c:pt>
              </c:strCache>
            </c:strRef>
          </c:tx>
          <c:invertIfNegative val="0"/>
          <c:dPt>
            <c:idx val="1"/>
            <c:invertIfNegative val="0"/>
            <c:bubble3D val="0"/>
            <c:spPr>
              <a:scene3d>
                <a:camera prst="orthographicFront"/>
                <a:lightRig rig="threePt" dir="t"/>
              </a:scene3d>
              <a:sp3d>
                <a:bevelT/>
              </a:sp3d>
            </c:spPr>
          </c:dPt>
          <c:dLbls>
            <c:dLbl>
              <c:idx val="0"/>
              <c:layout>
                <c:manualLayout>
                  <c:x val="-5.3445240091168321E-3"/>
                  <c:y val="-0.17342980409584119"/>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СЗФО'!$B$14:$C$14</c:f>
              <c:numCache>
                <c:formatCode>0.0</c:formatCode>
                <c:ptCount val="2"/>
                <c:pt idx="0">
                  <c:v>3.7165599468125392</c:v>
                </c:pt>
                <c:pt idx="1">
                  <c:v>4.9000000000000004</c:v>
                </c:pt>
              </c:numCache>
            </c:numRef>
          </c:val>
        </c:ser>
        <c:ser>
          <c:idx val="8"/>
          <c:order val="8"/>
          <c:tx>
            <c:strRef>
              <c:f>'Доля ИП мо в СЗФО'!$A$15</c:f>
              <c:strCache>
                <c:ptCount val="1"/>
                <c:pt idx="0">
                  <c:v>Псковская область</c:v>
                </c:pt>
              </c:strCache>
            </c:strRef>
          </c:tx>
          <c:spPr>
            <a:scene3d>
              <a:camera prst="orthographicFront"/>
              <a:lightRig rig="threePt" dir="t"/>
            </a:scene3d>
            <a:sp3d>
              <a:bevelT/>
            </a:sp3d>
          </c:spPr>
          <c:invertIfNegative val="0"/>
          <c:dLbls>
            <c:dLbl>
              <c:idx val="1"/>
              <c:layout>
                <c:manualLayout>
                  <c:x val="8.0167860136752776E-3"/>
                  <c:y val="-0.17342980409584124"/>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СЗФО'!$B$15:$C$15</c:f>
              <c:numCache>
                <c:formatCode>0.0</c:formatCode>
                <c:ptCount val="2"/>
                <c:pt idx="0">
                  <c:v>4.2475332143210949</c:v>
                </c:pt>
                <c:pt idx="1">
                  <c:v>4.1325858394715578</c:v>
                </c:pt>
              </c:numCache>
            </c:numRef>
          </c:val>
        </c:ser>
        <c:ser>
          <c:idx val="9"/>
          <c:order val="9"/>
          <c:tx>
            <c:strRef>
              <c:f>'Доля ИП мо в СЗФО'!$A$16</c:f>
              <c:strCache>
                <c:ptCount val="1"/>
                <c:pt idx="0">
                  <c:v>г. Санкт-Петербург</c:v>
                </c:pt>
              </c:strCache>
            </c:strRef>
          </c:tx>
          <c:spPr>
            <a:scene3d>
              <a:camera prst="orthographicFront"/>
              <a:lightRig rig="threePt" dir="t"/>
            </a:scene3d>
            <a:sp3d>
              <a:bevelT/>
            </a:sp3d>
          </c:spPr>
          <c:invertIfNegative val="0"/>
          <c:dLbls>
            <c:showLegendKey val="0"/>
            <c:showVal val="1"/>
            <c:showCatName val="0"/>
            <c:showSerName val="0"/>
            <c:showPercent val="0"/>
            <c:showBubbleSize val="0"/>
            <c:showLeaderLines val="0"/>
          </c:dLbls>
          <c:cat>
            <c:strRef>
              <c:f>'Доля ИП мо в СЗФО'!$B$6:$C$6</c:f>
              <c:strCache>
                <c:ptCount val="2"/>
                <c:pt idx="0">
                  <c:v>Выручка от продажи товаров, продукции, работ, услуг</c:v>
                </c:pt>
                <c:pt idx="1">
                  <c:v>Численность индивидуальных предпринимателей</c:v>
                </c:pt>
              </c:strCache>
            </c:strRef>
          </c:cat>
          <c:val>
            <c:numRef>
              <c:f>'Доля ИП мо в СЗФО'!$B$16:$C$16</c:f>
              <c:numCache>
                <c:formatCode>0.0</c:formatCode>
                <c:ptCount val="2"/>
                <c:pt idx="0">
                  <c:v>22.659172331459693</c:v>
                </c:pt>
                <c:pt idx="1">
                  <c:v>34.611235398668306</c:v>
                </c:pt>
              </c:numCache>
            </c:numRef>
          </c:val>
        </c:ser>
        <c:dLbls>
          <c:showLegendKey val="0"/>
          <c:showVal val="0"/>
          <c:showCatName val="0"/>
          <c:showSerName val="0"/>
          <c:showPercent val="0"/>
          <c:showBubbleSize val="0"/>
        </c:dLbls>
        <c:gapWidth val="150"/>
        <c:overlap val="100"/>
        <c:axId val="106209664"/>
        <c:axId val="106211200"/>
      </c:barChart>
      <c:catAx>
        <c:axId val="106209664"/>
        <c:scaling>
          <c:orientation val="minMax"/>
        </c:scaling>
        <c:delete val="1"/>
        <c:axPos val="l"/>
        <c:majorTickMark val="out"/>
        <c:minorTickMark val="none"/>
        <c:tickLblPos val="none"/>
        <c:crossAx val="106211200"/>
        <c:crosses val="autoZero"/>
        <c:auto val="1"/>
        <c:lblAlgn val="ctr"/>
        <c:lblOffset val="100"/>
        <c:noMultiLvlLbl val="0"/>
      </c:catAx>
      <c:valAx>
        <c:axId val="106211200"/>
        <c:scaling>
          <c:orientation val="minMax"/>
          <c:max val="100"/>
        </c:scaling>
        <c:delete val="1"/>
        <c:axPos val="b"/>
        <c:numFmt formatCode="0.0" sourceLinked="1"/>
        <c:majorTickMark val="out"/>
        <c:minorTickMark val="none"/>
        <c:tickLblPos val="none"/>
        <c:crossAx val="106209664"/>
        <c:crosses val="autoZero"/>
        <c:crossBetween val="between"/>
      </c:valAx>
    </c:plotArea>
    <c:plotVisOnly val="1"/>
    <c:dispBlanksAs val="gap"/>
    <c:showDLblsOverMax val="0"/>
  </c:chart>
  <c:txPr>
    <a:bodyPr/>
    <a:lstStyle/>
    <a:p>
      <a:pPr>
        <a:defRPr sz="1200">
          <a:latin typeface="Times New Roman" pitchFamily="18" charset="0"/>
          <a:cs typeface="Times New Roman" pitchFamily="18" charset="0"/>
        </a:defRPr>
      </a:pPr>
      <a:endParaRPr lang="ru-RU"/>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50"/>
      <c:rotY val="0"/>
      <c:rAngAx val="0"/>
      <c:perspective val="30"/>
    </c:view3D>
    <c:floor>
      <c:thickness val="0"/>
    </c:floor>
    <c:sideWall>
      <c:thickness val="0"/>
    </c:sideWall>
    <c:backWall>
      <c:thickness val="0"/>
    </c:backWall>
    <c:plotArea>
      <c:layout>
        <c:manualLayout>
          <c:layoutTarget val="inner"/>
          <c:xMode val="edge"/>
          <c:yMode val="edge"/>
          <c:x val="1.5818831975181143E-2"/>
          <c:y val="7.407407407407407E-2"/>
          <c:w val="0.94928331410802957"/>
          <c:h val="0.92592592592592582"/>
        </c:manualLayout>
      </c:layout>
      <c:pie3DChart>
        <c:varyColors val="1"/>
        <c:ser>
          <c:idx val="0"/>
          <c:order val="0"/>
          <c:explosion val="25"/>
          <c:dPt>
            <c:idx val="0"/>
            <c:bubble3D val="0"/>
            <c:spPr>
              <a:solidFill>
                <a:srgbClr val="FF9900"/>
              </a:solidFill>
            </c:spPr>
          </c:dPt>
          <c:dPt>
            <c:idx val="1"/>
            <c:bubble3D val="0"/>
            <c:spPr>
              <a:solidFill>
                <a:schemeClr val="accent6">
                  <a:lumMod val="50000"/>
                </a:schemeClr>
              </a:solidFill>
            </c:spPr>
          </c:dPt>
          <c:dPt>
            <c:idx val="2"/>
            <c:bubble3D val="0"/>
            <c:spPr>
              <a:solidFill>
                <a:schemeClr val="accent5">
                  <a:lumMod val="60000"/>
                  <a:lumOff val="40000"/>
                </a:schemeClr>
              </a:solidFill>
            </c:spPr>
          </c:dPt>
          <c:dPt>
            <c:idx val="3"/>
            <c:bubble3D val="0"/>
            <c:spPr>
              <a:solidFill>
                <a:schemeClr val="accent4">
                  <a:lumMod val="75000"/>
                </a:schemeClr>
              </a:solidFill>
            </c:spPr>
          </c:dPt>
          <c:dPt>
            <c:idx val="4"/>
            <c:bubble3D val="0"/>
            <c:spPr>
              <a:solidFill>
                <a:schemeClr val="accent4">
                  <a:lumMod val="60000"/>
                  <a:lumOff val="40000"/>
                </a:schemeClr>
              </a:solidFill>
            </c:spPr>
          </c:dPt>
          <c:dPt>
            <c:idx val="5"/>
            <c:bubble3D val="0"/>
            <c:spPr>
              <a:solidFill>
                <a:schemeClr val="accent2">
                  <a:lumMod val="60000"/>
                  <a:lumOff val="40000"/>
                </a:schemeClr>
              </a:solidFill>
            </c:spPr>
          </c:dPt>
          <c:dPt>
            <c:idx val="6"/>
            <c:bubble3D val="0"/>
            <c:spPr>
              <a:solidFill>
                <a:schemeClr val="accent3">
                  <a:lumMod val="50000"/>
                </a:schemeClr>
              </a:solidFill>
            </c:spPr>
          </c:dPt>
          <c:dLbls>
            <c:dLbl>
              <c:idx val="0"/>
              <c:layout>
                <c:manualLayout>
                  <c:x val="-2.2474579070380023E-2"/>
                  <c:y val="8.0414281154770381E-2"/>
                </c:manualLayout>
              </c:layout>
              <c:showLegendKey val="0"/>
              <c:showVal val="1"/>
              <c:showCatName val="0"/>
              <c:showSerName val="0"/>
              <c:showPercent val="0"/>
              <c:showBubbleSize val="0"/>
            </c:dLbl>
            <c:txPr>
              <a:bodyPr/>
              <a:lstStyle/>
              <a:p>
                <a:pPr>
                  <a:defRPr sz="1200">
                    <a:latin typeface="Arial" pitchFamily="34" charset="0"/>
                    <a:cs typeface="Arial" pitchFamily="34" charset="0"/>
                  </a:defRPr>
                </a:pPr>
                <a:endParaRPr lang="ru-RU"/>
              </a:p>
            </c:txPr>
            <c:showLegendKey val="0"/>
            <c:showVal val="1"/>
            <c:showCatName val="0"/>
            <c:showSerName val="0"/>
            <c:showPercent val="0"/>
            <c:showBubbleSize val="0"/>
            <c:showLeaderLines val="1"/>
          </c:dLbls>
          <c:val>
            <c:numRef>
              <c:f>ЧислИП!$B$71:$B$77</c:f>
              <c:numCache>
                <c:formatCode>General</c:formatCode>
                <c:ptCount val="7"/>
                <c:pt idx="0" formatCode="0.0">
                  <c:v>4</c:v>
                </c:pt>
                <c:pt idx="1">
                  <c:v>2.4</c:v>
                </c:pt>
                <c:pt idx="2">
                  <c:v>52.7</c:v>
                </c:pt>
                <c:pt idx="3">
                  <c:v>11.6</c:v>
                </c:pt>
                <c:pt idx="4">
                  <c:v>12.4</c:v>
                </c:pt>
                <c:pt idx="5">
                  <c:v>13.2</c:v>
                </c:pt>
                <c:pt idx="6">
                  <c:v>3.7</c:v>
                </c:pt>
              </c:numCache>
            </c:numRef>
          </c:val>
        </c:ser>
        <c:dLbls>
          <c:showLegendKey val="0"/>
          <c:showVal val="0"/>
          <c:showCatName val="0"/>
          <c:showSerName val="0"/>
          <c:showPercent val="0"/>
          <c:showBubbleSize val="0"/>
          <c:showLeaderLines val="1"/>
        </c:dLbls>
      </c:pie3DChart>
    </c:plotArea>
    <c:plotVisOnly val="1"/>
    <c:dispBlanksAs val="zero"/>
    <c:showDLblsOverMax val="0"/>
  </c:chart>
  <c:txPr>
    <a:bodyPr/>
    <a:lstStyle/>
    <a:p>
      <a:pPr>
        <a:defRPr sz="1200">
          <a:latin typeface="Times New Roman" pitchFamily="18" charset="0"/>
          <a:cs typeface="Times New Roman" pitchFamily="18" charset="0"/>
        </a:defRPr>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50"/>
      <c:rotY val="0"/>
      <c:rAngAx val="0"/>
      <c:perspective val="30"/>
    </c:view3D>
    <c:floor>
      <c:thickness val="0"/>
    </c:floor>
    <c:sideWall>
      <c:thickness val="0"/>
    </c:sideWall>
    <c:backWall>
      <c:thickness val="0"/>
    </c:backWall>
    <c:plotArea>
      <c:layout>
        <c:manualLayout>
          <c:layoutTarget val="inner"/>
          <c:xMode val="edge"/>
          <c:yMode val="edge"/>
          <c:x val="1.0130317321720376E-3"/>
          <c:y val="0"/>
          <c:w val="0.99551066217732875"/>
          <c:h val="0.99537037037037035"/>
        </c:manualLayout>
      </c:layout>
      <c:pie3DChart>
        <c:varyColors val="1"/>
        <c:ser>
          <c:idx val="0"/>
          <c:order val="0"/>
          <c:explosion val="25"/>
          <c:dPt>
            <c:idx val="0"/>
            <c:bubble3D val="0"/>
            <c:spPr>
              <a:solidFill>
                <a:srgbClr val="FF9900"/>
              </a:solidFill>
            </c:spPr>
          </c:dPt>
          <c:dPt>
            <c:idx val="1"/>
            <c:bubble3D val="0"/>
            <c:spPr>
              <a:solidFill>
                <a:schemeClr val="accent6">
                  <a:lumMod val="50000"/>
                </a:schemeClr>
              </a:solidFill>
            </c:spPr>
          </c:dPt>
          <c:dPt>
            <c:idx val="2"/>
            <c:bubble3D val="0"/>
            <c:spPr>
              <a:solidFill>
                <a:schemeClr val="accent5">
                  <a:lumMod val="60000"/>
                  <a:lumOff val="40000"/>
                </a:schemeClr>
              </a:solidFill>
            </c:spPr>
          </c:dPt>
          <c:dPt>
            <c:idx val="3"/>
            <c:bubble3D val="0"/>
            <c:spPr>
              <a:solidFill>
                <a:schemeClr val="accent4">
                  <a:lumMod val="75000"/>
                </a:schemeClr>
              </a:solidFill>
            </c:spPr>
          </c:dPt>
          <c:dPt>
            <c:idx val="4"/>
            <c:bubble3D val="0"/>
            <c:spPr>
              <a:solidFill>
                <a:schemeClr val="accent4">
                  <a:lumMod val="60000"/>
                  <a:lumOff val="40000"/>
                </a:schemeClr>
              </a:solidFill>
            </c:spPr>
          </c:dPt>
          <c:dPt>
            <c:idx val="5"/>
            <c:bubble3D val="0"/>
            <c:spPr>
              <a:solidFill>
                <a:schemeClr val="accent2">
                  <a:lumMod val="60000"/>
                  <a:lumOff val="40000"/>
                </a:schemeClr>
              </a:solidFill>
            </c:spPr>
          </c:dPt>
          <c:dPt>
            <c:idx val="6"/>
            <c:bubble3D val="0"/>
            <c:spPr>
              <a:solidFill>
                <a:schemeClr val="accent3">
                  <a:lumMod val="50000"/>
                </a:schemeClr>
              </a:solidFill>
            </c:spPr>
          </c:dPt>
          <c:dLbls>
            <c:dLbl>
              <c:idx val="1"/>
              <c:layout>
                <c:manualLayout>
                  <c:x val="-5.961887452475647E-2"/>
                  <c:y val="8.0591161167277742E-2"/>
                </c:manualLayout>
              </c:layout>
              <c:showLegendKey val="0"/>
              <c:showVal val="1"/>
              <c:showCatName val="0"/>
              <c:showSerName val="0"/>
              <c:showPercent val="0"/>
              <c:showBubbleSize val="0"/>
            </c:dLbl>
            <c:dLbl>
              <c:idx val="6"/>
              <c:layout>
                <c:manualLayout>
                  <c:x val="2.8803385348949882E-3"/>
                  <c:y val="-7.8553193163722543E-3"/>
                </c:manualLayout>
              </c:layout>
              <c:showLegendKey val="0"/>
              <c:showVal val="1"/>
              <c:showCatName val="0"/>
              <c:showSerName val="0"/>
              <c:showPercent val="0"/>
              <c:showBubbleSize val="0"/>
            </c:dLbl>
            <c:txPr>
              <a:bodyPr/>
              <a:lstStyle/>
              <a:p>
                <a:pPr>
                  <a:defRPr sz="1200">
                    <a:latin typeface="Arial" pitchFamily="34" charset="0"/>
                    <a:cs typeface="Arial" pitchFamily="34" charset="0"/>
                  </a:defRPr>
                </a:pPr>
                <a:endParaRPr lang="ru-RU"/>
              </a:p>
            </c:txPr>
            <c:showLegendKey val="0"/>
            <c:showVal val="1"/>
            <c:showCatName val="0"/>
            <c:showSerName val="0"/>
            <c:showPercent val="0"/>
            <c:showBubbleSize val="0"/>
            <c:showLeaderLines val="1"/>
          </c:dLbls>
          <c:val>
            <c:numRef>
              <c:f>ЧислИП!$C$71:$C$77</c:f>
              <c:numCache>
                <c:formatCode>General</c:formatCode>
                <c:ptCount val="7"/>
                <c:pt idx="0">
                  <c:v>4.2</c:v>
                </c:pt>
                <c:pt idx="1">
                  <c:v>4.3</c:v>
                </c:pt>
                <c:pt idx="2">
                  <c:v>47.5</c:v>
                </c:pt>
                <c:pt idx="3">
                  <c:v>12.9</c:v>
                </c:pt>
                <c:pt idx="4">
                  <c:v>13.6</c:v>
                </c:pt>
                <c:pt idx="5">
                  <c:v>13.7</c:v>
                </c:pt>
                <c:pt idx="6">
                  <c:v>3.8</c:v>
                </c:pt>
              </c:numCache>
            </c:numRef>
          </c:val>
        </c:ser>
        <c:dLbls>
          <c:showLegendKey val="0"/>
          <c:showVal val="0"/>
          <c:showCatName val="0"/>
          <c:showSerName val="0"/>
          <c:showPercent val="0"/>
          <c:showBubbleSize val="0"/>
          <c:showLeaderLines val="1"/>
        </c:dLbls>
      </c:pie3DChart>
    </c:plotArea>
    <c:plotVisOnly val="1"/>
    <c:dispBlanksAs val="zero"/>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0"/>
      <c:rotY val="120"/>
      <c:depthPercent val="90"/>
      <c:rAngAx val="1"/>
    </c:view3D>
    <c:floor>
      <c:thickness val="0"/>
    </c:floor>
    <c:sideWall>
      <c:thickness val="0"/>
    </c:sideWall>
    <c:backWall>
      <c:thickness val="0"/>
    </c:backWall>
    <c:plotArea>
      <c:layout>
        <c:manualLayout>
          <c:layoutTarget val="inner"/>
          <c:xMode val="edge"/>
          <c:yMode val="edge"/>
          <c:x val="3.5741161713276008E-2"/>
          <c:y val="3.2890489645294674E-2"/>
          <c:w val="0.96425883828672465"/>
          <c:h val="0.92926987091524349"/>
        </c:manualLayout>
      </c:layout>
      <c:bar3DChart>
        <c:barDir val="col"/>
        <c:grouping val="clustered"/>
        <c:varyColors val="0"/>
        <c:ser>
          <c:idx val="0"/>
          <c:order val="0"/>
          <c:tx>
            <c:v>2013</c:v>
          </c:tx>
          <c:spPr>
            <a:solidFill>
              <a:schemeClr val="accent6">
                <a:lumMod val="75000"/>
              </a:schemeClr>
            </a:solidFill>
          </c:spPr>
          <c:invertIfNegative val="0"/>
          <c:dLbls>
            <c:dLbl>
              <c:idx val="0"/>
              <c:layout>
                <c:manualLayout>
                  <c:x val="-7.5371492436263014E-3"/>
                  <c:y val="1.430021288925855E-2"/>
                </c:manualLayout>
              </c:layout>
              <c:showLegendKey val="0"/>
              <c:showVal val="1"/>
              <c:showCatName val="0"/>
              <c:showSerName val="0"/>
              <c:showPercent val="0"/>
              <c:showBubbleSize val="0"/>
            </c:dLbl>
            <c:dLbl>
              <c:idx val="1"/>
              <c:layout>
                <c:manualLayout>
                  <c:x val="-6.0297193949010435E-3"/>
                  <c:y val="1.430021288925855E-2"/>
                </c:manualLayout>
              </c:layout>
              <c:showLegendKey val="0"/>
              <c:showVal val="1"/>
              <c:showCatName val="0"/>
              <c:showSerName val="0"/>
              <c:showPercent val="0"/>
              <c:showBubbleSize val="0"/>
            </c:dLbl>
            <c:dLbl>
              <c:idx val="2"/>
              <c:layout>
                <c:manualLayout>
                  <c:x val="-4.5222895461757813E-3"/>
                  <c:y val="9.5334752595057012E-3"/>
                </c:manualLayout>
              </c:layout>
              <c:showLegendKey val="0"/>
              <c:showVal val="1"/>
              <c:showCatName val="0"/>
              <c:showSerName val="0"/>
              <c:showPercent val="0"/>
              <c:showBubbleSize val="0"/>
            </c:dLbl>
            <c:dLbl>
              <c:idx val="4"/>
              <c:layout>
                <c:manualLayout>
                  <c:x val="-1.5074298487252604E-3"/>
                  <c:y val="4.7663622960812165E-3"/>
                </c:manualLayout>
              </c:layout>
              <c:showLegendKey val="0"/>
              <c:showVal val="1"/>
              <c:showCatName val="0"/>
              <c:showSerName val="0"/>
              <c:showPercent val="0"/>
              <c:showBubbleSize val="0"/>
            </c:dLbl>
            <c:dLbl>
              <c:idx val="5"/>
              <c:layout>
                <c:manualLayout>
                  <c:x val="-7.5371492436263014E-3"/>
                  <c:y val="1.9066950519011402E-2"/>
                </c:manualLayout>
              </c:layout>
              <c:showLegendKey val="0"/>
              <c:showVal val="1"/>
              <c:showCatName val="0"/>
              <c:showSerName val="0"/>
              <c:showPercent val="0"/>
              <c:showBubbleSize val="0"/>
            </c:dLbl>
            <c:dLbl>
              <c:idx val="6"/>
              <c:layout>
                <c:manualLayout>
                  <c:x val="6.0297193949010418E-3"/>
                  <c:y val="0"/>
                </c:manualLayout>
              </c:layout>
              <c:showLegendKey val="0"/>
              <c:showVal val="1"/>
              <c:showCatName val="0"/>
              <c:showSerName val="0"/>
              <c:showPercent val="0"/>
              <c:showBubbleSize val="0"/>
            </c:dLbl>
            <c:dLbl>
              <c:idx val="7"/>
              <c:layout>
                <c:manualLayout>
                  <c:x val="3.0148596974505209E-3"/>
                  <c:y val="0"/>
                </c:manualLayout>
              </c:layout>
              <c:showLegendKey val="0"/>
              <c:showVal val="1"/>
              <c:showCatName val="0"/>
              <c:showSerName val="0"/>
              <c:showPercent val="0"/>
              <c:showBubbleSize val="0"/>
            </c:dLbl>
            <c:dLbl>
              <c:idx val="8"/>
              <c:layout>
                <c:manualLayout>
                  <c:x val="6.0297193949010418E-3"/>
                  <c:y val="0"/>
                </c:manualLayout>
              </c:layout>
              <c:showLegendKey val="0"/>
              <c:showVal val="1"/>
              <c:showCatName val="0"/>
              <c:showSerName val="0"/>
              <c:showPercent val="0"/>
              <c:showBubbleSize val="0"/>
            </c:dLbl>
            <c:txPr>
              <a:bodyPr/>
              <a:lstStyle/>
              <a:p>
                <a:pPr>
                  <a:defRPr sz="1200"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'СС_числ-ть'!$B$7:$B$15</c:f>
              <c:numCache>
                <c:formatCode>0.0</c:formatCode>
                <c:ptCount val="9"/>
                <c:pt idx="0">
                  <c:v>13</c:v>
                </c:pt>
                <c:pt idx="1">
                  <c:v>28.4</c:v>
                </c:pt>
                <c:pt idx="2">
                  <c:v>10.6</c:v>
                </c:pt>
                <c:pt idx="3">
                  <c:v>57.5</c:v>
                </c:pt>
                <c:pt idx="4">
                  <c:v>47.3</c:v>
                </c:pt>
                <c:pt idx="5">
                  <c:v>54</c:v>
                </c:pt>
                <c:pt idx="6">
                  <c:v>7.9</c:v>
                </c:pt>
                <c:pt idx="7">
                  <c:v>34.1</c:v>
                </c:pt>
                <c:pt idx="8">
                  <c:v>17.600000000000001</c:v>
                </c:pt>
              </c:numCache>
            </c:numRef>
          </c:val>
        </c:ser>
        <c:ser>
          <c:idx val="1"/>
          <c:order val="1"/>
          <c:tx>
            <c:v>2014</c:v>
          </c:tx>
          <c:spPr>
            <a:solidFill>
              <a:schemeClr val="accent4">
                <a:lumMod val="75000"/>
              </a:schemeClr>
            </a:solidFill>
          </c:spPr>
          <c:invertIfNegative val="0"/>
          <c:dLbls>
            <c:dLbl>
              <c:idx val="0"/>
              <c:layout>
                <c:manualLayout>
                  <c:x val="4.7011633085402666E-3"/>
                  <c:y val="-9.396478469359348E-3"/>
                </c:manualLayout>
              </c:layout>
              <c:showLegendKey val="0"/>
              <c:showVal val="1"/>
              <c:showCatName val="0"/>
              <c:showSerName val="0"/>
              <c:showPercent val="0"/>
              <c:showBubbleSize val="0"/>
            </c:dLbl>
            <c:dLbl>
              <c:idx val="1"/>
              <c:layout>
                <c:manualLayout>
                  <c:x val="4.5222895461757813E-3"/>
                  <c:y val="-9.5334752595057012E-3"/>
                </c:manualLayout>
              </c:layout>
              <c:showLegendKey val="0"/>
              <c:showVal val="1"/>
              <c:showCatName val="0"/>
              <c:showSerName val="0"/>
              <c:showPercent val="0"/>
              <c:showBubbleSize val="0"/>
            </c:dLbl>
            <c:dLbl>
              <c:idx val="2"/>
              <c:layout>
                <c:manualLayout>
                  <c:x val="6.0297193949010583E-3"/>
                  <c:y val="-6.6734326816539929E-2"/>
                </c:manualLayout>
              </c:layout>
              <c:showLegendKey val="0"/>
              <c:showVal val="1"/>
              <c:showCatName val="0"/>
              <c:showSerName val="0"/>
              <c:showPercent val="0"/>
              <c:showBubbleSize val="0"/>
            </c:dLbl>
            <c:dLbl>
              <c:idx val="3"/>
              <c:layout>
                <c:manualLayout>
                  <c:x val="2.5626307428329425E-2"/>
                  <c:y val="-5.72008515570342E-2"/>
                </c:manualLayout>
              </c:layout>
              <c:showLegendKey val="0"/>
              <c:showVal val="1"/>
              <c:showCatName val="0"/>
              <c:showSerName val="0"/>
              <c:showPercent val="0"/>
              <c:showBubbleSize val="0"/>
            </c:dLbl>
            <c:dLbl>
              <c:idx val="4"/>
              <c:layout>
                <c:manualLayout>
                  <c:x val="1.2059320094538403E-2"/>
                  <c:y val="-7.626780207604561E-2"/>
                </c:manualLayout>
              </c:layout>
              <c:showLegendKey val="0"/>
              <c:showVal val="1"/>
              <c:showCatName val="0"/>
              <c:showSerName val="0"/>
              <c:showPercent val="0"/>
              <c:showBubbleSize val="0"/>
            </c:dLbl>
            <c:dLbl>
              <c:idx val="5"/>
              <c:layout>
                <c:manualLayout>
                  <c:x val="1.2059438789802084E-2"/>
                  <c:y val="-4.7667376297528506E-3"/>
                </c:manualLayout>
              </c:layout>
              <c:showLegendKey val="0"/>
              <c:showVal val="1"/>
              <c:showCatName val="0"/>
              <c:showSerName val="0"/>
              <c:showPercent val="0"/>
              <c:showBubbleSize val="0"/>
            </c:dLbl>
            <c:dLbl>
              <c:idx val="6"/>
              <c:layout>
                <c:manualLayout>
                  <c:x val="9.0445790923515627E-3"/>
                  <c:y val="-8.103453970579845E-2"/>
                </c:manualLayout>
              </c:layout>
              <c:showLegendKey val="0"/>
              <c:showVal val="1"/>
              <c:showCatName val="0"/>
              <c:showSerName val="0"/>
              <c:showPercent val="0"/>
              <c:showBubbleSize val="0"/>
            </c:dLbl>
            <c:dLbl>
              <c:idx val="7"/>
              <c:layout>
                <c:manualLayout>
                  <c:x val="1.5074298487252714E-2"/>
                  <c:y val="-9.0568014965304158E-2"/>
                </c:manualLayout>
              </c:layout>
              <c:showLegendKey val="0"/>
              <c:showVal val="1"/>
              <c:showCatName val="0"/>
              <c:showSerName val="0"/>
              <c:showPercent val="0"/>
              <c:showBubbleSize val="0"/>
            </c:dLbl>
            <c:dLbl>
              <c:idx val="8"/>
              <c:layout>
                <c:manualLayout>
                  <c:x val="1.6581728335977933E-2"/>
                  <c:y val="-0.11916844074382148"/>
                </c:manualLayout>
              </c:layout>
              <c:showLegendKey val="0"/>
              <c:showVal val="1"/>
              <c:showCatName val="0"/>
              <c:showSerName val="0"/>
              <c:showPercent val="0"/>
              <c:showBubbleSize val="0"/>
            </c:dLbl>
            <c:txPr>
              <a:bodyPr/>
              <a:lstStyle/>
              <a:p>
                <a:pPr>
                  <a:defRPr sz="1200"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'СС_числ-ть'!$C$7:$C$15</c:f>
              <c:numCache>
                <c:formatCode>0.0</c:formatCode>
                <c:ptCount val="9"/>
                <c:pt idx="0">
                  <c:v>15.2</c:v>
                </c:pt>
                <c:pt idx="1">
                  <c:v>31.5</c:v>
                </c:pt>
                <c:pt idx="2">
                  <c:v>10.7</c:v>
                </c:pt>
                <c:pt idx="3">
                  <c:v>50.3</c:v>
                </c:pt>
                <c:pt idx="4">
                  <c:v>45.5</c:v>
                </c:pt>
                <c:pt idx="5">
                  <c:v>54.2</c:v>
                </c:pt>
                <c:pt idx="6">
                  <c:v>8.1</c:v>
                </c:pt>
                <c:pt idx="7">
                  <c:v>31.6</c:v>
                </c:pt>
                <c:pt idx="8">
                  <c:v>14.5</c:v>
                </c:pt>
              </c:numCache>
            </c:numRef>
          </c:val>
        </c:ser>
        <c:ser>
          <c:idx val="2"/>
          <c:order val="2"/>
          <c:tx>
            <c:v>2015</c:v>
          </c:tx>
          <c:spPr>
            <a:solidFill>
              <a:schemeClr val="accent2">
                <a:lumMod val="75000"/>
              </a:schemeClr>
            </a:solidFill>
          </c:spPr>
          <c:invertIfNegative val="0"/>
          <c:dLbls>
            <c:dLbl>
              <c:idx val="0"/>
              <c:layout>
                <c:manualLayout>
                  <c:x val="2.2909501935401939E-2"/>
                  <c:y val="4.6296296296297265E-3"/>
                </c:manualLayout>
              </c:layout>
              <c:showLegendKey val="0"/>
              <c:showVal val="1"/>
              <c:showCatName val="0"/>
              <c:showSerName val="0"/>
              <c:showPercent val="0"/>
              <c:showBubbleSize val="0"/>
            </c:dLbl>
            <c:dLbl>
              <c:idx val="1"/>
              <c:layout>
                <c:manualLayout>
                  <c:x val="2.4118877579604167E-2"/>
                  <c:y val="-9.5334752595057012E-3"/>
                </c:manualLayout>
              </c:layout>
              <c:showLegendKey val="0"/>
              <c:showVal val="1"/>
              <c:showCatName val="0"/>
              <c:showSerName val="0"/>
              <c:showPercent val="0"/>
              <c:showBubbleSize val="0"/>
            </c:dLbl>
            <c:dLbl>
              <c:idx val="2"/>
              <c:layout>
                <c:manualLayout>
                  <c:x val="1.8089158184703125E-2"/>
                  <c:y val="4.7663622960812321E-3"/>
                </c:manualLayout>
              </c:layout>
              <c:showLegendKey val="0"/>
              <c:showVal val="1"/>
              <c:showCatName val="0"/>
              <c:showSerName val="0"/>
              <c:showPercent val="0"/>
              <c:showBubbleSize val="0"/>
            </c:dLbl>
            <c:dLbl>
              <c:idx val="3"/>
              <c:layout>
                <c:manualLayout>
                  <c:x val="1.9596588033428383E-2"/>
                  <c:y val="-9.5334752595057012E-3"/>
                </c:manualLayout>
              </c:layout>
              <c:showLegendKey val="0"/>
              <c:showVal val="1"/>
              <c:showCatName val="0"/>
              <c:showSerName val="0"/>
              <c:showPercent val="0"/>
              <c:showBubbleSize val="0"/>
            </c:dLbl>
            <c:dLbl>
              <c:idx val="4"/>
              <c:layout>
                <c:manualLayout>
                  <c:x val="1.5074298487252603E-2"/>
                  <c:y val="9.5334752595057012E-3"/>
                </c:manualLayout>
              </c:layout>
              <c:showLegendKey val="0"/>
              <c:showVal val="1"/>
              <c:showCatName val="0"/>
              <c:showSerName val="0"/>
              <c:showPercent val="0"/>
              <c:showBubbleSize val="0"/>
            </c:dLbl>
            <c:dLbl>
              <c:idx val="5"/>
              <c:layout>
                <c:manualLayout>
                  <c:x val="2.5626307428329425E-2"/>
                  <c:y val="0"/>
                </c:manualLayout>
              </c:layout>
              <c:showLegendKey val="0"/>
              <c:showVal val="1"/>
              <c:showCatName val="0"/>
              <c:showSerName val="0"/>
              <c:showPercent val="0"/>
              <c:showBubbleSize val="0"/>
            </c:dLbl>
            <c:dLbl>
              <c:idx val="6"/>
              <c:layout>
                <c:manualLayout>
                  <c:x val="1.3566868638527343E-2"/>
                  <c:y val="-7.5066734326816542E-7"/>
                </c:manualLayout>
              </c:layout>
              <c:showLegendKey val="0"/>
              <c:showVal val="1"/>
              <c:showCatName val="0"/>
              <c:showSerName val="0"/>
              <c:showPercent val="0"/>
              <c:showBubbleSize val="0"/>
            </c:dLbl>
            <c:dLbl>
              <c:idx val="7"/>
              <c:layout>
                <c:manualLayout>
                  <c:x val="1.9596588033428428E-2"/>
                  <c:y val="9.533475259505729E-3"/>
                </c:manualLayout>
              </c:layout>
              <c:showLegendKey val="0"/>
              <c:showVal val="1"/>
              <c:showCatName val="0"/>
              <c:showSerName val="0"/>
              <c:showPercent val="0"/>
              <c:showBubbleSize val="0"/>
            </c:dLbl>
            <c:dLbl>
              <c:idx val="8"/>
              <c:layout>
                <c:manualLayout>
                  <c:x val="2.2611447730878906E-2"/>
                  <c:y val="-4.7667376297528506E-3"/>
                </c:manualLayout>
              </c:layout>
              <c:showLegendKey val="0"/>
              <c:showVal val="1"/>
              <c:showCatName val="0"/>
              <c:showSerName val="0"/>
              <c:showPercent val="0"/>
              <c:showBubbleSize val="0"/>
            </c:dLbl>
            <c:txPr>
              <a:bodyPr/>
              <a:lstStyle/>
              <a:p>
                <a:pPr>
                  <a:defRPr sz="1200"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'СС_числ-ть'!$D$7:$D$15</c:f>
              <c:numCache>
                <c:formatCode>0.0</c:formatCode>
                <c:ptCount val="9"/>
                <c:pt idx="0">
                  <c:v>12.987987987988006</c:v>
                </c:pt>
                <c:pt idx="1">
                  <c:v>31.505449591280598</c:v>
                </c:pt>
                <c:pt idx="2">
                  <c:v>10.47207219525535</c:v>
                </c:pt>
                <c:pt idx="3">
                  <c:v>48.425841674249227</c:v>
                </c:pt>
                <c:pt idx="4">
                  <c:v>45.541389964132172</c:v>
                </c:pt>
                <c:pt idx="5">
                  <c:v>50.558259375894565</c:v>
                </c:pt>
                <c:pt idx="6">
                  <c:v>8.3358284927241151</c:v>
                </c:pt>
                <c:pt idx="7">
                  <c:v>32.979506450238141</c:v>
                </c:pt>
                <c:pt idx="8">
                  <c:v>13.084632516703818</c:v>
                </c:pt>
              </c:numCache>
            </c:numRef>
          </c:val>
        </c:ser>
        <c:dLbls>
          <c:showLegendKey val="0"/>
          <c:showVal val="0"/>
          <c:showCatName val="0"/>
          <c:showSerName val="0"/>
          <c:showPercent val="0"/>
          <c:showBubbleSize val="0"/>
        </c:dLbls>
        <c:gapWidth val="150"/>
        <c:shape val="cylinder"/>
        <c:axId val="93282304"/>
        <c:axId val="93283840"/>
        <c:axId val="0"/>
      </c:bar3DChart>
      <c:catAx>
        <c:axId val="93282304"/>
        <c:scaling>
          <c:orientation val="minMax"/>
        </c:scaling>
        <c:delete val="1"/>
        <c:axPos val="b"/>
        <c:majorTickMark val="out"/>
        <c:minorTickMark val="none"/>
        <c:tickLblPos val="none"/>
        <c:crossAx val="93283840"/>
        <c:crosses val="autoZero"/>
        <c:auto val="1"/>
        <c:lblAlgn val="ctr"/>
        <c:lblOffset val="100"/>
        <c:noMultiLvlLbl val="0"/>
      </c:catAx>
      <c:valAx>
        <c:axId val="93283840"/>
        <c:scaling>
          <c:orientation val="minMax"/>
          <c:max val="60"/>
        </c:scaling>
        <c:delete val="0"/>
        <c:axPos val="l"/>
        <c:numFmt formatCode="0" sourceLinked="0"/>
        <c:majorTickMark val="out"/>
        <c:minorTickMark val="none"/>
        <c:tickLblPos val="nextTo"/>
        <c:txPr>
          <a:bodyPr/>
          <a:lstStyle/>
          <a:p>
            <a:pPr>
              <a:defRPr sz="1200">
                <a:latin typeface="Arial" pitchFamily="34" charset="0"/>
                <a:cs typeface="Arial" pitchFamily="34" charset="0"/>
              </a:defRPr>
            </a:pPr>
            <a:endParaRPr lang="ru-RU"/>
          </a:p>
        </c:txPr>
        <c:crossAx val="93282304"/>
        <c:crosses val="autoZero"/>
        <c:crossBetween val="between"/>
        <c:majorUnit val="10"/>
      </c:valAx>
    </c:plotArea>
    <c:plotVisOnly val="1"/>
    <c:dispBlanksAs val="gap"/>
    <c:showDLblsOverMax val="0"/>
  </c:chart>
  <c:spPr>
    <a:scene3d>
      <a:camera prst="orthographicFront"/>
      <a:lightRig rig="threePt" dir="t"/>
    </a:scene3d>
    <a:sp3d>
      <a:bevelT w="0" h="0"/>
    </a:sp3d>
  </c:spPr>
  <c:txPr>
    <a:bodyPr/>
    <a:lstStyle/>
    <a:p>
      <a:pPr>
        <a:defRPr sz="1200">
          <a:latin typeface="Times New Roman" pitchFamily="18" charset="0"/>
          <a:cs typeface="Times New Roman" pitchFamily="18" charset="0"/>
        </a:defRPr>
      </a:pPr>
      <a:endParaRPr lang="ru-RU"/>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20"/>
      <c:rotY val="10"/>
      <c:depthPercent val="100"/>
      <c:rAngAx val="1"/>
    </c:view3D>
    <c:floor>
      <c:thickness val="0"/>
    </c:floor>
    <c:sideWall>
      <c:thickness val="0"/>
    </c:sideWall>
    <c:backWall>
      <c:thickness val="0"/>
    </c:backWall>
    <c:plotArea>
      <c:layout>
        <c:manualLayout>
          <c:layoutTarget val="inner"/>
          <c:xMode val="edge"/>
          <c:yMode val="edge"/>
          <c:x val="4.8575799270166566E-2"/>
          <c:y val="5.898191605544893E-4"/>
          <c:w val="0.93648535762695839"/>
          <c:h val="0.99835683875795544"/>
        </c:manualLayout>
      </c:layout>
      <c:bar3DChart>
        <c:barDir val="bar"/>
        <c:grouping val="percentStacked"/>
        <c:varyColors val="0"/>
        <c:ser>
          <c:idx val="0"/>
          <c:order val="0"/>
          <c:spPr>
            <a:gradFill>
              <a:gsLst>
                <a:gs pos="0">
                  <a:srgbClr val="90C377">
                    <a:alpha val="85490"/>
                  </a:srgbClr>
                </a:gs>
                <a:gs pos="50000">
                  <a:srgbClr val="8DBB7D">
                    <a:shade val="67500"/>
                    <a:satMod val="115000"/>
                  </a:srgbClr>
                </a:gs>
                <a:gs pos="100000">
                  <a:srgbClr val="8DBB7D">
                    <a:shade val="100000"/>
                    <a:satMod val="115000"/>
                  </a:srgbClr>
                </a:gs>
              </a:gsLst>
              <a:lin ang="13500000" scaled="1"/>
            </a:gradFill>
          </c:spPr>
          <c:invertIfNegative val="0"/>
          <c:dLbls>
            <c:dLbl>
              <c:idx val="5"/>
              <c:layout>
                <c:manualLayout>
                  <c:x val="-4.3016900561184323E-3"/>
                  <c:y val="3.0941981105413298E-3"/>
                </c:manualLayout>
              </c:layout>
              <c:showLegendKey val="0"/>
              <c:showVal val="1"/>
              <c:showCatName val="0"/>
              <c:showSerName val="0"/>
              <c:showPercent val="0"/>
              <c:showBubbleSize val="0"/>
            </c:dLbl>
            <c:spPr>
              <a:scene3d>
                <a:camera prst="orthographicFront"/>
                <a:lightRig rig="threePt" dir="t"/>
              </a:scene3d>
              <a:sp3d prstMaterial="dkEdge"/>
            </c:spPr>
            <c:txPr>
              <a:bodyPr rot="0"/>
              <a:lstStyle/>
              <a:p>
                <a:pPr>
                  <a:defRPr>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'Чис_ИП_по категориям'!$Z$26:$Z$31</c:f>
              <c:numCache>
                <c:formatCode>0.0</c:formatCode>
                <c:ptCount val="6"/>
                <c:pt idx="0">
                  <c:v>74.277726001863911</c:v>
                </c:pt>
                <c:pt idx="1">
                  <c:v>73.391812865497073</c:v>
                </c:pt>
                <c:pt idx="2">
                  <c:v>65.361305361305426</c:v>
                </c:pt>
                <c:pt idx="3">
                  <c:v>34.989841304705948</c:v>
                </c:pt>
                <c:pt idx="4">
                  <c:v>33.333333333333329</c:v>
                </c:pt>
                <c:pt idx="5">
                  <c:v>53.737811484290248</c:v>
                </c:pt>
              </c:numCache>
            </c:numRef>
          </c:val>
        </c:ser>
        <c:ser>
          <c:idx val="1"/>
          <c:order val="1"/>
          <c:spPr>
            <a:solidFill>
              <a:schemeClr val="accent6">
                <a:lumMod val="75000"/>
              </a:schemeClr>
            </a:solidFill>
          </c:spPr>
          <c:invertIfNegative val="0"/>
          <c:dLbls>
            <c:dLbl>
              <c:idx val="0"/>
              <c:layout>
                <c:manualLayout>
                  <c:x val="-1.2905070168355312E-2"/>
                  <c:y val="3.0941981105413298E-3"/>
                </c:manualLayout>
              </c:layout>
              <c:showLegendKey val="0"/>
              <c:showVal val="1"/>
              <c:showCatName val="0"/>
              <c:showSerName val="0"/>
              <c:showPercent val="0"/>
              <c:showBubbleSize val="0"/>
            </c:dLbl>
            <c:dLbl>
              <c:idx val="1"/>
              <c:layout>
                <c:manualLayout>
                  <c:x val="-3.3871575252913529E-7"/>
                  <c:y val="-7.1166556542450451E-2"/>
                </c:manualLayout>
              </c:layout>
              <c:showLegendKey val="0"/>
              <c:showVal val="1"/>
              <c:showCatName val="0"/>
              <c:showSerName val="0"/>
              <c:showPercent val="0"/>
              <c:showBubbleSize val="0"/>
            </c:dLbl>
            <c:dLbl>
              <c:idx val="2"/>
              <c:layout>
                <c:manualLayout>
                  <c:x val="-1.7206760224473781E-2"/>
                  <c:y val="0"/>
                </c:manualLayout>
              </c:layout>
              <c:showLegendKey val="0"/>
              <c:showVal val="1"/>
              <c:showCatName val="0"/>
              <c:showSerName val="0"/>
              <c:showPercent val="0"/>
              <c:showBubbleSize val="0"/>
            </c:dLbl>
            <c:dLbl>
              <c:idx val="3"/>
              <c:layout>
                <c:manualLayout>
                  <c:x val="1.2905070168355312E-2"/>
                  <c:y val="-7.4260754652991923E-2"/>
                </c:manualLayout>
              </c:layout>
              <c:showLegendKey val="0"/>
              <c:showVal val="1"/>
              <c:showCatName val="0"/>
              <c:showSerName val="0"/>
              <c:showPercent val="0"/>
              <c:showBubbleSize val="0"/>
            </c:dLbl>
            <c:dLbl>
              <c:idx val="4"/>
              <c:delete val="1"/>
            </c:dLbl>
            <c:dLbl>
              <c:idx val="5"/>
              <c:layout>
                <c:manualLayout>
                  <c:x val="-3.441352044894741E-2"/>
                  <c:y val="-9.901433953732236E-2"/>
                </c:manualLayout>
              </c:layout>
              <c:showLegendKey val="0"/>
              <c:showVal val="1"/>
              <c:showCatName val="0"/>
              <c:showSerName val="0"/>
              <c:showPercent val="0"/>
              <c:showBubbleSize val="0"/>
            </c:dLbl>
            <c:txPr>
              <a:bodyPr rot="0"/>
              <a:lstStyle/>
              <a:p>
                <a:pPr>
                  <a:defRPr>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'Чис_ИП_по категориям'!$AA$26:$AA$31</c:f>
              <c:numCache>
                <c:formatCode>0.0</c:formatCode>
                <c:ptCount val="6"/>
                <c:pt idx="0">
                  <c:v>4.5200372786579486</c:v>
                </c:pt>
                <c:pt idx="1">
                  <c:v>2.9727095516569202</c:v>
                </c:pt>
                <c:pt idx="2">
                  <c:v>2.2843822843822852</c:v>
                </c:pt>
                <c:pt idx="3">
                  <c:v>4.2831255834385811</c:v>
                </c:pt>
                <c:pt idx="4">
                  <c:v>0</c:v>
                </c:pt>
                <c:pt idx="5">
                  <c:v>0.75839653304442178</c:v>
                </c:pt>
              </c:numCache>
            </c:numRef>
          </c:val>
        </c:ser>
        <c:ser>
          <c:idx val="2"/>
          <c:order val="2"/>
          <c:spPr>
            <a:gradFill>
              <a:gsLst>
                <a:gs pos="5000">
                  <a:srgbClr val="D9D533"/>
                </a:gs>
                <a:gs pos="93750">
                  <a:srgbClr val="D7D00A"/>
                </a:gs>
                <a:gs pos="87500">
                  <a:srgbClr val="CED10F"/>
                </a:gs>
                <a:gs pos="75000">
                  <a:srgbClr val="BCD21A"/>
                </a:gs>
                <a:gs pos="50000">
                  <a:srgbClr val="B8B64E"/>
                </a:gs>
                <a:gs pos="100000">
                  <a:srgbClr val="DBD95B"/>
                </a:gs>
              </a:gsLst>
              <a:lin ang="13500000" scaled="1"/>
            </a:gradFill>
          </c:spPr>
          <c:invertIfNegative val="0"/>
          <c:dLbls>
            <c:dLbl>
              <c:idx val="0"/>
              <c:layout>
                <c:manualLayout>
                  <c:x val="8.1732111066250085E-2"/>
                  <c:y val="-8.3543348984615809E-2"/>
                </c:manualLayout>
              </c:layout>
              <c:showLegendKey val="0"/>
              <c:showVal val="1"/>
              <c:showCatName val="0"/>
              <c:showSerName val="0"/>
              <c:showPercent val="0"/>
              <c:showBubbleSize val="0"/>
            </c:dLbl>
            <c:dLbl>
              <c:idx val="2"/>
              <c:layout>
                <c:manualLayout>
                  <c:x val="7.7430421010131825E-2"/>
                  <c:y val="-8.973174520569846E-2"/>
                </c:manualLayout>
              </c:layout>
              <c:showLegendKey val="0"/>
              <c:showVal val="1"/>
              <c:showCatName val="0"/>
              <c:showSerName val="0"/>
              <c:showPercent val="0"/>
              <c:showBubbleSize val="0"/>
            </c:dLbl>
            <c:dLbl>
              <c:idx val="4"/>
              <c:delete val="1"/>
            </c:dLbl>
            <c:dLbl>
              <c:idx val="5"/>
              <c:layout>
                <c:manualLayout>
                  <c:x val="4.3016900561184297E-3"/>
                  <c:y val="-3.0941981105413259E-3"/>
                </c:manualLayout>
              </c:layout>
              <c:showLegendKey val="0"/>
              <c:showVal val="1"/>
              <c:showCatName val="0"/>
              <c:showSerName val="0"/>
              <c:showPercent val="0"/>
              <c:showBubbleSize val="0"/>
            </c:dLbl>
            <c:txPr>
              <a:bodyPr/>
              <a:lstStyle/>
              <a:p>
                <a:pPr>
                  <a:defRPr>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'Чис_ИП_по категориям'!$AB$26:$AB$31</c:f>
              <c:numCache>
                <c:formatCode>0.0</c:formatCode>
                <c:ptCount val="6"/>
                <c:pt idx="0">
                  <c:v>1.7707362534948712</c:v>
                </c:pt>
                <c:pt idx="1">
                  <c:v>7.5048732943469778</c:v>
                </c:pt>
                <c:pt idx="2">
                  <c:v>2.1445221445221452</c:v>
                </c:pt>
                <c:pt idx="3">
                  <c:v>19.746307176980896</c:v>
                </c:pt>
                <c:pt idx="4">
                  <c:v>0</c:v>
                </c:pt>
                <c:pt idx="5">
                  <c:v>6.5005417118093174</c:v>
                </c:pt>
              </c:numCache>
            </c:numRef>
          </c:val>
        </c:ser>
        <c:ser>
          <c:idx val="3"/>
          <c:order val="3"/>
          <c:spPr>
            <a:solidFill>
              <a:srgbClr val="9A63EB"/>
            </a:solidFill>
          </c:spPr>
          <c:invertIfNegative val="0"/>
          <c:dLbls>
            <c:dLbl>
              <c:idx val="1"/>
              <c:layout>
                <c:manualLayout>
                  <c:x val="1.2905070168355312E-2"/>
                  <c:y val="0"/>
                </c:manualLayout>
              </c:layout>
              <c:showLegendKey val="0"/>
              <c:showVal val="1"/>
              <c:showCatName val="0"/>
              <c:showSerName val="0"/>
              <c:showPercent val="0"/>
              <c:showBubbleSize val="0"/>
            </c:dLbl>
            <c:dLbl>
              <c:idx val="5"/>
              <c:layout>
                <c:manualLayout>
                  <c:x val="1.7206760224473705E-2"/>
                  <c:y val="3.0941981105413298E-3"/>
                </c:manualLayout>
              </c:layout>
              <c:showLegendKey val="0"/>
              <c:showVal val="1"/>
              <c:showCatName val="0"/>
              <c:showSerName val="0"/>
              <c:showPercent val="0"/>
              <c:showBubbleSize val="0"/>
            </c:dLbl>
            <c:txPr>
              <a:bodyPr/>
              <a:lstStyle/>
              <a:p>
                <a:pPr>
                  <a:defRPr>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'Чис_ИП_по категориям'!$AC$26:$AC$31</c:f>
              <c:numCache>
                <c:formatCode>0.0</c:formatCode>
                <c:ptCount val="6"/>
                <c:pt idx="0">
                  <c:v>19.431500465983227</c:v>
                </c:pt>
                <c:pt idx="1">
                  <c:v>16.130604288499033</c:v>
                </c:pt>
                <c:pt idx="2">
                  <c:v>30.209790209790189</c:v>
                </c:pt>
                <c:pt idx="3">
                  <c:v>40.980725934874563</c:v>
                </c:pt>
                <c:pt idx="4">
                  <c:v>66.666666666666657</c:v>
                </c:pt>
                <c:pt idx="5">
                  <c:v>39.003250270855986</c:v>
                </c:pt>
              </c:numCache>
            </c:numRef>
          </c:val>
        </c:ser>
        <c:dLbls>
          <c:showLegendKey val="0"/>
          <c:showVal val="0"/>
          <c:showCatName val="0"/>
          <c:showSerName val="0"/>
          <c:showPercent val="0"/>
          <c:showBubbleSize val="0"/>
        </c:dLbls>
        <c:gapWidth val="150"/>
        <c:shape val="box"/>
        <c:axId val="84001536"/>
        <c:axId val="84003072"/>
        <c:axId val="0"/>
      </c:bar3DChart>
      <c:catAx>
        <c:axId val="84001536"/>
        <c:scaling>
          <c:orientation val="minMax"/>
        </c:scaling>
        <c:delete val="1"/>
        <c:axPos val="l"/>
        <c:majorTickMark val="out"/>
        <c:minorTickMark val="none"/>
        <c:tickLblPos val="none"/>
        <c:crossAx val="84003072"/>
        <c:crosses val="autoZero"/>
        <c:auto val="1"/>
        <c:lblAlgn val="ctr"/>
        <c:lblOffset val="100"/>
        <c:noMultiLvlLbl val="0"/>
      </c:catAx>
      <c:valAx>
        <c:axId val="84003072"/>
        <c:scaling>
          <c:orientation val="minMax"/>
        </c:scaling>
        <c:delete val="1"/>
        <c:axPos val="b"/>
        <c:numFmt formatCode="0%" sourceLinked="1"/>
        <c:majorTickMark val="out"/>
        <c:minorTickMark val="none"/>
        <c:tickLblPos val="none"/>
        <c:crossAx val="84001536"/>
        <c:crosses val="autoZero"/>
        <c:crossBetween val="between"/>
      </c:valAx>
    </c:plotArea>
    <c:plotVisOnly val="1"/>
    <c:dispBlanksAs val="gap"/>
    <c:showDLblsOverMax val="0"/>
  </c:chart>
  <c:spPr>
    <a:ln w="15875">
      <a:round/>
    </a:ln>
    <a:scene3d>
      <a:camera prst="orthographicFront"/>
      <a:lightRig rig="threePt" dir="t"/>
    </a:scene3d>
    <a:sp3d prstMaterial="dkEdge"/>
  </c:spPr>
  <c:txPr>
    <a:bodyPr/>
    <a:lstStyle/>
    <a:p>
      <a:pPr>
        <a:defRPr sz="1200" b="0">
          <a:latin typeface="Times New Roman" pitchFamily="18" charset="0"/>
          <a:cs typeface="Times New Roman" pitchFamily="18" charset="0"/>
        </a:defRPr>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20"/>
      <c:rotY val="10"/>
      <c:rAngAx val="1"/>
    </c:view3D>
    <c:floor>
      <c:thickness val="0"/>
    </c:floor>
    <c:sideWall>
      <c:thickness val="0"/>
    </c:sideWall>
    <c:backWall>
      <c:thickness val="0"/>
    </c:backWall>
    <c:plotArea>
      <c:layout>
        <c:manualLayout>
          <c:layoutTarget val="inner"/>
          <c:xMode val="edge"/>
          <c:yMode val="edge"/>
          <c:x val="2.4592654470818577E-2"/>
          <c:y val="0"/>
          <c:w val="0.97213378305960951"/>
          <c:h val="1"/>
        </c:manualLayout>
      </c:layout>
      <c:bar3DChart>
        <c:barDir val="bar"/>
        <c:grouping val="percentStacked"/>
        <c:varyColors val="0"/>
        <c:ser>
          <c:idx val="0"/>
          <c:order val="0"/>
          <c:spPr>
            <a:gradFill>
              <a:gsLst>
                <a:gs pos="0">
                  <a:srgbClr val="90C377"/>
                </a:gs>
                <a:gs pos="50000">
                  <a:srgbClr val="8DBB7D">
                    <a:shade val="67500"/>
                    <a:satMod val="115000"/>
                  </a:srgbClr>
                </a:gs>
                <a:gs pos="100000">
                  <a:srgbClr val="8DBB7D">
                    <a:shade val="100000"/>
                    <a:satMod val="115000"/>
                  </a:srgbClr>
                </a:gs>
              </a:gsLst>
              <a:lin ang="13500000" scaled="1"/>
            </a:gradFill>
          </c:spPr>
          <c:invertIfNegative val="0"/>
          <c:dLbls>
            <c:txPr>
              <a:bodyPr/>
              <a:lstStyle/>
              <a:p>
                <a:pPr>
                  <a:defRPr>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'Чис_ИП_по категориям'!$Z$34:$Z$39</c:f>
              <c:numCache>
                <c:formatCode>0.0</c:formatCode>
                <c:ptCount val="6"/>
                <c:pt idx="0">
                  <c:v>76.285868976718959</c:v>
                </c:pt>
                <c:pt idx="1">
                  <c:v>69.629629629629633</c:v>
                </c:pt>
                <c:pt idx="2">
                  <c:v>71.490280777537791</c:v>
                </c:pt>
                <c:pt idx="3">
                  <c:v>48.702335795568111</c:v>
                </c:pt>
                <c:pt idx="4">
                  <c:v>75.465313028764783</c:v>
                </c:pt>
                <c:pt idx="5">
                  <c:v>51.415094339622563</c:v>
                </c:pt>
              </c:numCache>
            </c:numRef>
          </c:val>
        </c:ser>
        <c:ser>
          <c:idx val="1"/>
          <c:order val="1"/>
          <c:spPr>
            <a:solidFill>
              <a:schemeClr val="accent6">
                <a:lumMod val="75000"/>
              </a:schemeClr>
            </a:solidFill>
          </c:spPr>
          <c:invertIfNegative val="0"/>
          <c:dLbls>
            <c:dLbl>
              <c:idx val="1"/>
              <c:layout>
                <c:manualLayout>
                  <c:x val="-5.4267474554109421E-2"/>
                  <c:y val="-8.6637547095157114E-2"/>
                </c:manualLayout>
              </c:layout>
              <c:showLegendKey val="0"/>
              <c:showVal val="1"/>
              <c:showCatName val="0"/>
              <c:showSerName val="0"/>
              <c:showPercent val="0"/>
              <c:showBubbleSize val="0"/>
            </c:dLbl>
            <c:dLbl>
              <c:idx val="2"/>
              <c:layout>
                <c:manualLayout>
                  <c:x val="-4.0700962001373082E-2"/>
                  <c:y val="-8.9731745205698391E-2"/>
                </c:manualLayout>
              </c:layout>
              <c:showLegendKey val="0"/>
              <c:showVal val="1"/>
              <c:showCatName val="0"/>
              <c:showSerName val="0"/>
              <c:showPercent val="0"/>
              <c:showBubbleSize val="0"/>
            </c:dLbl>
            <c:dLbl>
              <c:idx val="3"/>
              <c:layout>
                <c:manualLayout>
                  <c:x val="-3.6178316369406251E-2"/>
                  <c:y val="-9.282594331623982E-2"/>
                </c:manualLayout>
              </c:layout>
              <c:showLegendKey val="0"/>
              <c:showVal val="1"/>
              <c:showCatName val="0"/>
              <c:showSerName val="0"/>
              <c:showPercent val="0"/>
              <c:showBubbleSize val="0"/>
            </c:dLbl>
            <c:dLbl>
              <c:idx val="4"/>
              <c:layout>
                <c:manualLayout>
                  <c:x val="9.0442230065605183E-3"/>
                  <c:y val="-7.7354952763533102E-2"/>
                </c:manualLayout>
              </c:layout>
              <c:showLegendKey val="0"/>
              <c:showVal val="1"/>
              <c:showCatName val="0"/>
              <c:showSerName val="0"/>
              <c:showPercent val="0"/>
              <c:showBubbleSize val="0"/>
            </c:dLbl>
            <c:dLbl>
              <c:idx val="5"/>
              <c:layout>
                <c:manualLayout>
                  <c:x val="-3.1656026823230467E-2"/>
                  <c:y val="-9.5920141426781041E-2"/>
                </c:manualLayout>
              </c:layout>
              <c:showLegendKey val="0"/>
              <c:showVal val="1"/>
              <c:showCatName val="0"/>
              <c:showSerName val="0"/>
              <c:showPercent val="0"/>
              <c:showBubbleSize val="0"/>
            </c:dLbl>
            <c:txPr>
              <a:bodyPr/>
              <a:lstStyle/>
              <a:p>
                <a:pPr>
                  <a:defRPr>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'Чис_ИП_по категориям'!$AA$34:$AA$39</c:f>
              <c:numCache>
                <c:formatCode>0.0</c:formatCode>
                <c:ptCount val="6"/>
                <c:pt idx="0">
                  <c:v>3.0860855441256088</c:v>
                </c:pt>
                <c:pt idx="1">
                  <c:v>2.9135802469135812</c:v>
                </c:pt>
                <c:pt idx="2">
                  <c:v>1.1879049676025919</c:v>
                </c:pt>
                <c:pt idx="3">
                  <c:v>1.6170892393691356</c:v>
                </c:pt>
                <c:pt idx="4">
                  <c:v>5.0761421319797062</c:v>
                </c:pt>
                <c:pt idx="5">
                  <c:v>0.589622641509434</c:v>
                </c:pt>
              </c:numCache>
            </c:numRef>
          </c:val>
        </c:ser>
        <c:ser>
          <c:idx val="2"/>
          <c:order val="2"/>
          <c:spPr>
            <a:gradFill>
              <a:gsLst>
                <a:gs pos="5000">
                  <a:srgbClr val="D9D533"/>
                </a:gs>
                <a:gs pos="93750">
                  <a:srgbClr val="D7D00A"/>
                </a:gs>
                <a:gs pos="87500">
                  <a:srgbClr val="CED10F"/>
                </a:gs>
                <a:gs pos="75000">
                  <a:srgbClr val="BCD21A"/>
                </a:gs>
                <a:gs pos="50000">
                  <a:srgbClr val="B8B64E"/>
                </a:gs>
                <a:gs pos="100000">
                  <a:srgbClr val="DBD95B"/>
                </a:gs>
              </a:gsLst>
              <a:lin ang="13500000" scaled="1"/>
            </a:gradFill>
          </c:spPr>
          <c:invertIfNegative val="0"/>
          <c:dLbls>
            <c:dLbl>
              <c:idx val="0"/>
              <c:layout>
                <c:manualLayout>
                  <c:x val="9.0445790923515609E-2"/>
                  <c:y val="-8.6637547095157114E-2"/>
                </c:manualLayout>
              </c:layout>
              <c:showLegendKey val="0"/>
              <c:showVal val="1"/>
              <c:showCatName val="0"/>
              <c:showSerName val="0"/>
              <c:showPercent val="0"/>
              <c:showBubbleSize val="0"/>
            </c:dLbl>
            <c:dLbl>
              <c:idx val="1"/>
              <c:layout>
                <c:manualLayout>
                  <c:x val="4.5222895461757709E-3"/>
                  <c:y val="0"/>
                </c:manualLayout>
              </c:layout>
              <c:showLegendKey val="0"/>
              <c:showVal val="1"/>
              <c:showCatName val="0"/>
              <c:showSerName val="0"/>
              <c:showPercent val="0"/>
              <c:showBubbleSize val="0"/>
            </c:dLbl>
            <c:dLbl>
              <c:idx val="2"/>
              <c:layout>
                <c:manualLayout>
                  <c:x val="1.3566868638527484E-2"/>
                  <c:y val="0"/>
                </c:manualLayout>
              </c:layout>
              <c:showLegendKey val="0"/>
              <c:showVal val="1"/>
              <c:showCatName val="0"/>
              <c:showSerName val="0"/>
              <c:showPercent val="0"/>
              <c:showBubbleSize val="0"/>
            </c:dLbl>
            <c:dLbl>
              <c:idx val="5"/>
              <c:layout>
                <c:manualLayout>
                  <c:x val="-4.522289546175777E-3"/>
                  <c:y val="0"/>
                </c:manualLayout>
              </c:layout>
              <c:showLegendKey val="0"/>
              <c:showVal val="1"/>
              <c:showCatName val="0"/>
              <c:showSerName val="0"/>
              <c:showPercent val="0"/>
              <c:showBubbleSize val="0"/>
            </c:dLbl>
            <c:txPr>
              <a:bodyPr/>
              <a:lstStyle/>
              <a:p>
                <a:pPr>
                  <a:defRPr>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'Чис_ИП_по категориям'!$AB$34:$AB$39</c:f>
              <c:numCache>
                <c:formatCode>0.0</c:formatCode>
                <c:ptCount val="6"/>
                <c:pt idx="0">
                  <c:v>2.9236599891716248</c:v>
                </c:pt>
                <c:pt idx="1">
                  <c:v>5.7777777777777777</c:v>
                </c:pt>
                <c:pt idx="2">
                  <c:v>3.4557235421166372</c:v>
                </c:pt>
                <c:pt idx="3">
                  <c:v>9.6725893391894964</c:v>
                </c:pt>
                <c:pt idx="4">
                  <c:v>7.6142131979695442</c:v>
                </c:pt>
                <c:pt idx="5">
                  <c:v>8.7264150943396217</c:v>
                </c:pt>
              </c:numCache>
            </c:numRef>
          </c:val>
        </c:ser>
        <c:ser>
          <c:idx val="3"/>
          <c:order val="3"/>
          <c:spPr>
            <a:solidFill>
              <a:srgbClr val="9A63EB"/>
            </a:solidFill>
          </c:spPr>
          <c:invertIfNegative val="0"/>
          <c:dLbls>
            <c:dLbl>
              <c:idx val="2"/>
              <c:layout>
                <c:manualLayout>
                  <c:x val="3.1656026823230474E-2"/>
                  <c:y val="0"/>
                </c:manualLayout>
              </c:layout>
              <c:showLegendKey val="0"/>
              <c:showVal val="1"/>
              <c:showCatName val="0"/>
              <c:showSerName val="0"/>
              <c:showPercent val="0"/>
              <c:showBubbleSize val="0"/>
            </c:dLbl>
            <c:txPr>
              <a:bodyPr/>
              <a:lstStyle/>
              <a:p>
                <a:pPr>
                  <a:defRPr>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'Чис_ИП_по категориям'!$AC$34:$AC$39</c:f>
              <c:numCache>
                <c:formatCode>0.0</c:formatCode>
                <c:ptCount val="6"/>
                <c:pt idx="0">
                  <c:v>17.704385489983757</c:v>
                </c:pt>
                <c:pt idx="1">
                  <c:v>21.679012345679013</c:v>
                </c:pt>
                <c:pt idx="2">
                  <c:v>23.866090712742981</c:v>
                </c:pt>
                <c:pt idx="3">
                  <c:v>40.007985625873424</c:v>
                </c:pt>
                <c:pt idx="4">
                  <c:v>11.844331641285955</c:v>
                </c:pt>
                <c:pt idx="5">
                  <c:v>39.268867924528386</c:v>
                </c:pt>
              </c:numCache>
            </c:numRef>
          </c:val>
        </c:ser>
        <c:dLbls>
          <c:showLegendKey val="0"/>
          <c:showVal val="0"/>
          <c:showCatName val="0"/>
          <c:showSerName val="0"/>
          <c:showPercent val="0"/>
          <c:showBubbleSize val="0"/>
        </c:dLbls>
        <c:gapWidth val="150"/>
        <c:shape val="box"/>
        <c:axId val="96823168"/>
        <c:axId val="96824704"/>
        <c:axId val="0"/>
      </c:bar3DChart>
      <c:catAx>
        <c:axId val="96823168"/>
        <c:scaling>
          <c:orientation val="minMax"/>
        </c:scaling>
        <c:delete val="1"/>
        <c:axPos val="l"/>
        <c:majorTickMark val="out"/>
        <c:minorTickMark val="none"/>
        <c:tickLblPos val="none"/>
        <c:crossAx val="96824704"/>
        <c:crosses val="autoZero"/>
        <c:auto val="1"/>
        <c:lblAlgn val="ctr"/>
        <c:lblOffset val="100"/>
        <c:noMultiLvlLbl val="0"/>
      </c:catAx>
      <c:valAx>
        <c:axId val="96824704"/>
        <c:scaling>
          <c:orientation val="minMax"/>
        </c:scaling>
        <c:delete val="1"/>
        <c:axPos val="b"/>
        <c:numFmt formatCode="0%" sourceLinked="1"/>
        <c:majorTickMark val="out"/>
        <c:minorTickMark val="none"/>
        <c:tickLblPos val="none"/>
        <c:crossAx val="96823168"/>
        <c:crosses val="autoZero"/>
        <c:crossBetween val="between"/>
      </c:valAx>
    </c:plotArea>
    <c:plotVisOnly val="1"/>
    <c:dispBlanksAs val="gap"/>
    <c:showDLblsOverMax val="0"/>
  </c:chart>
  <c:spPr>
    <a:ln w="15875"/>
  </c:spPr>
  <c:txPr>
    <a:bodyPr/>
    <a:lstStyle/>
    <a:p>
      <a:pPr>
        <a:defRPr sz="1200" b="0">
          <a:latin typeface="Times New Roman" pitchFamily="18" charset="0"/>
          <a:cs typeface="Times New Roman" pitchFamily="18" charset="0"/>
        </a:defRPr>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pPr>
        <a:noFill/>
        <a:ln w="25400">
          <a:noFill/>
        </a:ln>
      </c:spPr>
    </c:sideWall>
    <c:backWall>
      <c:thickness val="0"/>
      <c:spPr>
        <a:noFill/>
        <a:ln w="25400">
          <a:noFill/>
        </a:ln>
      </c:spPr>
    </c:backWall>
    <c:plotArea>
      <c:layout>
        <c:manualLayout>
          <c:layoutTarget val="inner"/>
          <c:xMode val="edge"/>
          <c:yMode val="edge"/>
          <c:x val="0"/>
          <c:y val="2.1164315076102655E-2"/>
          <c:w val="1"/>
          <c:h val="0.89046883679591149"/>
        </c:manualLayout>
      </c:layout>
      <c:bar3DChart>
        <c:barDir val="col"/>
        <c:grouping val="clustered"/>
        <c:varyColors val="0"/>
        <c:ser>
          <c:idx val="0"/>
          <c:order val="0"/>
          <c:spPr>
            <a:solidFill>
              <a:srgbClr val="90C377"/>
            </a:solidFill>
          </c:spPr>
          <c:invertIfNegative val="0"/>
          <c:dLbls>
            <c:dLbl>
              <c:idx val="0"/>
              <c:layout>
                <c:manualLayout>
                  <c:x val="2.3951385374190226E-2"/>
                  <c:y val="-3.6604947458668248E-2"/>
                </c:manualLayout>
              </c:layout>
              <c:showLegendKey val="0"/>
              <c:showVal val="1"/>
              <c:showCatName val="0"/>
              <c:showSerName val="0"/>
              <c:showPercent val="0"/>
              <c:showBubbleSize val="0"/>
            </c:dLbl>
            <c:dLbl>
              <c:idx val="1"/>
              <c:layout>
                <c:manualLayout>
                  <c:x val="2.395138537419025E-2"/>
                  <c:y val="-2.9949502466183053E-2"/>
                </c:manualLayout>
              </c:layout>
              <c:showLegendKey val="0"/>
              <c:showVal val="1"/>
              <c:showCatName val="0"/>
              <c:showSerName val="0"/>
              <c:showPercent val="0"/>
              <c:showBubbleSize val="0"/>
            </c:dLbl>
            <c:dLbl>
              <c:idx val="2"/>
              <c:layout>
                <c:manualLayout>
                  <c:x val="1.0886993351904658E-2"/>
                  <c:y val="-3.3277224962425592E-2"/>
                </c:manualLayout>
              </c:layout>
              <c:showLegendKey val="0"/>
              <c:showVal val="1"/>
              <c:showCatName val="0"/>
              <c:showSerName val="0"/>
              <c:showPercent val="0"/>
              <c:showBubbleSize val="0"/>
            </c:dLbl>
            <c:txPr>
              <a:bodyPr/>
              <a:lstStyle/>
              <a:p>
                <a:pPr>
                  <a:defRPr sz="1200"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'[Диаграмма в Microsoft Office PowerPoint]числ-ть_слайд8-10'!$E$17:$G$17</c:f>
              <c:numCache>
                <c:formatCode>General</c:formatCode>
                <c:ptCount val="3"/>
                <c:pt idx="0">
                  <c:v>29</c:v>
                </c:pt>
                <c:pt idx="1">
                  <c:v>31</c:v>
                </c:pt>
                <c:pt idx="2">
                  <c:v>25</c:v>
                </c:pt>
              </c:numCache>
            </c:numRef>
          </c:val>
        </c:ser>
        <c:ser>
          <c:idx val="1"/>
          <c:order val="1"/>
          <c:spPr>
            <a:gradFill>
              <a:gsLst>
                <a:gs pos="0">
                  <a:srgbClr val="D3D166">
                    <a:shade val="30000"/>
                    <a:satMod val="115000"/>
                  </a:srgbClr>
                </a:gs>
                <a:gs pos="50000">
                  <a:srgbClr val="D3D166">
                    <a:shade val="67500"/>
                    <a:satMod val="115000"/>
                  </a:srgbClr>
                </a:gs>
                <a:gs pos="100000">
                  <a:srgbClr val="D3D166">
                    <a:shade val="100000"/>
                    <a:satMod val="115000"/>
                  </a:srgbClr>
                </a:gs>
              </a:gsLst>
              <a:lin ang="13500000" scaled="1"/>
            </a:gradFill>
          </c:spPr>
          <c:invertIfNegative val="0"/>
          <c:dLbls>
            <c:dLbl>
              <c:idx val="0"/>
              <c:layout>
                <c:manualLayout>
                  <c:x val="1.7419189363047465E-2"/>
                  <c:y val="-1.9966334977455341E-2"/>
                </c:manualLayout>
              </c:layout>
              <c:showLegendKey val="0"/>
              <c:showVal val="1"/>
              <c:showCatName val="0"/>
              <c:showSerName val="0"/>
              <c:showPercent val="0"/>
              <c:showBubbleSize val="0"/>
            </c:dLbl>
            <c:dLbl>
              <c:idx val="1"/>
              <c:layout>
                <c:manualLayout>
                  <c:x val="1.7419189363047465E-2"/>
                  <c:y val="-1.9966334977455341E-2"/>
                </c:manualLayout>
              </c:layout>
              <c:showLegendKey val="0"/>
              <c:showVal val="1"/>
              <c:showCatName val="0"/>
              <c:showSerName val="0"/>
              <c:showPercent val="0"/>
              <c:showBubbleSize val="0"/>
            </c:dLbl>
            <c:txPr>
              <a:bodyPr/>
              <a:lstStyle/>
              <a:p>
                <a:pPr>
                  <a:defRPr sz="1200"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'[Диаграмма в Microsoft Office PowerPoint]числ-ть_слайд8-10'!$E$18:$G$18</c:f>
              <c:numCache>
                <c:formatCode>General</c:formatCode>
                <c:ptCount val="3"/>
                <c:pt idx="0">
                  <c:v>3</c:v>
                </c:pt>
                <c:pt idx="1">
                  <c:v>3</c:v>
                </c:pt>
              </c:numCache>
            </c:numRef>
          </c:val>
        </c:ser>
        <c:dLbls>
          <c:showLegendKey val="0"/>
          <c:showVal val="0"/>
          <c:showCatName val="0"/>
          <c:showSerName val="0"/>
          <c:showPercent val="0"/>
          <c:showBubbleSize val="0"/>
        </c:dLbls>
        <c:gapWidth val="150"/>
        <c:shape val="cylinder"/>
        <c:axId val="97303552"/>
        <c:axId val="97305344"/>
        <c:axId val="0"/>
      </c:bar3DChart>
      <c:catAx>
        <c:axId val="97303552"/>
        <c:scaling>
          <c:orientation val="minMax"/>
        </c:scaling>
        <c:delete val="1"/>
        <c:axPos val="b"/>
        <c:numFmt formatCode="General" sourceLinked="1"/>
        <c:majorTickMark val="out"/>
        <c:minorTickMark val="none"/>
        <c:tickLblPos val="none"/>
        <c:crossAx val="97305344"/>
        <c:crosses val="autoZero"/>
        <c:auto val="1"/>
        <c:lblAlgn val="ctr"/>
        <c:lblOffset val="100"/>
        <c:noMultiLvlLbl val="0"/>
      </c:catAx>
      <c:valAx>
        <c:axId val="97305344"/>
        <c:scaling>
          <c:orientation val="minMax"/>
        </c:scaling>
        <c:delete val="1"/>
        <c:axPos val="l"/>
        <c:numFmt formatCode="General" sourceLinked="1"/>
        <c:majorTickMark val="out"/>
        <c:minorTickMark val="none"/>
        <c:tickLblPos val="none"/>
        <c:crossAx val="97303552"/>
        <c:crosses val="autoZero"/>
        <c:crossBetween val="between"/>
      </c:valAx>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0"/>
          <c:y val="3.8764121017312608E-2"/>
          <c:w val="1"/>
          <c:h val="0.9612358789826877"/>
        </c:manualLayout>
      </c:layout>
      <c:bar3DChart>
        <c:barDir val="col"/>
        <c:grouping val="clustered"/>
        <c:varyColors val="0"/>
        <c:ser>
          <c:idx val="0"/>
          <c:order val="0"/>
          <c:spPr>
            <a:gradFill>
              <a:gsLst>
                <a:gs pos="0">
                  <a:srgbClr val="90C377"/>
                </a:gs>
                <a:gs pos="50000">
                  <a:srgbClr val="8DBB7D">
                    <a:shade val="67500"/>
                    <a:satMod val="115000"/>
                  </a:srgbClr>
                </a:gs>
                <a:gs pos="100000">
                  <a:srgbClr val="8DBB7D">
                    <a:shade val="100000"/>
                    <a:satMod val="115000"/>
                  </a:srgbClr>
                </a:gs>
              </a:gsLst>
              <a:lin ang="13500000" scaled="1"/>
            </a:gradFill>
          </c:spPr>
          <c:invertIfNegative val="0"/>
          <c:dLbls>
            <c:dLbl>
              <c:idx val="0"/>
              <c:layout>
                <c:manualLayout>
                  <c:x val="1.2304836333565721E-2"/>
                  <c:y val="-4.2328630152205497E-2"/>
                </c:manualLayout>
              </c:layout>
              <c:showLegendKey val="0"/>
              <c:showVal val="1"/>
              <c:showCatName val="0"/>
              <c:showSerName val="0"/>
              <c:showPercent val="0"/>
              <c:showBubbleSize val="0"/>
            </c:dLbl>
            <c:dLbl>
              <c:idx val="1"/>
              <c:layout>
                <c:manualLayout>
                  <c:x val="2.8711284778319992E-2"/>
                  <c:y val="-4.2328630152205518E-2"/>
                </c:manualLayout>
              </c:layout>
              <c:showLegendKey val="0"/>
              <c:showVal val="1"/>
              <c:showCatName val="0"/>
              <c:showSerName val="0"/>
              <c:showPercent val="0"/>
              <c:showBubbleSize val="0"/>
            </c:dLbl>
            <c:dLbl>
              <c:idx val="2"/>
              <c:layout>
                <c:manualLayout>
                  <c:x val="2.4609672667131412E-2"/>
                  <c:y val="-3.5273858460171219E-2"/>
                </c:manualLayout>
              </c:layout>
              <c:showLegendKey val="0"/>
              <c:showVal val="1"/>
              <c:showCatName val="0"/>
              <c:showSerName val="0"/>
              <c:showPercent val="0"/>
              <c:showBubbleSize val="0"/>
            </c:dLbl>
            <c:txPr>
              <a:bodyPr/>
              <a:lstStyle/>
              <a:p>
                <a:pPr>
                  <a:defRPr sz="1200"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'зарплата_слайд11-12'!$B$15:$B$17</c:f>
              <c:numCache>
                <c:formatCode>General</c:formatCode>
                <c:ptCount val="3"/>
                <c:pt idx="0">
                  <c:v>24806</c:v>
                </c:pt>
                <c:pt idx="1">
                  <c:v>27356</c:v>
                </c:pt>
                <c:pt idx="2">
                  <c:v>32506</c:v>
                </c:pt>
              </c:numCache>
            </c:numRef>
          </c:val>
        </c:ser>
        <c:ser>
          <c:idx val="1"/>
          <c:order val="1"/>
          <c:spPr>
            <a:gradFill>
              <a:gsLst>
                <a:gs pos="0">
                  <a:srgbClr val="D3D166">
                    <a:shade val="30000"/>
                    <a:satMod val="115000"/>
                  </a:srgbClr>
                </a:gs>
                <a:gs pos="50000">
                  <a:srgbClr val="D3D166">
                    <a:shade val="67500"/>
                    <a:satMod val="115000"/>
                  </a:srgbClr>
                </a:gs>
                <a:gs pos="100000">
                  <a:srgbClr val="D3D166">
                    <a:shade val="100000"/>
                    <a:satMod val="115000"/>
                  </a:srgbClr>
                </a:gs>
              </a:gsLst>
              <a:lin ang="13500000" scaled="1"/>
            </a:gradFill>
          </c:spPr>
          <c:invertIfNegative val="0"/>
          <c:dLbls>
            <c:dLbl>
              <c:idx val="0"/>
              <c:layout>
                <c:manualLayout>
                  <c:x val="3.2812896889508621E-2"/>
                  <c:y val="-4.5856015998222525E-2"/>
                </c:manualLayout>
              </c:layout>
              <c:showLegendKey val="0"/>
              <c:showVal val="1"/>
              <c:showCatName val="0"/>
              <c:showSerName val="0"/>
              <c:showPercent val="0"/>
              <c:showBubbleSize val="0"/>
            </c:dLbl>
            <c:dLbl>
              <c:idx val="1"/>
              <c:layout>
                <c:manualLayout>
                  <c:x val="3.8965315056291396E-2"/>
                  <c:y val="-3.8801244306188198E-2"/>
                </c:manualLayout>
              </c:layout>
              <c:showLegendKey val="0"/>
              <c:showVal val="1"/>
              <c:showCatName val="0"/>
              <c:showSerName val="0"/>
              <c:showPercent val="0"/>
              <c:showBubbleSize val="0"/>
            </c:dLbl>
            <c:txPr>
              <a:bodyPr/>
              <a:lstStyle/>
              <a:p>
                <a:pPr>
                  <a:defRPr sz="1200" b="0">
                    <a:latin typeface="Arial" pitchFamily="34" charset="0"/>
                    <a:cs typeface="Arial" pitchFamily="34" charset="0"/>
                  </a:defRPr>
                </a:pPr>
                <a:endParaRPr lang="ru-RU"/>
              </a:p>
            </c:txPr>
            <c:showLegendKey val="0"/>
            <c:showVal val="1"/>
            <c:showCatName val="0"/>
            <c:showSerName val="0"/>
            <c:showPercent val="0"/>
            <c:showBubbleSize val="0"/>
            <c:showLeaderLines val="0"/>
          </c:dLbls>
          <c:val>
            <c:numRef>
              <c:f>'зарплата_слайд11-12'!$C$15:$C$17</c:f>
              <c:numCache>
                <c:formatCode>General</c:formatCode>
                <c:ptCount val="3"/>
                <c:pt idx="0">
                  <c:v>15750</c:v>
                </c:pt>
                <c:pt idx="1">
                  <c:v>19965</c:v>
                </c:pt>
              </c:numCache>
            </c:numRef>
          </c:val>
        </c:ser>
        <c:dLbls>
          <c:showLegendKey val="0"/>
          <c:showVal val="0"/>
          <c:showCatName val="0"/>
          <c:showSerName val="0"/>
          <c:showPercent val="0"/>
          <c:showBubbleSize val="0"/>
        </c:dLbls>
        <c:gapWidth val="150"/>
        <c:shape val="box"/>
        <c:axId val="96943488"/>
        <c:axId val="96949376"/>
        <c:axId val="0"/>
      </c:bar3DChart>
      <c:catAx>
        <c:axId val="96943488"/>
        <c:scaling>
          <c:orientation val="minMax"/>
        </c:scaling>
        <c:delete val="1"/>
        <c:axPos val="b"/>
        <c:majorTickMark val="out"/>
        <c:minorTickMark val="none"/>
        <c:tickLblPos val="none"/>
        <c:crossAx val="96949376"/>
        <c:crosses val="autoZero"/>
        <c:auto val="1"/>
        <c:lblAlgn val="ctr"/>
        <c:lblOffset val="100"/>
        <c:noMultiLvlLbl val="0"/>
      </c:catAx>
      <c:valAx>
        <c:axId val="96949376"/>
        <c:scaling>
          <c:orientation val="minMax"/>
        </c:scaling>
        <c:delete val="1"/>
        <c:axPos val="l"/>
        <c:numFmt formatCode="General" sourceLinked="1"/>
        <c:majorTickMark val="out"/>
        <c:minorTickMark val="none"/>
        <c:tickLblPos val="none"/>
        <c:crossAx val="96943488"/>
        <c:crosses val="autoZero"/>
        <c:crossBetween val="between"/>
      </c:valAx>
    </c:plotArea>
    <c:plotVisOnly val="1"/>
    <c:dispBlanksAs val="gap"/>
    <c:showDLblsOverMax val="0"/>
  </c:chart>
  <c:txPr>
    <a:bodyPr/>
    <a:lstStyle/>
    <a:p>
      <a:pPr>
        <a:defRPr sz="1100" b="1">
          <a:latin typeface="Times New Roman" pitchFamily="18" charset="0"/>
          <a:cs typeface="Times New Roman" pitchFamily="18" charset="0"/>
        </a:defRPr>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30"/>
      <c:rAngAx val="1"/>
    </c:view3D>
    <c:floor>
      <c:thickness val="0"/>
    </c:floor>
    <c:sideWall>
      <c:thickness val="0"/>
    </c:sideWall>
    <c:backWall>
      <c:thickness val="0"/>
    </c:backWall>
    <c:plotArea>
      <c:layout>
        <c:manualLayout>
          <c:layoutTarget val="inner"/>
          <c:xMode val="edge"/>
          <c:yMode val="edge"/>
          <c:x val="2.5257610265526111E-2"/>
          <c:y val="0"/>
          <c:w val="0.97474238973447391"/>
          <c:h val="1"/>
        </c:manualLayout>
      </c:layout>
      <c:bar3DChart>
        <c:barDir val="bar"/>
        <c:grouping val="clustered"/>
        <c:varyColors val="0"/>
        <c:ser>
          <c:idx val="0"/>
          <c:order val="0"/>
          <c:invertIfNegative val="0"/>
          <c:dPt>
            <c:idx val="0"/>
            <c:invertIfNegative val="0"/>
            <c:bubble3D val="0"/>
            <c:spPr>
              <a:solidFill>
                <a:srgbClr val="809EC2">
                  <a:lumMod val="75000"/>
                  <a:alpha val="83000"/>
                </a:srgbClr>
              </a:solidFill>
            </c:spPr>
          </c:dPt>
          <c:dPt>
            <c:idx val="1"/>
            <c:invertIfNegative val="0"/>
            <c:bubble3D val="0"/>
            <c:spPr>
              <a:solidFill>
                <a:schemeClr val="accent4">
                  <a:lumMod val="75000"/>
                </a:schemeClr>
              </a:solidFill>
            </c:spPr>
          </c:dPt>
          <c:dPt>
            <c:idx val="2"/>
            <c:invertIfNegative val="0"/>
            <c:bubble3D val="0"/>
            <c:spPr>
              <a:solidFill>
                <a:schemeClr val="accent2">
                  <a:lumMod val="75000"/>
                </a:schemeClr>
              </a:solidFill>
            </c:spPr>
          </c:dPt>
          <c:dPt>
            <c:idx val="3"/>
            <c:invertIfNegative val="0"/>
            <c:bubble3D val="0"/>
            <c:spPr>
              <a:solidFill>
                <a:schemeClr val="accent4">
                  <a:lumMod val="60000"/>
                  <a:lumOff val="40000"/>
                </a:schemeClr>
              </a:solidFill>
            </c:spPr>
          </c:dPt>
          <c:dPt>
            <c:idx val="4"/>
            <c:invertIfNegative val="0"/>
            <c:bubble3D val="0"/>
            <c:spPr>
              <a:solidFill>
                <a:schemeClr val="accent6">
                  <a:lumMod val="50000"/>
                </a:schemeClr>
              </a:solidFill>
            </c:spPr>
          </c:dPt>
          <c:dPt>
            <c:idx val="5"/>
            <c:invertIfNegative val="0"/>
            <c:bubble3D val="0"/>
            <c:spPr>
              <a:solidFill>
                <a:schemeClr val="accent2">
                  <a:lumMod val="60000"/>
                  <a:lumOff val="40000"/>
                </a:schemeClr>
              </a:solidFill>
            </c:spPr>
          </c:dPt>
          <c:dPt>
            <c:idx val="6"/>
            <c:invertIfNegative val="0"/>
            <c:bubble3D val="0"/>
            <c:spPr>
              <a:solidFill>
                <a:schemeClr val="accent5">
                  <a:lumMod val="60000"/>
                  <a:lumOff val="40000"/>
                </a:schemeClr>
              </a:solidFill>
            </c:spPr>
          </c:dPt>
          <c:dPt>
            <c:idx val="7"/>
            <c:invertIfNegative val="0"/>
            <c:bubble3D val="0"/>
            <c:spPr>
              <a:solidFill>
                <a:schemeClr val="accent3">
                  <a:lumMod val="60000"/>
                  <a:lumOff val="40000"/>
                </a:schemeClr>
              </a:solidFill>
            </c:spPr>
          </c:dPt>
          <c:dPt>
            <c:idx val="8"/>
            <c:invertIfNegative val="0"/>
            <c:bubble3D val="0"/>
            <c:spPr>
              <a:solidFill>
                <a:schemeClr val="bg2">
                  <a:lumMod val="75000"/>
                </a:schemeClr>
              </a:solidFill>
            </c:spPr>
          </c:dPt>
          <c:dLbls>
            <c:dLbl>
              <c:idx val="0"/>
              <c:layout>
                <c:manualLayout>
                  <c:x val="-0.71565822751720465"/>
                  <c:y val="5.6900039780526301E-3"/>
                </c:manualLayout>
              </c:layout>
              <c:showLegendKey val="0"/>
              <c:showVal val="1"/>
              <c:showCatName val="0"/>
              <c:showSerName val="0"/>
              <c:showPercent val="0"/>
              <c:showBubbleSize val="0"/>
            </c:dLbl>
            <c:dLbl>
              <c:idx val="1"/>
              <c:layout>
                <c:manualLayout>
                  <c:x val="-0.25270844698847722"/>
                  <c:y val="2.8451139837509095E-3"/>
                </c:manualLayout>
              </c:layout>
              <c:showLegendKey val="0"/>
              <c:showVal val="1"/>
              <c:showCatName val="0"/>
              <c:showSerName val="0"/>
              <c:showPercent val="0"/>
              <c:showBubbleSize val="0"/>
            </c:dLbl>
            <c:dLbl>
              <c:idx val="2"/>
              <c:layout>
                <c:manualLayout>
                  <c:x val="-0.22111963049857206"/>
                  <c:y val="-2.8430980787081048E-3"/>
                </c:manualLayout>
              </c:layout>
              <c:showLegendKey val="0"/>
              <c:showVal val="1"/>
              <c:showCatName val="0"/>
              <c:showSerName val="0"/>
              <c:showPercent val="0"/>
              <c:showBubbleSize val="0"/>
            </c:dLbl>
            <c:dLbl>
              <c:idx val="3"/>
              <c:layout>
                <c:manualLayout>
                  <c:x val="-0.21322278453306223"/>
                  <c:y val="-5.6888840308065508E-3"/>
                </c:manualLayout>
              </c:layout>
              <c:showLegendKey val="0"/>
              <c:showVal val="1"/>
              <c:showCatName val="0"/>
              <c:showSerName val="0"/>
              <c:showPercent val="0"/>
              <c:showBubbleSize val="0"/>
            </c:dLbl>
            <c:dLbl>
              <c:idx val="4"/>
              <c:layout>
                <c:manualLayout>
                  <c:x val="-0.20261555905552978"/>
                  <c:y val="8.9595779680394405E-7"/>
                </c:manualLayout>
              </c:layout>
              <c:showLegendKey val="0"/>
              <c:showVal val="1"/>
              <c:showCatName val="0"/>
              <c:showSerName val="0"/>
              <c:showPercent val="0"/>
              <c:showBubbleSize val="0"/>
            </c:dLbl>
            <c:dLbl>
              <c:idx val="5"/>
              <c:layout>
                <c:manualLayout>
                  <c:x val="-0.16583998958656374"/>
                  <c:y val="2.2398944920098538E-7"/>
                </c:manualLayout>
              </c:layout>
              <c:showLegendKey val="0"/>
              <c:showVal val="1"/>
              <c:showCatName val="0"/>
              <c:showSerName val="0"/>
              <c:showPercent val="0"/>
              <c:showBubbleSize val="0"/>
            </c:dLbl>
            <c:dLbl>
              <c:idx val="6"/>
              <c:layout>
                <c:manualLayout>
                  <c:x val="-0.11845698736624623"/>
                  <c:y val="0"/>
                </c:manualLayout>
              </c:layout>
              <c:showLegendKey val="0"/>
              <c:showVal val="1"/>
              <c:showCatName val="0"/>
              <c:showSerName val="0"/>
              <c:showPercent val="0"/>
              <c:showBubbleSize val="0"/>
            </c:dLbl>
            <c:dLbl>
              <c:idx val="7"/>
              <c:layout>
                <c:manualLayout>
                  <c:x val="-0.11055985487516294"/>
                  <c:y val="0"/>
                </c:manualLayout>
              </c:layout>
              <c:showLegendKey val="0"/>
              <c:showVal val="1"/>
              <c:showCatName val="0"/>
              <c:showSerName val="0"/>
              <c:showPercent val="0"/>
              <c:showBubbleSize val="0"/>
            </c:dLbl>
            <c:dLbl>
              <c:idx val="8"/>
              <c:layout>
                <c:manualLayout>
                  <c:x val="-0.12108936486327387"/>
                  <c:y val="2.8446660048526166E-3"/>
                </c:manualLayout>
              </c:layout>
              <c:showLegendKey val="0"/>
              <c:showVal val="1"/>
              <c:showCatName val="0"/>
              <c:showSerName val="0"/>
              <c:showPercent val="0"/>
              <c:showBubbleSize val="0"/>
            </c:dLbl>
            <c:txPr>
              <a:bodyPr/>
              <a:lstStyle/>
              <a:p>
                <a:pPr>
                  <a:defRPr sz="1200" b="0">
                    <a:latin typeface="Arial" pitchFamily="34" charset="0"/>
                    <a:cs typeface="Arial" pitchFamily="34" charset="0"/>
                  </a:defRPr>
                </a:pPr>
                <a:endParaRPr lang="ru-RU"/>
              </a:p>
            </c:txPr>
            <c:showLegendKey val="0"/>
            <c:showVal val="1"/>
            <c:showCatName val="0"/>
            <c:showSerName val="0"/>
            <c:showPercent val="0"/>
            <c:showBubbleSize val="0"/>
            <c:showLeaderLines val="0"/>
          </c:dLbls>
          <c:cat>
            <c:strRef>
              <c:f>'[Диаграмма в Microsoft Office PowerPoint]зарплата_слайд11-12'!$A$67:$A$75</c:f>
              <c:strCache>
                <c:ptCount val="9"/>
                <c:pt idx="0">
                  <c:v>B</c:v>
                </c:pt>
                <c:pt idx="1">
                  <c:v>I</c:v>
                </c:pt>
                <c:pt idx="2">
                  <c:v>D</c:v>
                </c:pt>
                <c:pt idx="3">
                  <c:v>K</c:v>
                </c:pt>
                <c:pt idx="4">
                  <c:v>F</c:v>
                </c:pt>
                <c:pt idx="5">
                  <c:v>O</c:v>
                </c:pt>
                <c:pt idx="6">
                  <c:v>G</c:v>
                </c:pt>
                <c:pt idx="7">
                  <c:v>A</c:v>
                </c:pt>
                <c:pt idx="8">
                  <c:v>H</c:v>
                </c:pt>
              </c:strCache>
            </c:strRef>
          </c:cat>
          <c:val>
            <c:numRef>
              <c:f>'[Диаграмма в Microsoft Office PowerPoint]зарплата_слайд11-12'!$B$67:$B$75</c:f>
              <c:numCache>
                <c:formatCode>0</c:formatCode>
                <c:ptCount val="9"/>
                <c:pt idx="0">
                  <c:v>87499</c:v>
                </c:pt>
                <c:pt idx="1">
                  <c:v>35760</c:v>
                </c:pt>
                <c:pt idx="2">
                  <c:v>32205</c:v>
                </c:pt>
                <c:pt idx="3">
                  <c:v>31208</c:v>
                </c:pt>
                <c:pt idx="4">
                  <c:v>29396</c:v>
                </c:pt>
                <c:pt idx="5">
                  <c:v>25485</c:v>
                </c:pt>
                <c:pt idx="6">
                  <c:v>19852</c:v>
                </c:pt>
                <c:pt idx="7">
                  <c:v>18922</c:v>
                </c:pt>
                <c:pt idx="8">
                  <c:v>18601</c:v>
                </c:pt>
              </c:numCache>
            </c:numRef>
          </c:val>
        </c:ser>
        <c:dLbls>
          <c:showLegendKey val="0"/>
          <c:showVal val="0"/>
          <c:showCatName val="0"/>
          <c:showSerName val="0"/>
          <c:showPercent val="0"/>
          <c:showBubbleSize val="0"/>
        </c:dLbls>
        <c:gapWidth val="150"/>
        <c:shape val="box"/>
        <c:axId val="97442816"/>
        <c:axId val="97469184"/>
        <c:axId val="0"/>
      </c:bar3DChart>
      <c:catAx>
        <c:axId val="97442816"/>
        <c:scaling>
          <c:orientation val="maxMin"/>
        </c:scaling>
        <c:delete val="1"/>
        <c:axPos val="l"/>
        <c:majorTickMark val="out"/>
        <c:minorTickMark val="none"/>
        <c:tickLblPos val="none"/>
        <c:crossAx val="97469184"/>
        <c:crosses val="autoZero"/>
        <c:auto val="1"/>
        <c:lblAlgn val="ctr"/>
        <c:lblOffset val="100"/>
        <c:noMultiLvlLbl val="0"/>
      </c:catAx>
      <c:valAx>
        <c:axId val="97469184"/>
        <c:scaling>
          <c:orientation val="minMax"/>
        </c:scaling>
        <c:delete val="1"/>
        <c:axPos val="t"/>
        <c:numFmt formatCode="0" sourceLinked="1"/>
        <c:majorTickMark val="out"/>
        <c:minorTickMark val="none"/>
        <c:tickLblPos val="none"/>
        <c:crossAx val="97442816"/>
        <c:crosses val="autoZero"/>
        <c:crossBetween val="between"/>
      </c:valAx>
    </c:plotArea>
    <c:plotVisOnly val="1"/>
    <c:dispBlanksAs val="gap"/>
    <c:showDLblsOverMax val="0"/>
  </c:chart>
  <c:spPr>
    <a:scene3d>
      <a:camera prst="orthographicFront"/>
      <a:lightRig rig="threePt" dir="t"/>
    </a:scene3d>
    <a:sp3d prstMaterial="dkEdge"/>
  </c:spPr>
  <c:txPr>
    <a:bodyPr/>
    <a:lstStyle/>
    <a:p>
      <a:pPr>
        <a:defRPr sz="1400" b="1">
          <a:latin typeface="Times New Roman" pitchFamily="18" charset="0"/>
          <a:cs typeface="Times New Roman" pitchFamily="18" charset="0"/>
        </a:defRPr>
      </a:pPr>
      <a:endParaRPr lang="ru-RU"/>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E8F58B-803C-4AF2-9FD0-51F3625CE5A8}" type="doc">
      <dgm:prSet loTypeId="urn:microsoft.com/office/officeart/2005/8/layout/hList6" loCatId="list" qsTypeId="urn:microsoft.com/office/officeart/2005/8/quickstyle/3d3" qsCatId="3D" csTypeId="urn:microsoft.com/office/officeart/2005/8/colors/accent1_2" csCatId="accent1" phldr="1"/>
      <dgm:spPr/>
      <dgm:t>
        <a:bodyPr/>
        <a:lstStyle/>
        <a:p>
          <a:endParaRPr lang="ru-RU"/>
        </a:p>
      </dgm:t>
    </dgm:pt>
    <dgm:pt modelId="{17E98F71-22D0-42D9-8CEC-B345AEA85B37}">
      <dgm:prSet phldrT="[Текст]" custT="1"/>
      <dgm:spPr>
        <a:gradFill flip="none" rotWithShape="0">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ru-RU" sz="2000" b="0" dirty="0" smtClean="0">
              <a:solidFill>
                <a:schemeClr val="tx1"/>
              </a:solidFill>
              <a:latin typeface="Times New Roman" pitchFamily="18" charset="0"/>
              <a:cs typeface="Times New Roman" pitchFamily="18" charset="0"/>
            </a:rPr>
            <a:t>Малые предприятия (включая микропредприятия)</a:t>
          </a:r>
        </a:p>
        <a:p>
          <a:pPr algn="ctr"/>
          <a:endParaRPr lang="ru-RU" sz="1000" b="0" dirty="0">
            <a:solidFill>
              <a:schemeClr val="tx1"/>
            </a:solidFill>
            <a:latin typeface="Times New Roman" pitchFamily="18" charset="0"/>
            <a:cs typeface="Times New Roman" pitchFamily="18" charset="0"/>
          </a:endParaRPr>
        </a:p>
      </dgm:t>
    </dgm:pt>
    <dgm:pt modelId="{3567E5F5-851F-4F6F-AEB0-275A9A5628EB}" type="parTrans" cxnId="{B30042AA-082B-4BE3-8382-59D52AF8D0DA}">
      <dgm:prSet/>
      <dgm:spPr/>
      <dgm:t>
        <a:bodyPr/>
        <a:lstStyle/>
        <a:p>
          <a:endParaRPr lang="ru-RU"/>
        </a:p>
      </dgm:t>
    </dgm:pt>
    <dgm:pt modelId="{22E68DE2-F8A1-497C-81A0-C24FD8C3E7E1}" type="sibTrans" cxnId="{B30042AA-082B-4BE3-8382-59D52AF8D0DA}">
      <dgm:prSet/>
      <dgm:spPr/>
      <dgm:t>
        <a:bodyPr/>
        <a:lstStyle/>
        <a:p>
          <a:endParaRPr lang="ru-RU"/>
        </a:p>
      </dgm:t>
    </dgm:pt>
    <dgm:pt modelId="{8A8BAC5A-E26F-4222-890D-2C6157A77FB6}">
      <dgm:prSet phldrT="[Текст]" custT="1"/>
      <dgm:spPr>
        <a:gradFill flip="none" rotWithShape="0">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r>
            <a:rPr lang="ru-RU" sz="2000" b="0" dirty="0" smtClean="0">
              <a:solidFill>
                <a:schemeClr val="tx1"/>
              </a:solidFill>
              <a:latin typeface="Times New Roman" pitchFamily="18" charset="0"/>
              <a:cs typeface="Times New Roman" pitchFamily="18" charset="0"/>
            </a:rPr>
            <a:t>2013 – 5982</a:t>
          </a:r>
          <a:endParaRPr lang="ru-RU" sz="2000" b="0" dirty="0">
            <a:solidFill>
              <a:schemeClr val="tx1"/>
            </a:solidFill>
            <a:latin typeface="Times New Roman" pitchFamily="18" charset="0"/>
            <a:cs typeface="Times New Roman" pitchFamily="18" charset="0"/>
          </a:endParaRPr>
        </a:p>
      </dgm:t>
    </dgm:pt>
    <dgm:pt modelId="{555B8CC2-2009-4157-9C4C-9FDC7F92D8A6}" type="parTrans" cxnId="{6F82049D-19C5-40B7-B80B-668332743E83}">
      <dgm:prSet/>
      <dgm:spPr/>
      <dgm:t>
        <a:bodyPr/>
        <a:lstStyle/>
        <a:p>
          <a:endParaRPr lang="ru-RU"/>
        </a:p>
      </dgm:t>
    </dgm:pt>
    <dgm:pt modelId="{6131B8AD-CC15-4ACF-9354-2564433982F3}" type="sibTrans" cxnId="{6F82049D-19C5-40B7-B80B-668332743E83}">
      <dgm:prSet/>
      <dgm:spPr/>
      <dgm:t>
        <a:bodyPr/>
        <a:lstStyle/>
        <a:p>
          <a:endParaRPr lang="ru-RU"/>
        </a:p>
      </dgm:t>
    </dgm:pt>
    <dgm:pt modelId="{BD165F53-8F24-4B00-9253-48A9D0906AE8}">
      <dgm:prSet phldrT="[Текст]" custT="1"/>
      <dgm:spPr>
        <a:gradFill flip="none" rotWithShape="0">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ru-RU" sz="2000" b="0" dirty="0" smtClean="0">
              <a:solidFill>
                <a:schemeClr val="tx1"/>
              </a:solidFill>
              <a:latin typeface="Times New Roman" pitchFamily="18" charset="0"/>
              <a:cs typeface="Times New Roman" pitchFamily="18" charset="0"/>
            </a:rPr>
            <a:t>Индивидуальные предприниматели</a:t>
          </a:r>
          <a:endParaRPr lang="ru-RU" sz="2000" b="0" dirty="0">
            <a:solidFill>
              <a:schemeClr val="tx1"/>
            </a:solidFill>
            <a:latin typeface="Times New Roman" pitchFamily="18" charset="0"/>
            <a:cs typeface="Times New Roman" pitchFamily="18" charset="0"/>
          </a:endParaRPr>
        </a:p>
      </dgm:t>
    </dgm:pt>
    <dgm:pt modelId="{E9622D58-3E26-422D-80B6-E56A5C6EC4A1}" type="parTrans" cxnId="{ECD94026-7D35-4ED0-99BC-A6D1F918991B}">
      <dgm:prSet/>
      <dgm:spPr/>
      <dgm:t>
        <a:bodyPr/>
        <a:lstStyle/>
        <a:p>
          <a:endParaRPr lang="ru-RU"/>
        </a:p>
      </dgm:t>
    </dgm:pt>
    <dgm:pt modelId="{F3ABEFD2-BB48-439C-932C-FF6F8537539F}" type="sibTrans" cxnId="{ECD94026-7D35-4ED0-99BC-A6D1F918991B}">
      <dgm:prSet/>
      <dgm:spPr/>
      <dgm:t>
        <a:bodyPr/>
        <a:lstStyle/>
        <a:p>
          <a:endParaRPr lang="ru-RU"/>
        </a:p>
      </dgm:t>
    </dgm:pt>
    <dgm:pt modelId="{10749256-B5F9-4640-BAAE-E2CBECBAE1A6}">
      <dgm:prSet phldrT="[Текст]" custT="1"/>
      <dgm:spPr>
        <a:gradFill flip="none" rotWithShape="0">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r>
            <a:rPr lang="ru-RU" sz="2000" b="0" dirty="0" smtClean="0">
              <a:solidFill>
                <a:schemeClr val="tx1"/>
              </a:solidFill>
              <a:latin typeface="Times New Roman" pitchFamily="18" charset="0"/>
              <a:cs typeface="Times New Roman" pitchFamily="18" charset="0"/>
            </a:rPr>
            <a:t>2013 – 12099</a:t>
          </a:r>
          <a:endParaRPr lang="ru-RU" sz="2000" b="0" dirty="0">
            <a:solidFill>
              <a:schemeClr val="tx1"/>
            </a:solidFill>
            <a:latin typeface="Times New Roman" pitchFamily="18" charset="0"/>
            <a:cs typeface="Times New Roman" pitchFamily="18" charset="0"/>
          </a:endParaRPr>
        </a:p>
      </dgm:t>
    </dgm:pt>
    <dgm:pt modelId="{FC7A46F6-1570-4A98-A6D6-02FC5E03DA47}" type="parTrans" cxnId="{C7F332E5-4FA4-418F-B6A5-EB75668709BC}">
      <dgm:prSet/>
      <dgm:spPr/>
      <dgm:t>
        <a:bodyPr/>
        <a:lstStyle/>
        <a:p>
          <a:endParaRPr lang="ru-RU"/>
        </a:p>
      </dgm:t>
    </dgm:pt>
    <dgm:pt modelId="{2A481202-6EF5-426B-81FB-2A44C6109BC6}" type="sibTrans" cxnId="{C7F332E5-4FA4-418F-B6A5-EB75668709BC}">
      <dgm:prSet/>
      <dgm:spPr/>
      <dgm:t>
        <a:bodyPr/>
        <a:lstStyle/>
        <a:p>
          <a:endParaRPr lang="ru-RU"/>
        </a:p>
      </dgm:t>
    </dgm:pt>
    <dgm:pt modelId="{E8C231B5-67E4-4C50-91E1-D8F28317107A}">
      <dgm:prSet phldrT="[Текст]" custT="1"/>
      <dgm:spPr>
        <a:gradFill flip="none" rotWithShape="0">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r>
            <a:rPr lang="en-US" sz="2000" b="0" dirty="0" smtClean="0">
              <a:solidFill>
                <a:schemeClr val="tx1"/>
              </a:solidFill>
              <a:latin typeface="Times New Roman" pitchFamily="18" charset="0"/>
              <a:cs typeface="Times New Roman" pitchFamily="18" charset="0"/>
            </a:rPr>
            <a:t>2014 – </a:t>
          </a:r>
          <a:r>
            <a:rPr lang="ru-RU" sz="2000" b="0" dirty="0" smtClean="0">
              <a:solidFill>
                <a:schemeClr val="tx1"/>
              </a:solidFill>
              <a:latin typeface="Times New Roman" pitchFamily="18" charset="0"/>
              <a:cs typeface="Times New Roman" pitchFamily="18" charset="0"/>
            </a:rPr>
            <a:t>5912</a:t>
          </a:r>
          <a:endParaRPr lang="ru-RU" sz="2000" b="0" dirty="0">
            <a:solidFill>
              <a:schemeClr val="tx1"/>
            </a:solidFill>
            <a:latin typeface="Times New Roman" pitchFamily="18" charset="0"/>
            <a:cs typeface="Times New Roman" pitchFamily="18" charset="0"/>
          </a:endParaRPr>
        </a:p>
      </dgm:t>
    </dgm:pt>
    <dgm:pt modelId="{6FF321C6-B6B0-482A-9185-61D5893EB5FC}" type="parTrans" cxnId="{C13A2C01-EE82-41F6-AE04-5FB2BDBEA4A3}">
      <dgm:prSet/>
      <dgm:spPr/>
      <dgm:t>
        <a:bodyPr/>
        <a:lstStyle/>
        <a:p>
          <a:endParaRPr lang="ru-RU"/>
        </a:p>
      </dgm:t>
    </dgm:pt>
    <dgm:pt modelId="{BF96F217-0ED7-4A80-9352-D3D46ED661A6}" type="sibTrans" cxnId="{C13A2C01-EE82-41F6-AE04-5FB2BDBEA4A3}">
      <dgm:prSet/>
      <dgm:spPr/>
      <dgm:t>
        <a:bodyPr/>
        <a:lstStyle/>
        <a:p>
          <a:endParaRPr lang="ru-RU"/>
        </a:p>
      </dgm:t>
    </dgm:pt>
    <dgm:pt modelId="{E1D6485B-7D5A-4BB7-AF4B-1A1DA9FDBDA8}">
      <dgm:prSet phldrT="[Текст]" custT="1"/>
      <dgm:spPr>
        <a:gradFill flip="none" rotWithShape="0">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r>
            <a:rPr lang="ru-RU" sz="2000" b="0" dirty="0" smtClean="0">
              <a:solidFill>
                <a:schemeClr val="tx1"/>
              </a:solidFill>
              <a:latin typeface="Times New Roman" pitchFamily="18" charset="0"/>
              <a:cs typeface="Times New Roman" pitchFamily="18" charset="0"/>
            </a:rPr>
            <a:t>2015 – 5985</a:t>
          </a:r>
          <a:endParaRPr lang="ru-RU" sz="2000" b="0" baseline="30000" dirty="0">
            <a:solidFill>
              <a:schemeClr val="tx1"/>
            </a:solidFill>
            <a:latin typeface="Times New Roman" pitchFamily="18" charset="0"/>
            <a:cs typeface="Times New Roman" pitchFamily="18" charset="0"/>
          </a:endParaRPr>
        </a:p>
      </dgm:t>
    </dgm:pt>
    <dgm:pt modelId="{420CD7D7-0441-481C-BE25-D60AFA533307}" type="parTrans" cxnId="{0EF992ED-2E71-40ED-89EC-E463A658278B}">
      <dgm:prSet/>
      <dgm:spPr/>
      <dgm:t>
        <a:bodyPr/>
        <a:lstStyle/>
        <a:p>
          <a:endParaRPr lang="ru-RU"/>
        </a:p>
      </dgm:t>
    </dgm:pt>
    <dgm:pt modelId="{A45C1E6C-1251-4D0D-B20C-EDCB3B7F9642}" type="sibTrans" cxnId="{0EF992ED-2E71-40ED-89EC-E463A658278B}">
      <dgm:prSet/>
      <dgm:spPr/>
      <dgm:t>
        <a:bodyPr/>
        <a:lstStyle/>
        <a:p>
          <a:endParaRPr lang="ru-RU"/>
        </a:p>
      </dgm:t>
    </dgm:pt>
    <dgm:pt modelId="{E92A741C-599B-4E2F-BCCA-65E79D6F08AE}">
      <dgm:prSet phldrT="[Текст]" custT="1"/>
      <dgm:spPr>
        <a:gradFill flip="none" rotWithShape="0">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r>
            <a:rPr lang="en-US" sz="2000" b="0" dirty="0" smtClean="0">
              <a:solidFill>
                <a:schemeClr val="tx1"/>
              </a:solidFill>
              <a:latin typeface="Times New Roman" pitchFamily="18" charset="0"/>
              <a:cs typeface="Times New Roman" pitchFamily="18" charset="0"/>
            </a:rPr>
            <a:t>2014 – </a:t>
          </a:r>
          <a:r>
            <a:rPr lang="ru-RU" sz="2000" b="0" dirty="0" smtClean="0">
              <a:solidFill>
                <a:schemeClr val="tx1"/>
              </a:solidFill>
              <a:latin typeface="Times New Roman" pitchFamily="18" charset="0"/>
              <a:cs typeface="Times New Roman" pitchFamily="18" charset="0"/>
            </a:rPr>
            <a:t>10275</a:t>
          </a:r>
          <a:endParaRPr lang="ru-RU" sz="2000" b="0" dirty="0">
            <a:solidFill>
              <a:schemeClr val="tx1"/>
            </a:solidFill>
            <a:latin typeface="Times New Roman" pitchFamily="18" charset="0"/>
            <a:cs typeface="Times New Roman" pitchFamily="18" charset="0"/>
          </a:endParaRPr>
        </a:p>
      </dgm:t>
    </dgm:pt>
    <dgm:pt modelId="{EC284CB8-2CBC-4264-8241-FD01EB25E350}" type="parTrans" cxnId="{31E5FAB0-D39A-4D9D-AF17-6A324D6D65B4}">
      <dgm:prSet/>
      <dgm:spPr/>
      <dgm:t>
        <a:bodyPr/>
        <a:lstStyle/>
        <a:p>
          <a:endParaRPr lang="ru-RU"/>
        </a:p>
      </dgm:t>
    </dgm:pt>
    <dgm:pt modelId="{952ADD2F-9B25-4ECE-848D-48D646C52BDE}" type="sibTrans" cxnId="{31E5FAB0-D39A-4D9D-AF17-6A324D6D65B4}">
      <dgm:prSet/>
      <dgm:spPr/>
      <dgm:t>
        <a:bodyPr/>
        <a:lstStyle/>
        <a:p>
          <a:endParaRPr lang="ru-RU"/>
        </a:p>
      </dgm:t>
    </dgm:pt>
    <dgm:pt modelId="{3AC59108-C72F-4138-9999-2F6B2E9D8428}">
      <dgm:prSet phldrT="[Текст]" custT="1"/>
      <dgm:spPr>
        <a:gradFill flip="none" rotWithShape="0">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endParaRPr lang="ru-RU" sz="2000" b="0" dirty="0">
            <a:solidFill>
              <a:schemeClr val="tx1"/>
            </a:solidFill>
            <a:latin typeface="Times New Roman" pitchFamily="18" charset="0"/>
            <a:cs typeface="Times New Roman" pitchFamily="18" charset="0"/>
          </a:endParaRPr>
        </a:p>
      </dgm:t>
    </dgm:pt>
    <dgm:pt modelId="{06A2FEFF-C28F-458B-AD4A-170EBC0AF796}" type="sibTrans" cxnId="{05B105DB-FDCF-4D13-8BCB-710ECAF38508}">
      <dgm:prSet/>
      <dgm:spPr/>
      <dgm:t>
        <a:bodyPr/>
        <a:lstStyle/>
        <a:p>
          <a:endParaRPr lang="ru-RU"/>
        </a:p>
      </dgm:t>
    </dgm:pt>
    <dgm:pt modelId="{25EB702C-6DFC-456F-BDD2-61B04448C797}" type="parTrans" cxnId="{05B105DB-FDCF-4D13-8BCB-710ECAF38508}">
      <dgm:prSet/>
      <dgm:spPr/>
      <dgm:t>
        <a:bodyPr/>
        <a:lstStyle/>
        <a:p>
          <a:endParaRPr lang="ru-RU"/>
        </a:p>
      </dgm:t>
    </dgm:pt>
    <dgm:pt modelId="{4CA1C279-A9B7-4894-9447-F442593C8D55}" type="pres">
      <dgm:prSet presAssocID="{53E8F58B-803C-4AF2-9FD0-51F3625CE5A8}" presName="Name0" presStyleCnt="0">
        <dgm:presLayoutVars>
          <dgm:dir/>
          <dgm:resizeHandles val="exact"/>
        </dgm:presLayoutVars>
      </dgm:prSet>
      <dgm:spPr/>
      <dgm:t>
        <a:bodyPr/>
        <a:lstStyle/>
        <a:p>
          <a:endParaRPr lang="ru-RU"/>
        </a:p>
      </dgm:t>
    </dgm:pt>
    <dgm:pt modelId="{D85053E7-8D4E-4618-89CC-DB85A40E464D}" type="pres">
      <dgm:prSet presAssocID="{17E98F71-22D0-42D9-8CEC-B345AEA85B37}" presName="node" presStyleLbl="node1" presStyleIdx="0" presStyleCnt="2" custScaleX="112647" custLinFactNeighborX="-454" custLinFactNeighborY="-257">
        <dgm:presLayoutVars>
          <dgm:bulletEnabled val="1"/>
        </dgm:presLayoutVars>
      </dgm:prSet>
      <dgm:spPr/>
      <dgm:t>
        <a:bodyPr/>
        <a:lstStyle/>
        <a:p>
          <a:endParaRPr lang="ru-RU"/>
        </a:p>
      </dgm:t>
    </dgm:pt>
    <dgm:pt modelId="{649871DC-EE08-4139-AAD6-52686B9D67D4}" type="pres">
      <dgm:prSet presAssocID="{22E68DE2-F8A1-497C-81A0-C24FD8C3E7E1}" presName="sibTrans" presStyleCnt="0"/>
      <dgm:spPr/>
      <dgm:t>
        <a:bodyPr/>
        <a:lstStyle/>
        <a:p>
          <a:endParaRPr lang="ru-RU"/>
        </a:p>
      </dgm:t>
    </dgm:pt>
    <dgm:pt modelId="{A4BEA269-4343-40B5-A7B5-5E745149CA6C}" type="pres">
      <dgm:prSet presAssocID="{BD165F53-8F24-4B00-9253-48A9D0906AE8}" presName="node" presStyleLbl="node1" presStyleIdx="1" presStyleCnt="2" custLinFactNeighborX="8017">
        <dgm:presLayoutVars>
          <dgm:bulletEnabled val="1"/>
        </dgm:presLayoutVars>
      </dgm:prSet>
      <dgm:spPr/>
      <dgm:t>
        <a:bodyPr/>
        <a:lstStyle/>
        <a:p>
          <a:endParaRPr lang="ru-RU"/>
        </a:p>
      </dgm:t>
    </dgm:pt>
  </dgm:ptLst>
  <dgm:cxnLst>
    <dgm:cxn modelId="{FE8D0AC7-55D1-4C02-AF85-3ADE3233BA06}" type="presOf" srcId="{3AC59108-C72F-4138-9999-2F6B2E9D8428}" destId="{A4BEA269-4343-40B5-A7B5-5E745149CA6C}" srcOrd="0" destOrd="1" presId="urn:microsoft.com/office/officeart/2005/8/layout/hList6"/>
    <dgm:cxn modelId="{ECD94026-7D35-4ED0-99BC-A6D1F918991B}" srcId="{53E8F58B-803C-4AF2-9FD0-51F3625CE5A8}" destId="{BD165F53-8F24-4B00-9253-48A9D0906AE8}" srcOrd="1" destOrd="0" parTransId="{E9622D58-3E26-422D-80B6-E56A5C6EC4A1}" sibTransId="{F3ABEFD2-BB48-439C-932C-FF6F8537539F}"/>
    <dgm:cxn modelId="{8A961F3E-41CF-4BED-894C-364ABA55F6F6}" type="presOf" srcId="{E92A741C-599B-4E2F-BCCA-65E79D6F08AE}" destId="{A4BEA269-4343-40B5-A7B5-5E745149CA6C}" srcOrd="0" destOrd="3" presId="urn:microsoft.com/office/officeart/2005/8/layout/hList6"/>
    <dgm:cxn modelId="{0EF992ED-2E71-40ED-89EC-E463A658278B}" srcId="{17E98F71-22D0-42D9-8CEC-B345AEA85B37}" destId="{E1D6485B-7D5A-4BB7-AF4B-1A1DA9FDBDA8}" srcOrd="2" destOrd="0" parTransId="{420CD7D7-0441-481C-BE25-D60AFA533307}" sibTransId="{A45C1E6C-1251-4D0D-B20C-EDCB3B7F9642}"/>
    <dgm:cxn modelId="{05B105DB-FDCF-4D13-8BCB-710ECAF38508}" srcId="{BD165F53-8F24-4B00-9253-48A9D0906AE8}" destId="{3AC59108-C72F-4138-9999-2F6B2E9D8428}" srcOrd="0" destOrd="0" parTransId="{25EB702C-6DFC-456F-BDD2-61B04448C797}" sibTransId="{06A2FEFF-C28F-458B-AD4A-170EBC0AF796}"/>
    <dgm:cxn modelId="{F37830CB-5385-4E3B-B954-CD5CA407F7AF}" type="presOf" srcId="{53E8F58B-803C-4AF2-9FD0-51F3625CE5A8}" destId="{4CA1C279-A9B7-4894-9447-F442593C8D55}" srcOrd="0" destOrd="0" presId="urn:microsoft.com/office/officeart/2005/8/layout/hList6"/>
    <dgm:cxn modelId="{C13A2C01-EE82-41F6-AE04-5FB2BDBEA4A3}" srcId="{17E98F71-22D0-42D9-8CEC-B345AEA85B37}" destId="{E8C231B5-67E4-4C50-91E1-D8F28317107A}" srcOrd="1" destOrd="0" parTransId="{6FF321C6-B6B0-482A-9185-61D5893EB5FC}" sibTransId="{BF96F217-0ED7-4A80-9352-D3D46ED661A6}"/>
    <dgm:cxn modelId="{C7F332E5-4FA4-418F-B6A5-EB75668709BC}" srcId="{BD165F53-8F24-4B00-9253-48A9D0906AE8}" destId="{10749256-B5F9-4640-BAAE-E2CBECBAE1A6}" srcOrd="1" destOrd="0" parTransId="{FC7A46F6-1570-4A98-A6D6-02FC5E03DA47}" sibTransId="{2A481202-6EF5-426B-81FB-2A44C6109BC6}"/>
    <dgm:cxn modelId="{B30042AA-082B-4BE3-8382-59D52AF8D0DA}" srcId="{53E8F58B-803C-4AF2-9FD0-51F3625CE5A8}" destId="{17E98F71-22D0-42D9-8CEC-B345AEA85B37}" srcOrd="0" destOrd="0" parTransId="{3567E5F5-851F-4F6F-AEB0-275A9A5628EB}" sibTransId="{22E68DE2-F8A1-497C-81A0-C24FD8C3E7E1}"/>
    <dgm:cxn modelId="{31E5FAB0-D39A-4D9D-AF17-6A324D6D65B4}" srcId="{BD165F53-8F24-4B00-9253-48A9D0906AE8}" destId="{E92A741C-599B-4E2F-BCCA-65E79D6F08AE}" srcOrd="2" destOrd="0" parTransId="{EC284CB8-2CBC-4264-8241-FD01EB25E350}" sibTransId="{952ADD2F-9B25-4ECE-848D-48D646C52BDE}"/>
    <dgm:cxn modelId="{CEA4FD6B-D0B2-428F-B594-3F1D6D78E10E}" type="presOf" srcId="{E8C231B5-67E4-4C50-91E1-D8F28317107A}" destId="{D85053E7-8D4E-4618-89CC-DB85A40E464D}" srcOrd="0" destOrd="2" presId="urn:microsoft.com/office/officeart/2005/8/layout/hList6"/>
    <dgm:cxn modelId="{5FFA8663-60E0-4393-9C0B-4769A082DDB4}" type="presOf" srcId="{17E98F71-22D0-42D9-8CEC-B345AEA85B37}" destId="{D85053E7-8D4E-4618-89CC-DB85A40E464D}" srcOrd="0" destOrd="0" presId="urn:microsoft.com/office/officeart/2005/8/layout/hList6"/>
    <dgm:cxn modelId="{DCBB1E45-CA16-4E41-8585-D976DDB0F528}" type="presOf" srcId="{E1D6485B-7D5A-4BB7-AF4B-1A1DA9FDBDA8}" destId="{D85053E7-8D4E-4618-89CC-DB85A40E464D}" srcOrd="0" destOrd="3" presId="urn:microsoft.com/office/officeart/2005/8/layout/hList6"/>
    <dgm:cxn modelId="{FD37D722-E571-47B3-A1EB-67958002650E}" type="presOf" srcId="{10749256-B5F9-4640-BAAE-E2CBECBAE1A6}" destId="{A4BEA269-4343-40B5-A7B5-5E745149CA6C}" srcOrd="0" destOrd="2" presId="urn:microsoft.com/office/officeart/2005/8/layout/hList6"/>
    <dgm:cxn modelId="{E3408107-FAC1-4B70-8F51-2DDEF42FF78D}" type="presOf" srcId="{BD165F53-8F24-4B00-9253-48A9D0906AE8}" destId="{A4BEA269-4343-40B5-A7B5-5E745149CA6C}" srcOrd="0" destOrd="0" presId="urn:microsoft.com/office/officeart/2005/8/layout/hList6"/>
    <dgm:cxn modelId="{6F82049D-19C5-40B7-B80B-668332743E83}" srcId="{17E98F71-22D0-42D9-8CEC-B345AEA85B37}" destId="{8A8BAC5A-E26F-4222-890D-2C6157A77FB6}" srcOrd="0" destOrd="0" parTransId="{555B8CC2-2009-4157-9C4C-9FDC7F92D8A6}" sibTransId="{6131B8AD-CC15-4ACF-9354-2564433982F3}"/>
    <dgm:cxn modelId="{5EE71D0C-9905-47F5-A466-3845829C2AA1}" type="presOf" srcId="{8A8BAC5A-E26F-4222-890D-2C6157A77FB6}" destId="{D85053E7-8D4E-4618-89CC-DB85A40E464D}" srcOrd="0" destOrd="1" presId="urn:microsoft.com/office/officeart/2005/8/layout/hList6"/>
    <dgm:cxn modelId="{B7DF40B2-B386-4B4A-A765-412A4658BB08}" type="presParOf" srcId="{4CA1C279-A9B7-4894-9447-F442593C8D55}" destId="{D85053E7-8D4E-4618-89CC-DB85A40E464D}" srcOrd="0" destOrd="0" presId="urn:microsoft.com/office/officeart/2005/8/layout/hList6"/>
    <dgm:cxn modelId="{B9BD92E8-4DB2-42FA-B239-8794C2EC08FE}" type="presParOf" srcId="{4CA1C279-A9B7-4894-9447-F442593C8D55}" destId="{649871DC-EE08-4139-AAD6-52686B9D67D4}" srcOrd="1" destOrd="0" presId="urn:microsoft.com/office/officeart/2005/8/layout/hList6"/>
    <dgm:cxn modelId="{A74705A5-E295-43B5-AF43-4E4170512DA6}" type="presParOf" srcId="{4CA1C279-A9B7-4894-9447-F442593C8D55}" destId="{A4BEA269-4343-40B5-A7B5-5E745149CA6C}" srcOrd="2" destOrd="0" presId="urn:microsoft.com/office/officeart/2005/8/layout/hList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5053E7-8D4E-4618-89CC-DB85A40E464D}">
      <dsp:nvSpPr>
        <dsp:cNvPr id="0" name=""/>
        <dsp:cNvSpPr/>
      </dsp:nvSpPr>
      <dsp:spPr>
        <a:xfrm rot="16200000">
          <a:off x="573457" y="-573457"/>
          <a:ext cx="2857717" cy="4004631"/>
        </a:xfrm>
        <a:prstGeom prst="flowChartManualOperation">
          <a:avLst/>
        </a:prstGeom>
        <a:gradFill flip="none" rotWithShape="0">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ln>
          <a:solidFill>
            <a:schemeClr val="accent1">
              <a:lumMod val="75000"/>
            </a:schemeClr>
          </a:solid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127000" tIns="0" rIns="127000" bIns="0" numCol="1" spcCol="1270" anchor="t" anchorCtr="0">
          <a:noAutofit/>
        </a:bodyPr>
        <a:lstStyle/>
        <a:p>
          <a:pPr lvl="0" algn="ctr" defTabSz="889000">
            <a:lnSpc>
              <a:spcPct val="90000"/>
            </a:lnSpc>
            <a:spcBef>
              <a:spcPct val="0"/>
            </a:spcBef>
            <a:spcAft>
              <a:spcPct val="35000"/>
            </a:spcAft>
          </a:pPr>
          <a:r>
            <a:rPr lang="ru-RU" sz="2000" b="0" kern="1200" dirty="0" smtClean="0">
              <a:solidFill>
                <a:schemeClr val="tx1"/>
              </a:solidFill>
              <a:latin typeface="Times New Roman" pitchFamily="18" charset="0"/>
              <a:cs typeface="Times New Roman" pitchFamily="18" charset="0"/>
            </a:rPr>
            <a:t>Малые предприятия (включая микропредприятия)</a:t>
          </a:r>
        </a:p>
        <a:p>
          <a:pPr lvl="0" algn="ctr" defTabSz="889000">
            <a:lnSpc>
              <a:spcPct val="90000"/>
            </a:lnSpc>
            <a:spcBef>
              <a:spcPct val="0"/>
            </a:spcBef>
            <a:spcAft>
              <a:spcPct val="35000"/>
            </a:spcAft>
          </a:pPr>
          <a:endParaRPr lang="ru-RU" sz="1000" b="0" kern="1200" dirty="0">
            <a:solidFill>
              <a:schemeClr val="tx1"/>
            </a:solidFill>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ru-RU" sz="2000" b="0" kern="1200" dirty="0" smtClean="0">
              <a:solidFill>
                <a:schemeClr val="tx1"/>
              </a:solidFill>
              <a:latin typeface="Times New Roman" pitchFamily="18" charset="0"/>
              <a:cs typeface="Times New Roman" pitchFamily="18" charset="0"/>
            </a:rPr>
            <a:t>2013 – 5982</a:t>
          </a:r>
          <a:endParaRPr lang="ru-RU" sz="2000" b="0" kern="1200" dirty="0">
            <a:solidFill>
              <a:schemeClr val="tx1"/>
            </a:solidFill>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b="0" kern="1200" dirty="0" smtClean="0">
              <a:solidFill>
                <a:schemeClr val="tx1"/>
              </a:solidFill>
              <a:latin typeface="Times New Roman" pitchFamily="18" charset="0"/>
              <a:cs typeface="Times New Roman" pitchFamily="18" charset="0"/>
            </a:rPr>
            <a:t>2014 – </a:t>
          </a:r>
          <a:r>
            <a:rPr lang="ru-RU" sz="2000" b="0" kern="1200" dirty="0" smtClean="0">
              <a:solidFill>
                <a:schemeClr val="tx1"/>
              </a:solidFill>
              <a:latin typeface="Times New Roman" pitchFamily="18" charset="0"/>
              <a:cs typeface="Times New Roman" pitchFamily="18" charset="0"/>
            </a:rPr>
            <a:t>5912</a:t>
          </a:r>
          <a:endParaRPr lang="ru-RU" sz="2000" b="0" kern="1200" dirty="0">
            <a:solidFill>
              <a:schemeClr val="tx1"/>
            </a:solidFill>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ru-RU" sz="2000" b="0" kern="1200" dirty="0" smtClean="0">
              <a:solidFill>
                <a:schemeClr val="tx1"/>
              </a:solidFill>
              <a:latin typeface="Times New Roman" pitchFamily="18" charset="0"/>
              <a:cs typeface="Times New Roman" pitchFamily="18" charset="0"/>
            </a:rPr>
            <a:t>2015 – 5985</a:t>
          </a:r>
          <a:endParaRPr lang="ru-RU" sz="2000" b="0" kern="1200" baseline="30000" dirty="0">
            <a:solidFill>
              <a:schemeClr val="tx1"/>
            </a:solidFill>
            <a:latin typeface="Times New Roman" pitchFamily="18" charset="0"/>
            <a:cs typeface="Times New Roman" pitchFamily="18" charset="0"/>
          </a:endParaRPr>
        </a:p>
      </dsp:txBody>
      <dsp:txXfrm rot="5400000">
        <a:off x="0" y="571543"/>
        <a:ext cx="4004631" cy="1714631"/>
      </dsp:txXfrm>
    </dsp:sp>
    <dsp:sp modelId="{A4BEA269-4343-40B5-A7B5-5E745149CA6C}">
      <dsp:nvSpPr>
        <dsp:cNvPr id="0" name=""/>
        <dsp:cNvSpPr/>
      </dsp:nvSpPr>
      <dsp:spPr>
        <a:xfrm rot="16200000">
          <a:off x="4622333" y="-348655"/>
          <a:ext cx="2857717" cy="3555027"/>
        </a:xfrm>
        <a:prstGeom prst="flowChartManualOperation">
          <a:avLst/>
        </a:prstGeom>
        <a:gradFill flip="none" rotWithShape="0">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ln>
          <a:solidFill>
            <a:schemeClr val="accent1">
              <a:lumMod val="75000"/>
            </a:schemeClr>
          </a:solid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127000" tIns="0" rIns="127000" bIns="0" numCol="1" spcCol="1270" anchor="t" anchorCtr="0">
          <a:noAutofit/>
        </a:bodyPr>
        <a:lstStyle/>
        <a:p>
          <a:pPr lvl="0" algn="ctr" defTabSz="889000">
            <a:lnSpc>
              <a:spcPct val="90000"/>
            </a:lnSpc>
            <a:spcBef>
              <a:spcPct val="0"/>
            </a:spcBef>
            <a:spcAft>
              <a:spcPct val="35000"/>
            </a:spcAft>
          </a:pPr>
          <a:r>
            <a:rPr lang="ru-RU" sz="2000" b="0" kern="1200" dirty="0" smtClean="0">
              <a:solidFill>
                <a:schemeClr val="tx1"/>
              </a:solidFill>
              <a:latin typeface="Times New Roman" pitchFamily="18" charset="0"/>
              <a:cs typeface="Times New Roman" pitchFamily="18" charset="0"/>
            </a:rPr>
            <a:t>Индивидуальные предприниматели</a:t>
          </a:r>
          <a:endParaRPr lang="ru-RU" sz="2000" b="0" kern="1200" dirty="0">
            <a:solidFill>
              <a:schemeClr val="tx1"/>
            </a:solidFill>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endParaRPr lang="ru-RU" sz="2000" b="0" kern="1200" dirty="0">
            <a:solidFill>
              <a:schemeClr val="tx1"/>
            </a:solidFill>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ru-RU" sz="2000" b="0" kern="1200" dirty="0" smtClean="0">
              <a:solidFill>
                <a:schemeClr val="tx1"/>
              </a:solidFill>
              <a:latin typeface="Times New Roman" pitchFamily="18" charset="0"/>
              <a:cs typeface="Times New Roman" pitchFamily="18" charset="0"/>
            </a:rPr>
            <a:t>2013 – 12099</a:t>
          </a:r>
          <a:endParaRPr lang="ru-RU" sz="2000" b="0" kern="1200" dirty="0">
            <a:solidFill>
              <a:schemeClr val="tx1"/>
            </a:solidFill>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b="0" kern="1200" dirty="0" smtClean="0">
              <a:solidFill>
                <a:schemeClr val="tx1"/>
              </a:solidFill>
              <a:latin typeface="Times New Roman" pitchFamily="18" charset="0"/>
              <a:cs typeface="Times New Roman" pitchFamily="18" charset="0"/>
            </a:rPr>
            <a:t>2014 – </a:t>
          </a:r>
          <a:r>
            <a:rPr lang="ru-RU" sz="2000" b="0" kern="1200" dirty="0" smtClean="0">
              <a:solidFill>
                <a:schemeClr val="tx1"/>
              </a:solidFill>
              <a:latin typeface="Times New Roman" pitchFamily="18" charset="0"/>
              <a:cs typeface="Times New Roman" pitchFamily="18" charset="0"/>
            </a:rPr>
            <a:t>10275</a:t>
          </a:r>
          <a:endParaRPr lang="ru-RU" sz="2000" b="0" kern="1200" dirty="0">
            <a:solidFill>
              <a:schemeClr val="tx1"/>
            </a:solidFill>
            <a:latin typeface="Times New Roman" pitchFamily="18" charset="0"/>
            <a:cs typeface="Times New Roman" pitchFamily="18" charset="0"/>
          </a:endParaRPr>
        </a:p>
      </dsp:txBody>
      <dsp:txXfrm rot="5400000">
        <a:off x="4273678" y="571543"/>
        <a:ext cx="3555027" cy="1714631"/>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0.30769</cdr:x>
      <cdr:y>0.7027</cdr:y>
    </cdr:from>
    <cdr:to>
      <cdr:x>0.30769</cdr:x>
      <cdr:y>0.78378</cdr:y>
    </cdr:to>
    <cdr:sp macro="" textlink="">
      <cdr:nvSpPr>
        <cdr:cNvPr id="5" name="Прямая со стрелкой 4"/>
        <cdr:cNvSpPr/>
      </cdr:nvSpPr>
      <cdr:spPr>
        <a:xfrm xmlns:a="http://schemas.openxmlformats.org/drawingml/2006/main">
          <a:off x="2592288" y="1872208"/>
          <a:ext cx="0" cy="216024"/>
        </a:xfrm>
        <a:prstGeom xmlns:a="http://schemas.openxmlformats.org/drawingml/2006/main" prst="straightConnector1">
          <a:avLst/>
        </a:prstGeom>
        <a:ln xmlns:a="http://schemas.openxmlformats.org/drawingml/2006/main">
          <a:solidFill>
            <a:schemeClr val="accent4">
              <a:lumMod val="50000"/>
            </a:schemeClr>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dr:relSizeAnchor xmlns:cdr="http://schemas.openxmlformats.org/drawingml/2006/chartDrawing">
    <cdr:from>
      <cdr:x>0.92308</cdr:x>
      <cdr:y>0.59459</cdr:y>
    </cdr:from>
    <cdr:to>
      <cdr:x>0.92308</cdr:x>
      <cdr:y>0.7027</cdr:y>
    </cdr:to>
    <cdr:sp macro="" textlink="">
      <cdr:nvSpPr>
        <cdr:cNvPr id="11" name="Прямая со стрелкой 10"/>
        <cdr:cNvSpPr/>
      </cdr:nvSpPr>
      <cdr:spPr>
        <a:xfrm xmlns:a="http://schemas.openxmlformats.org/drawingml/2006/main">
          <a:off x="7776864" y="1584176"/>
          <a:ext cx="0" cy="288032"/>
        </a:xfrm>
        <a:prstGeom xmlns:a="http://schemas.openxmlformats.org/drawingml/2006/main" prst="straightConnector1">
          <a:avLst/>
        </a:prstGeom>
        <a:ln xmlns:a="http://schemas.openxmlformats.org/drawingml/2006/main">
          <a:solidFill>
            <a:schemeClr val="accent4">
              <a:lumMod val="50000"/>
            </a:schemeClr>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userShapes>
</file>

<file path=ppt/drawings/drawing2.xml><?xml version="1.0" encoding="utf-8"?>
<c:userShapes xmlns:c="http://schemas.openxmlformats.org/drawingml/2006/chart">
  <cdr:relSizeAnchor xmlns:cdr="http://schemas.openxmlformats.org/drawingml/2006/chartDrawing">
    <cdr:from>
      <cdr:x>0.27679</cdr:x>
      <cdr:y>0.73929</cdr:y>
    </cdr:from>
    <cdr:to>
      <cdr:x>0.32143</cdr:x>
      <cdr:y>0.73929</cdr:y>
    </cdr:to>
    <cdr:sp macro="" textlink="">
      <cdr:nvSpPr>
        <cdr:cNvPr id="3" name="Прямая со стрелкой 2"/>
        <cdr:cNvSpPr/>
      </cdr:nvSpPr>
      <cdr:spPr>
        <a:xfrm xmlns:a="http://schemas.openxmlformats.org/drawingml/2006/main">
          <a:off x="2232248" y="2664296"/>
          <a:ext cx="360017" cy="0"/>
        </a:xfrm>
        <a:prstGeom xmlns:a="http://schemas.openxmlformats.org/drawingml/2006/main" prst="straightConnector1">
          <a:avLst/>
        </a:prstGeom>
        <a:ln xmlns:a="http://schemas.openxmlformats.org/drawingml/2006/main">
          <a:solidFill>
            <a:schemeClr val="accent2">
              <a:lumMod val="50000"/>
            </a:schemeClr>
          </a:solidFill>
          <a:tailEnd type="arrow"/>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dr:relSizeAnchor xmlns:cdr="http://schemas.openxmlformats.org/drawingml/2006/chartDrawing">
    <cdr:from>
      <cdr:x>0.89286</cdr:x>
      <cdr:y>0.71931</cdr:y>
    </cdr:from>
    <cdr:to>
      <cdr:x>0.92857</cdr:x>
      <cdr:y>0.71931</cdr:y>
    </cdr:to>
    <cdr:sp macro="" textlink="">
      <cdr:nvSpPr>
        <cdr:cNvPr id="5" name="Прямая со стрелкой 4"/>
        <cdr:cNvSpPr/>
      </cdr:nvSpPr>
      <cdr:spPr>
        <a:xfrm xmlns:a="http://schemas.openxmlformats.org/drawingml/2006/main">
          <a:off x="7200817" y="2592288"/>
          <a:ext cx="287997" cy="0"/>
        </a:xfrm>
        <a:prstGeom xmlns:a="http://schemas.openxmlformats.org/drawingml/2006/main" prst="straightConnector1">
          <a:avLst/>
        </a:prstGeom>
        <a:ln xmlns:a="http://schemas.openxmlformats.org/drawingml/2006/main">
          <a:solidFill>
            <a:schemeClr val="accent2">
              <a:lumMod val="50000"/>
            </a:schemeClr>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dr:relSizeAnchor xmlns:cdr="http://schemas.openxmlformats.org/drawingml/2006/chartDrawing">
    <cdr:from>
      <cdr:x>0.27679</cdr:x>
      <cdr:y>0.85918</cdr:y>
    </cdr:from>
    <cdr:to>
      <cdr:x>0.33036</cdr:x>
      <cdr:y>0.87916</cdr:y>
    </cdr:to>
    <cdr:sp macro="" textlink="">
      <cdr:nvSpPr>
        <cdr:cNvPr id="9" name="Прямая со стрелкой 8"/>
        <cdr:cNvSpPr/>
      </cdr:nvSpPr>
      <cdr:spPr>
        <a:xfrm xmlns:a="http://schemas.openxmlformats.org/drawingml/2006/main" flipV="1">
          <a:off x="2232248" y="3096344"/>
          <a:ext cx="432048" cy="72008"/>
        </a:xfrm>
        <a:prstGeom xmlns:a="http://schemas.openxmlformats.org/drawingml/2006/main" prst="straightConnector1">
          <a:avLst/>
        </a:prstGeom>
        <a:ln xmlns:a="http://schemas.openxmlformats.org/drawingml/2006/main">
          <a:solidFill>
            <a:srgbClr val="00B0F0"/>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userShapes>
</file>

<file path=ppt/drawings/drawing3.xml><?xml version="1.0" encoding="utf-8"?>
<c:userShapes xmlns:c="http://schemas.openxmlformats.org/drawingml/2006/chart">
  <cdr:relSizeAnchor xmlns:cdr="http://schemas.openxmlformats.org/drawingml/2006/chartDrawing">
    <cdr:from>
      <cdr:x>0.45995</cdr:x>
      <cdr:y>0.27083</cdr:y>
    </cdr:from>
    <cdr:to>
      <cdr:x>0.45995</cdr:x>
      <cdr:y>0.39583</cdr:y>
    </cdr:to>
    <cdr:sp macro="" textlink="">
      <cdr:nvSpPr>
        <cdr:cNvPr id="3" name="Прямая со стрелкой 2"/>
        <cdr:cNvSpPr/>
      </cdr:nvSpPr>
      <cdr:spPr>
        <a:xfrm xmlns:a="http://schemas.openxmlformats.org/drawingml/2006/main">
          <a:off x="3924944" y="936104"/>
          <a:ext cx="0" cy="432048"/>
        </a:xfrm>
        <a:prstGeom xmlns:a="http://schemas.openxmlformats.org/drawingml/2006/main" prst="straightConnector1">
          <a:avLst/>
        </a:prstGeom>
        <a:ln xmlns:a="http://schemas.openxmlformats.org/drawingml/2006/main">
          <a:solidFill>
            <a:schemeClr val="accent4">
              <a:lumMod val="75000"/>
            </a:schemeClr>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dr:relSizeAnchor xmlns:cdr="http://schemas.openxmlformats.org/drawingml/2006/chartDrawing">
    <cdr:from>
      <cdr:x>0.78904</cdr:x>
      <cdr:y>0.39583</cdr:y>
    </cdr:from>
    <cdr:to>
      <cdr:x>0.78904</cdr:x>
      <cdr:y>0.47917</cdr:y>
    </cdr:to>
    <cdr:sp macro="" textlink="">
      <cdr:nvSpPr>
        <cdr:cNvPr id="10" name="Прямая со стрелкой 9"/>
        <cdr:cNvSpPr/>
      </cdr:nvSpPr>
      <cdr:spPr>
        <a:xfrm xmlns:a="http://schemas.openxmlformats.org/drawingml/2006/main">
          <a:off x="6733256" y="1368152"/>
          <a:ext cx="0" cy="288032"/>
        </a:xfrm>
        <a:prstGeom xmlns:a="http://schemas.openxmlformats.org/drawingml/2006/main" prst="straightConnector1">
          <a:avLst/>
        </a:prstGeom>
        <a:ln xmlns:a="http://schemas.openxmlformats.org/drawingml/2006/main">
          <a:solidFill>
            <a:schemeClr val="accent4">
              <a:lumMod val="75000"/>
            </a:schemeClr>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dr:relSizeAnchor xmlns:cdr="http://schemas.openxmlformats.org/drawingml/2006/chartDrawing">
    <cdr:from>
      <cdr:x>0.89874</cdr:x>
      <cdr:y>0.375</cdr:y>
    </cdr:from>
    <cdr:to>
      <cdr:x>0.89874</cdr:x>
      <cdr:y>0.5</cdr:y>
    </cdr:to>
    <cdr:sp macro="" textlink="">
      <cdr:nvSpPr>
        <cdr:cNvPr id="12" name="Прямая со стрелкой 11"/>
        <cdr:cNvSpPr/>
      </cdr:nvSpPr>
      <cdr:spPr>
        <a:xfrm xmlns:a="http://schemas.openxmlformats.org/drawingml/2006/main">
          <a:off x="7669360" y="1296144"/>
          <a:ext cx="0" cy="432048"/>
        </a:xfrm>
        <a:prstGeom xmlns:a="http://schemas.openxmlformats.org/drawingml/2006/main" prst="straightConnector1">
          <a:avLst/>
        </a:prstGeom>
        <a:ln xmlns:a="http://schemas.openxmlformats.org/drawingml/2006/main">
          <a:solidFill>
            <a:schemeClr val="accent4">
              <a:lumMod val="75000"/>
            </a:schemeClr>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userShapes>
</file>

<file path=ppt/drawings/drawing4.xml><?xml version="1.0" encoding="utf-8"?>
<c:userShapes xmlns:c="http://schemas.openxmlformats.org/drawingml/2006/chart">
  <cdr:relSizeAnchor xmlns:cdr="http://schemas.openxmlformats.org/drawingml/2006/chartDrawing">
    <cdr:from>
      <cdr:x>0.46154</cdr:x>
      <cdr:y>0.08609</cdr:y>
    </cdr:from>
    <cdr:to>
      <cdr:x>0.48077</cdr:x>
      <cdr:y>0.15066</cdr:y>
    </cdr:to>
    <cdr:sp macro="" textlink="">
      <cdr:nvSpPr>
        <cdr:cNvPr id="3" name="Прямая со стрелкой 2"/>
        <cdr:cNvSpPr/>
      </cdr:nvSpPr>
      <cdr:spPr>
        <a:xfrm xmlns:a="http://schemas.openxmlformats.org/drawingml/2006/main">
          <a:off x="1728192" y="288032"/>
          <a:ext cx="72008" cy="216024"/>
        </a:xfrm>
        <a:prstGeom xmlns:a="http://schemas.openxmlformats.org/drawingml/2006/main" prst="straightConnector1">
          <a:avLst/>
        </a:prstGeom>
        <a:ln xmlns:a="http://schemas.openxmlformats.org/drawingml/2006/main">
          <a:solidFill>
            <a:srgbClr val="6666FF"/>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dr:relSizeAnchor xmlns:cdr="http://schemas.openxmlformats.org/drawingml/2006/chartDrawing">
    <cdr:from>
      <cdr:x>0.55769</cdr:x>
      <cdr:y>0.08609</cdr:y>
    </cdr:from>
    <cdr:to>
      <cdr:x>0.57692</cdr:x>
      <cdr:y>0.15066</cdr:y>
    </cdr:to>
    <cdr:sp macro="" textlink="">
      <cdr:nvSpPr>
        <cdr:cNvPr id="5" name="Прямая со стрелкой 4"/>
        <cdr:cNvSpPr/>
      </cdr:nvSpPr>
      <cdr:spPr>
        <a:xfrm xmlns:a="http://schemas.openxmlformats.org/drawingml/2006/main" flipH="1">
          <a:off x="2088232" y="288032"/>
          <a:ext cx="72008" cy="216024"/>
        </a:xfrm>
        <a:prstGeom xmlns:a="http://schemas.openxmlformats.org/drawingml/2006/main" prst="straightConnector1">
          <a:avLst/>
        </a:prstGeom>
        <a:ln xmlns:a="http://schemas.openxmlformats.org/drawingml/2006/main">
          <a:solidFill>
            <a:srgbClr val="6666FF"/>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dr:relSizeAnchor xmlns:cdr="http://schemas.openxmlformats.org/drawingml/2006/chartDrawing">
    <cdr:from>
      <cdr:x>0.61538</cdr:x>
      <cdr:y>0.08609</cdr:y>
    </cdr:from>
    <cdr:to>
      <cdr:x>0.67308</cdr:x>
      <cdr:y>0.15066</cdr:y>
    </cdr:to>
    <cdr:sp macro="" textlink="">
      <cdr:nvSpPr>
        <cdr:cNvPr id="7" name="Прямая со стрелкой 6"/>
        <cdr:cNvSpPr/>
      </cdr:nvSpPr>
      <cdr:spPr>
        <a:xfrm xmlns:a="http://schemas.openxmlformats.org/drawingml/2006/main" flipH="1">
          <a:off x="2304256" y="288032"/>
          <a:ext cx="216024" cy="216024"/>
        </a:xfrm>
        <a:prstGeom xmlns:a="http://schemas.openxmlformats.org/drawingml/2006/main" prst="straightConnector1">
          <a:avLst/>
        </a:prstGeom>
        <a:ln xmlns:a="http://schemas.openxmlformats.org/drawingml/2006/main">
          <a:solidFill>
            <a:srgbClr val="6666FF"/>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userShapes>
</file>

<file path=ppt/drawings/drawing5.xml><?xml version="1.0" encoding="utf-8"?>
<c:userShapes xmlns:c="http://schemas.openxmlformats.org/drawingml/2006/chart">
  <cdr:relSizeAnchor xmlns:cdr="http://schemas.openxmlformats.org/drawingml/2006/chartDrawing">
    <cdr:from>
      <cdr:x>0.57837</cdr:x>
      <cdr:y>0.10581</cdr:y>
    </cdr:from>
    <cdr:to>
      <cdr:x>0.66405</cdr:x>
      <cdr:y>0.14813</cdr:y>
    </cdr:to>
    <cdr:sp macro="" textlink="">
      <cdr:nvSpPr>
        <cdr:cNvPr id="3" name="Прямая со стрелкой 2"/>
        <cdr:cNvSpPr/>
      </cdr:nvSpPr>
      <cdr:spPr>
        <a:xfrm xmlns:a="http://schemas.openxmlformats.org/drawingml/2006/main" flipH="1">
          <a:off x="1944216" y="360040"/>
          <a:ext cx="288032" cy="144016"/>
        </a:xfrm>
        <a:prstGeom xmlns:a="http://schemas.openxmlformats.org/drawingml/2006/main" prst="straightConnector1">
          <a:avLst/>
        </a:prstGeom>
        <a:ln xmlns:a="http://schemas.openxmlformats.org/drawingml/2006/main">
          <a:solidFill>
            <a:srgbClr val="6666FF"/>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ru-RU" dirty="0"/>
        </a:p>
      </cdr:txBody>
    </cdr:sp>
  </cdr:relSizeAnchor>
</c:userShapes>
</file>

<file path=ppt/drawings/drawing6.xml><?xml version="1.0" encoding="utf-8"?>
<c:userShapes xmlns:c="http://schemas.openxmlformats.org/drawingml/2006/chart">
  <cdr:relSizeAnchor xmlns:cdr="http://schemas.openxmlformats.org/drawingml/2006/chartDrawing">
    <cdr:from>
      <cdr:x>0.62121</cdr:x>
      <cdr:y>0.11667</cdr:y>
    </cdr:from>
    <cdr:to>
      <cdr:x>0.62121</cdr:x>
      <cdr:y>0.16667</cdr:y>
    </cdr:to>
    <cdr:sp macro="" textlink="">
      <cdr:nvSpPr>
        <cdr:cNvPr id="11" name="Прямая со стрелкой 10"/>
        <cdr:cNvSpPr/>
      </cdr:nvSpPr>
      <cdr:spPr>
        <a:xfrm xmlns:a="http://schemas.openxmlformats.org/drawingml/2006/main">
          <a:off x="2952328" y="504056"/>
          <a:ext cx="0" cy="216024"/>
        </a:xfrm>
        <a:prstGeom xmlns:a="http://schemas.openxmlformats.org/drawingml/2006/main" prst="straightConnector1">
          <a:avLst/>
        </a:prstGeom>
        <a:ln xmlns:a="http://schemas.openxmlformats.org/drawingml/2006/main">
          <a:tailEnd type="arrow"/>
        </a:ln>
      </cdr:spPr>
      <cdr:style>
        <a:lnRef xmlns:a="http://schemas.openxmlformats.org/drawingml/2006/main" idx="1">
          <a:schemeClr val="accent3"/>
        </a:lnRef>
        <a:fillRef xmlns:a="http://schemas.openxmlformats.org/drawingml/2006/main" idx="0">
          <a:schemeClr val="accent3"/>
        </a:fillRef>
        <a:effectRef xmlns:a="http://schemas.openxmlformats.org/drawingml/2006/main" idx="0">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ru-RU" dirty="0"/>
        </a:p>
      </cdr:txBody>
    </cdr:sp>
  </cdr:relSizeAnchor>
  <cdr:relSizeAnchor xmlns:cdr="http://schemas.openxmlformats.org/drawingml/2006/chartDrawing">
    <cdr:from>
      <cdr:x>0.04545</cdr:x>
      <cdr:y>0.58333</cdr:y>
    </cdr:from>
    <cdr:to>
      <cdr:x>0.04545</cdr:x>
      <cdr:y>0.63333</cdr:y>
    </cdr:to>
    <cdr:sp macro="" textlink="">
      <cdr:nvSpPr>
        <cdr:cNvPr id="13" name="Прямая со стрелкой 12"/>
        <cdr:cNvSpPr/>
      </cdr:nvSpPr>
      <cdr:spPr>
        <a:xfrm xmlns:a="http://schemas.openxmlformats.org/drawingml/2006/main">
          <a:off x="216024" y="2520280"/>
          <a:ext cx="0" cy="216024"/>
        </a:xfrm>
        <a:prstGeom xmlns:a="http://schemas.openxmlformats.org/drawingml/2006/main" prst="straightConnector1">
          <a:avLst/>
        </a:prstGeom>
        <a:ln xmlns:a="http://schemas.openxmlformats.org/drawingml/2006/main">
          <a:tailEnd type="arrow"/>
        </a:ln>
      </cdr:spPr>
      <cdr:style>
        <a:lnRef xmlns:a="http://schemas.openxmlformats.org/drawingml/2006/main" idx="1">
          <a:schemeClr val="accent3"/>
        </a:lnRef>
        <a:fillRef xmlns:a="http://schemas.openxmlformats.org/drawingml/2006/main" idx="0">
          <a:schemeClr val="accent3"/>
        </a:fillRef>
        <a:effectRef xmlns:a="http://schemas.openxmlformats.org/drawingml/2006/main" idx="0">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ru-RU" dirty="0"/>
        </a:p>
      </cdr:txBody>
    </cdr:sp>
  </cdr:relSizeAnchor>
  <cdr:relSizeAnchor xmlns:cdr="http://schemas.openxmlformats.org/drawingml/2006/chartDrawing">
    <cdr:from>
      <cdr:x>0.69697</cdr:x>
      <cdr:y>0.58333</cdr:y>
    </cdr:from>
    <cdr:to>
      <cdr:x>0.69697</cdr:x>
      <cdr:y>0.63333</cdr:y>
    </cdr:to>
    <cdr:sp macro="" textlink="">
      <cdr:nvSpPr>
        <cdr:cNvPr id="17" name="Прямая со стрелкой 16"/>
        <cdr:cNvSpPr/>
      </cdr:nvSpPr>
      <cdr:spPr>
        <a:xfrm xmlns:a="http://schemas.openxmlformats.org/drawingml/2006/main">
          <a:off x="3312368" y="2520280"/>
          <a:ext cx="0" cy="216024"/>
        </a:xfrm>
        <a:prstGeom xmlns:a="http://schemas.openxmlformats.org/drawingml/2006/main" prst="straightConnector1">
          <a:avLst/>
        </a:prstGeom>
        <a:ln xmlns:a="http://schemas.openxmlformats.org/drawingml/2006/main">
          <a:tailEnd type="arrow"/>
        </a:ln>
      </cdr:spPr>
      <cdr:style>
        <a:lnRef xmlns:a="http://schemas.openxmlformats.org/drawingml/2006/main" idx="1">
          <a:schemeClr val="accent3"/>
        </a:lnRef>
        <a:fillRef xmlns:a="http://schemas.openxmlformats.org/drawingml/2006/main" idx="0">
          <a:schemeClr val="accent3"/>
        </a:fillRef>
        <a:effectRef xmlns:a="http://schemas.openxmlformats.org/drawingml/2006/main" idx="0">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ru-RU" dirty="0"/>
        </a:p>
      </cdr:txBody>
    </cdr:sp>
  </cdr:relSizeAnchor>
  <cdr:relSizeAnchor xmlns:cdr="http://schemas.openxmlformats.org/drawingml/2006/chartDrawing">
    <cdr:from>
      <cdr:x>0.04545</cdr:x>
      <cdr:y>0.11667</cdr:y>
    </cdr:from>
    <cdr:to>
      <cdr:x>0.04545</cdr:x>
      <cdr:y>0.16667</cdr:y>
    </cdr:to>
    <cdr:sp macro="" textlink="">
      <cdr:nvSpPr>
        <cdr:cNvPr id="19" name="Прямая со стрелкой 18"/>
        <cdr:cNvSpPr/>
      </cdr:nvSpPr>
      <cdr:spPr>
        <a:xfrm xmlns:a="http://schemas.openxmlformats.org/drawingml/2006/main">
          <a:off x="216024" y="504056"/>
          <a:ext cx="0" cy="216024"/>
        </a:xfrm>
        <a:prstGeom xmlns:a="http://schemas.openxmlformats.org/drawingml/2006/main" prst="straightConnector1">
          <a:avLst/>
        </a:prstGeom>
        <a:ln xmlns:a="http://schemas.openxmlformats.org/drawingml/2006/main">
          <a:tailEnd type="arrow"/>
        </a:ln>
      </cdr:spPr>
      <cdr:style>
        <a:lnRef xmlns:a="http://schemas.openxmlformats.org/drawingml/2006/main" idx="1">
          <a:schemeClr val="accent3"/>
        </a:lnRef>
        <a:fillRef xmlns:a="http://schemas.openxmlformats.org/drawingml/2006/main" idx="0">
          <a:schemeClr val="accent3"/>
        </a:fillRef>
        <a:effectRef xmlns:a="http://schemas.openxmlformats.org/drawingml/2006/main" idx="0">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ru-RU"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0" y="1"/>
            <a:ext cx="2945659" cy="496332"/>
          </a:xfrm>
          <a:prstGeom prst="rect">
            <a:avLst/>
          </a:prstGeom>
        </p:spPr>
        <p:txBody>
          <a:bodyPr vert="horz" lIns="91112" tIns="45558" rIns="91112" bIns="45558" rtlCol="0"/>
          <a:lstStyle>
            <a:lvl1pPr algn="l">
              <a:defRPr sz="1200"/>
            </a:lvl1pPr>
          </a:lstStyle>
          <a:p>
            <a:endParaRPr lang="ru-RU" dirty="0"/>
          </a:p>
        </p:txBody>
      </p:sp>
      <p:sp>
        <p:nvSpPr>
          <p:cNvPr id="3" name="Дата 2"/>
          <p:cNvSpPr>
            <a:spLocks noGrp="1"/>
          </p:cNvSpPr>
          <p:nvPr>
            <p:ph type="dt" idx="1"/>
          </p:nvPr>
        </p:nvSpPr>
        <p:spPr>
          <a:xfrm>
            <a:off x="3850454" y="1"/>
            <a:ext cx="2945659" cy="496332"/>
          </a:xfrm>
          <a:prstGeom prst="rect">
            <a:avLst/>
          </a:prstGeom>
        </p:spPr>
        <p:txBody>
          <a:bodyPr vert="horz" lIns="91112" tIns="45558" rIns="91112" bIns="45558" rtlCol="0"/>
          <a:lstStyle>
            <a:lvl1pPr algn="r">
              <a:defRPr sz="1200"/>
            </a:lvl1pPr>
          </a:lstStyle>
          <a:p>
            <a:fld id="{9685B75B-378E-4B9D-AB8B-876524163593}" type="datetimeFigureOut">
              <a:rPr lang="ru-RU" smtClean="0"/>
              <a:pPr/>
              <a:t>09.08.2017</a:t>
            </a:fld>
            <a:endParaRPr lang="ru-RU" dirty="0"/>
          </a:p>
        </p:txBody>
      </p:sp>
      <p:sp>
        <p:nvSpPr>
          <p:cNvPr id="4" name="Образ слайда 3"/>
          <p:cNvSpPr>
            <a:spLocks noGrp="1" noRot="1" noChangeAspect="1"/>
          </p:cNvSpPr>
          <p:nvPr>
            <p:ph type="sldImg" idx="2"/>
          </p:nvPr>
        </p:nvSpPr>
        <p:spPr>
          <a:xfrm>
            <a:off x="774700" y="746125"/>
            <a:ext cx="5248275" cy="3721100"/>
          </a:xfrm>
          <a:prstGeom prst="rect">
            <a:avLst/>
          </a:prstGeom>
          <a:noFill/>
          <a:ln w="12700">
            <a:solidFill>
              <a:prstClr val="black"/>
            </a:solidFill>
          </a:ln>
        </p:spPr>
        <p:txBody>
          <a:bodyPr vert="horz" lIns="91112" tIns="45558" rIns="91112" bIns="45558" rtlCol="0" anchor="ctr"/>
          <a:lstStyle/>
          <a:p>
            <a:endParaRPr lang="ru-RU" dirty="0"/>
          </a:p>
        </p:txBody>
      </p:sp>
      <p:sp>
        <p:nvSpPr>
          <p:cNvPr id="5" name="Заметки 4"/>
          <p:cNvSpPr>
            <a:spLocks noGrp="1"/>
          </p:cNvSpPr>
          <p:nvPr>
            <p:ph type="body" sz="quarter" idx="3"/>
          </p:nvPr>
        </p:nvSpPr>
        <p:spPr>
          <a:xfrm>
            <a:off x="679768" y="4715153"/>
            <a:ext cx="5438140" cy="4466987"/>
          </a:xfrm>
          <a:prstGeom prst="rect">
            <a:avLst/>
          </a:prstGeom>
        </p:spPr>
        <p:txBody>
          <a:bodyPr vert="horz" lIns="91112" tIns="45558" rIns="91112" bIns="45558"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10" y="9428584"/>
            <a:ext cx="2945659" cy="496332"/>
          </a:xfrm>
          <a:prstGeom prst="rect">
            <a:avLst/>
          </a:prstGeom>
        </p:spPr>
        <p:txBody>
          <a:bodyPr vert="horz" lIns="91112" tIns="45558" rIns="91112" bIns="45558" rtlCol="0" anchor="b"/>
          <a:lstStyle>
            <a:lvl1pPr algn="l">
              <a:defRPr sz="1200"/>
            </a:lvl1pPr>
          </a:lstStyle>
          <a:p>
            <a:endParaRPr lang="ru-RU" dirty="0"/>
          </a:p>
        </p:txBody>
      </p:sp>
      <p:sp>
        <p:nvSpPr>
          <p:cNvPr id="7" name="Номер слайда 6"/>
          <p:cNvSpPr>
            <a:spLocks noGrp="1"/>
          </p:cNvSpPr>
          <p:nvPr>
            <p:ph type="sldNum" sz="quarter" idx="5"/>
          </p:nvPr>
        </p:nvSpPr>
        <p:spPr>
          <a:xfrm>
            <a:off x="3850454" y="9428584"/>
            <a:ext cx="2945659" cy="496332"/>
          </a:xfrm>
          <a:prstGeom prst="rect">
            <a:avLst/>
          </a:prstGeom>
        </p:spPr>
        <p:txBody>
          <a:bodyPr vert="horz" lIns="91112" tIns="45558" rIns="91112" bIns="45558" rtlCol="0" anchor="b"/>
          <a:lstStyle>
            <a:lvl1pPr algn="r">
              <a:defRPr sz="1200"/>
            </a:lvl1pPr>
          </a:lstStyle>
          <a:p>
            <a:fld id="{C2C7771F-062E-4E95-9239-E51833EA969F}" type="slidenum">
              <a:rPr lang="ru-RU" smtClean="0"/>
              <a:pPr/>
              <a:t>‹#›</a:t>
            </a:fld>
            <a:endParaRPr lang="ru-RU" dirty="0"/>
          </a:p>
        </p:txBody>
      </p:sp>
    </p:spTree>
    <p:extLst>
      <p:ext uri="{BB962C8B-B14F-4D97-AF65-F5344CB8AC3E}">
        <p14:creationId xmlns:p14="http://schemas.microsoft.com/office/powerpoint/2010/main" val="1374315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2</a:t>
            </a:fld>
            <a:endParaRPr lang="ru-R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lstStyle/>
          <a:p>
            <a:pPr defTabSz="914358">
              <a:defRPr/>
            </a:pPr>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12</a:t>
            </a:fld>
            <a:endParaRPr lang="ru-RU" dirty="0"/>
          </a:p>
        </p:txBody>
      </p:sp>
    </p:spTree>
    <p:extLst>
      <p:ext uri="{BB962C8B-B14F-4D97-AF65-F5344CB8AC3E}">
        <p14:creationId xmlns:p14="http://schemas.microsoft.com/office/powerpoint/2010/main" val="3722269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pPr defTabSz="914358">
              <a:defRPr/>
            </a:pPr>
            <a:endParaRPr lang="ru-RU" dirty="0"/>
          </a:p>
          <a:p>
            <a:pPr defTabSz="914358">
              <a:defRPr/>
            </a:pPr>
            <a:endParaRPr lang="ru-RU" b="0"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13</a:t>
            </a:fld>
            <a:endParaRPr lang="ru-R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14</a:t>
            </a:fld>
            <a:endParaRPr lang="ru-RU"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15</a:t>
            </a:fld>
            <a:endParaRPr lang="ru-R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C2C7771F-062E-4E95-9239-E51833EA969F}" type="slidenum">
              <a:rPr lang="ru-RU" smtClean="0"/>
              <a:pPr/>
              <a:t>16</a:t>
            </a:fld>
            <a:endParaRPr lang="ru-RU"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pPr defTabSz="914358">
              <a:defRPr/>
            </a:pPr>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17</a:t>
            </a:fld>
            <a:endParaRPr lang="ru-R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C2C7771F-062E-4E95-9239-E51833EA969F}" type="slidenum">
              <a:rPr lang="ru-RU" smtClean="0"/>
              <a:pPr/>
              <a:t>18</a:t>
            </a:fld>
            <a:endParaRPr lang="ru-R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lstStyle/>
          <a:p>
            <a:pPr defTabSz="914358">
              <a:defRPr/>
            </a:pPr>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19</a:t>
            </a:fld>
            <a:endParaRPr lang="ru-RU" dirty="0"/>
          </a:p>
        </p:txBody>
      </p:sp>
    </p:spTree>
    <p:extLst>
      <p:ext uri="{BB962C8B-B14F-4D97-AF65-F5344CB8AC3E}">
        <p14:creationId xmlns:p14="http://schemas.microsoft.com/office/powerpoint/2010/main" val="3396655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20</a:t>
            </a:fld>
            <a:endParaRPr lang="ru-RU"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21</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4</a:t>
            </a:fld>
            <a:endParaRPr lang="ru-RU"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22</a:t>
            </a:fld>
            <a:endParaRPr lang="ru-RU"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pPr defTabSz="914358">
              <a:defRPr/>
            </a:pPr>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23</a:t>
            </a:fld>
            <a:endParaRPr lang="ru-RU"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24</a:t>
            </a:fld>
            <a:endParaRPr lang="ru-RU" dirty="0"/>
          </a:p>
        </p:txBody>
      </p:sp>
    </p:spTree>
    <p:extLst>
      <p:ext uri="{BB962C8B-B14F-4D97-AF65-F5344CB8AC3E}">
        <p14:creationId xmlns:p14="http://schemas.microsoft.com/office/powerpoint/2010/main" val="32940992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25</a:t>
            </a:fld>
            <a:endParaRPr lang="ru-RU"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28</a:t>
            </a:fld>
            <a:endParaRPr lang="ru-RU"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29</a:t>
            </a:fld>
            <a:endParaRPr lang="ru-RU"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pPr defTabSz="914358">
              <a:defRPr/>
            </a:pPr>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30</a:t>
            </a:fld>
            <a:endParaRPr lang="ru-RU"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31</a:t>
            </a:fld>
            <a:endParaRPr lang="ru-RU"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32</a:t>
            </a:fld>
            <a:endParaRPr lang="ru-RU"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33</a:t>
            </a:fld>
            <a:endParaRPr lang="ru-RU" dirty="0"/>
          </a:p>
        </p:txBody>
      </p:sp>
    </p:spTree>
    <p:extLst>
      <p:ext uri="{BB962C8B-B14F-4D97-AF65-F5344CB8AC3E}">
        <p14:creationId xmlns:p14="http://schemas.microsoft.com/office/powerpoint/2010/main" val="3011113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5</a:t>
            </a:fld>
            <a:endParaRPr lang="ru-RU" dirty="0"/>
          </a:p>
        </p:txBody>
      </p:sp>
    </p:spTree>
    <p:extLst>
      <p:ext uri="{BB962C8B-B14F-4D97-AF65-F5344CB8AC3E}">
        <p14:creationId xmlns:p14="http://schemas.microsoft.com/office/powerpoint/2010/main" val="2101489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34</a:t>
            </a:fld>
            <a:endParaRPr lang="ru-RU"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35</a:t>
            </a:fld>
            <a:endParaRPr lang="ru-RU" dirty="0"/>
          </a:p>
        </p:txBody>
      </p:sp>
    </p:spTree>
    <p:extLst>
      <p:ext uri="{BB962C8B-B14F-4D97-AF65-F5344CB8AC3E}">
        <p14:creationId xmlns:p14="http://schemas.microsoft.com/office/powerpoint/2010/main" val="3719019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6</a:t>
            </a:fld>
            <a:endParaRPr lang="ru-R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7</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8</a:t>
            </a:fld>
            <a:endParaRPr lang="ru-RU" dirty="0"/>
          </a:p>
        </p:txBody>
      </p:sp>
    </p:spTree>
    <p:extLst>
      <p:ext uri="{BB962C8B-B14F-4D97-AF65-F5344CB8AC3E}">
        <p14:creationId xmlns:p14="http://schemas.microsoft.com/office/powerpoint/2010/main" val="3319846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9</a:t>
            </a:fld>
            <a:endParaRPr lang="ru-R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10</a:t>
            </a:fld>
            <a:endParaRPr lang="ru-R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4700" y="746125"/>
            <a:ext cx="5248275"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2C7771F-062E-4E95-9239-E51833EA969F}" type="slidenum">
              <a:rPr lang="ru-RU" smtClean="0"/>
              <a:pPr/>
              <a:t>11</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013055"/>
            <a:ext cx="7772400" cy="1389038"/>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672099"/>
            <a:ext cx="6400800" cy="165604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3C6124A-6803-4E61-8FA8-0099AB480546}" type="datetime1">
              <a:rPr lang="ru-RU" smtClean="0"/>
              <a:pPr/>
              <a:t>09.08.2017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1185148955"/>
      </p:ext>
    </p:extLst>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452245-E6EA-450A-96CC-915A316A65DE}" type="datetime1">
              <a:rPr lang="ru-RU" smtClean="0"/>
              <a:pPr/>
              <a:t>09.08.2017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2405424691"/>
      </p:ext>
    </p:extLst>
  </p:cSld>
  <p:clrMapOvr>
    <a:masterClrMapping/>
  </p:clrMapOvr>
  <p:transition spd="slow">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44508"/>
            <a:ext cx="2057400" cy="5224641"/>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44508"/>
            <a:ext cx="6019800" cy="522464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0A15669-4908-426D-949F-45E2085ABC48}" type="datetime1">
              <a:rPr lang="ru-RU" smtClean="0"/>
              <a:pPr/>
              <a:t>09.08.2017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1802759724"/>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872BBE7-CDB7-4CF0-AD4C-6F2319B82107}" type="datetime1">
              <a:rPr lang="ru-RU" smtClean="0"/>
              <a:pPr/>
              <a:t>09.08.2017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638610580"/>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164114"/>
            <a:ext cx="7772400" cy="128703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746575"/>
            <a:ext cx="7772400" cy="1417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D8F69E2-31EB-4D65-A446-CAEFEFAD2D9D}" type="datetime1">
              <a:rPr lang="ru-RU" smtClean="0"/>
              <a:pPr/>
              <a:t>09.08.2017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844056631"/>
      </p:ext>
    </p:extLst>
  </p:cSld>
  <p:clrMapOvr>
    <a:masterClrMapping/>
  </p:clrMapOvr>
  <p:transition spd="slow">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428040"/>
            <a:ext cx="4038600" cy="404110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428040"/>
            <a:ext cx="4038600" cy="404110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0ECE942-221F-45B8-9202-B96D22DF1DD0}" type="datetime1">
              <a:rPr lang="ru-RU" smtClean="0"/>
              <a:pPr/>
              <a:t>09.08.2017</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426742298"/>
      </p:ext>
    </p:extLst>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9509"/>
            <a:ext cx="8229600" cy="1080029"/>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450540"/>
            <a:ext cx="4040188"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055057"/>
            <a:ext cx="4040188"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8" y="1450540"/>
            <a:ext cx="4041775"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8" y="2055057"/>
            <a:ext cx="4041775"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0E93EA4-473B-441A-9E5F-2D8967A26131}" type="datetime1">
              <a:rPr lang="ru-RU" smtClean="0"/>
              <a:pPr/>
              <a:t>09.08.2017</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2100034815"/>
      </p:ext>
    </p:extLst>
  </p:cSld>
  <p:clrMapOvr>
    <a:masterClrMapping/>
  </p:clrMapOvr>
  <p:transition spd="slow">
    <p:wip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7228A9-EAD9-4D28-9734-47B030B89711}" type="datetime1">
              <a:rPr lang="ru-RU" smtClean="0"/>
              <a:pPr/>
              <a:t>09.08.2017</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3945112931"/>
      </p:ext>
    </p:extLst>
  </p:cSld>
  <p:clrMapOvr>
    <a:masterClrMapping/>
  </p:clrMapOvr>
  <p:transition spd="slow">
    <p:wip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2506A77-63CB-42CB-8730-D3F092CF88FF}" type="datetime1">
              <a:rPr lang="ru-RU" smtClean="0"/>
              <a:pPr/>
              <a:t>09.08.2017</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2072754298"/>
      </p:ext>
    </p:extLst>
  </p:cSld>
  <p:clrMapOvr>
    <a:masterClrMapping/>
  </p:clrMapOvr>
  <p:transition spd="slow">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58007"/>
            <a:ext cx="3008313" cy="109803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58007"/>
            <a:ext cx="5111750" cy="55306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3" y="1356037"/>
            <a:ext cx="3008313" cy="44326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61BDA3-1057-4793-AA16-6C3A799A2AE3}" type="datetime1">
              <a:rPr lang="ru-RU" smtClean="0"/>
              <a:pPr/>
              <a:t>09.08.2017</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579021842"/>
      </p:ext>
    </p:extLst>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536122"/>
            <a:ext cx="5486400" cy="53551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579017"/>
            <a:ext cx="5486400" cy="38881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071637"/>
            <a:ext cx="5486400" cy="7605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3C36DF6-1B40-42E7-8A6D-F0C57D673C05}" type="datetime1">
              <a:rPr lang="ru-RU" smtClean="0"/>
              <a:pPr/>
              <a:t>09.08.2017</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2931102781"/>
      </p:ext>
    </p:extLst>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9509"/>
            <a:ext cx="8229600" cy="1080029"/>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512041"/>
            <a:ext cx="8229600" cy="427661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006164"/>
            <a:ext cx="2133600" cy="345009"/>
          </a:xfrm>
          <a:prstGeom prst="rect">
            <a:avLst/>
          </a:prstGeom>
        </p:spPr>
        <p:txBody>
          <a:bodyPr vert="horz" lIns="91440" tIns="45720" rIns="91440" bIns="45720" rtlCol="0" anchor="ctr"/>
          <a:lstStyle>
            <a:lvl1pPr algn="l">
              <a:defRPr sz="1200">
                <a:solidFill>
                  <a:schemeClr val="tx1">
                    <a:tint val="75000"/>
                  </a:schemeClr>
                </a:solidFill>
              </a:defRPr>
            </a:lvl1pPr>
          </a:lstStyle>
          <a:p>
            <a:fld id="{7C212093-7786-48D8-B18B-16D8704C502B}" type="datetime1">
              <a:rPr lang="ru-RU" smtClean="0"/>
              <a:pPr/>
              <a:t>09.08.2017</a:t>
            </a:fld>
            <a:endParaRPr lang="ru-RU" dirty="0"/>
          </a:p>
        </p:txBody>
      </p:sp>
      <p:sp>
        <p:nvSpPr>
          <p:cNvPr id="5" name="Нижний колонтитул 4"/>
          <p:cNvSpPr>
            <a:spLocks noGrp="1"/>
          </p:cNvSpPr>
          <p:nvPr>
            <p:ph type="ftr" sz="quarter" idx="3"/>
          </p:nvPr>
        </p:nvSpPr>
        <p:spPr>
          <a:xfrm>
            <a:off x="3124200" y="6006164"/>
            <a:ext cx="2895600" cy="34500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006164"/>
            <a:ext cx="2133600" cy="345009"/>
          </a:xfrm>
          <a:prstGeom prst="rect">
            <a:avLst/>
          </a:prstGeom>
        </p:spPr>
        <p:txBody>
          <a:bodyPr vert="horz" lIns="91440" tIns="45720" rIns="91440" bIns="45720" rtlCol="0" anchor="ctr"/>
          <a:lstStyle>
            <a:lvl1pPr algn="r">
              <a:defRPr sz="1200">
                <a:solidFill>
                  <a:schemeClr val="tx1">
                    <a:tint val="75000"/>
                  </a:schemeClr>
                </a:solidFill>
              </a:defRPr>
            </a:lvl1pPr>
          </a:lstStyle>
          <a:p>
            <a:fld id="{7FC6B745-ED80-401E-B04A-281CB292DDED}" type="slidenum">
              <a:rPr lang="ru-RU" smtClean="0"/>
              <a:pPr/>
              <a:t>‹#›</a:t>
            </a:fld>
            <a:endParaRPr lang="ru-RU" dirty="0"/>
          </a:p>
        </p:txBody>
      </p:sp>
    </p:spTree>
    <p:extLst>
      <p:ext uri="{BB962C8B-B14F-4D97-AF65-F5344CB8AC3E}">
        <p14:creationId xmlns:p14="http://schemas.microsoft.com/office/powerpoint/2010/main" val="1812554878"/>
      </p:ext>
    </p:extLst>
  </p:cSld>
  <p:clrMap bg1="lt1" tx1="dk1" bg2="lt2" tx2="dk2" accent1="accent1" accent2="accent2" accent3="accent3" accent4="accent4" accent5="accent5" accent6="accent6" hlink="hlink" folHlink="folHlink"/>
  <p:sldLayoutIdLst>
    <p:sldLayoutId id="2147484549" r:id="rId1"/>
    <p:sldLayoutId id="2147484550" r:id="rId2"/>
    <p:sldLayoutId id="2147484551" r:id="rId3"/>
    <p:sldLayoutId id="2147484552" r:id="rId4"/>
    <p:sldLayoutId id="2147484553" r:id="rId5"/>
    <p:sldLayoutId id="2147484554" r:id="rId6"/>
    <p:sldLayoutId id="2147484555" r:id="rId7"/>
    <p:sldLayoutId id="2147484556" r:id="rId8"/>
    <p:sldLayoutId id="2147484557" r:id="rId9"/>
    <p:sldLayoutId id="2147484558" r:id="rId10"/>
    <p:sldLayoutId id="2147484559" r:id="rId11"/>
  </p:sldLayoutIdLst>
  <p:transition spd="slow">
    <p:wipe/>
  </p:transition>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mages.yandex.ru/yandsearch?fp=161&amp;img_url=http://blogs.telegraph.co.uk/news/files/2010/11/fishing.jpg&amp;icolor=color&amp;p=161&amp;text=%D0%BC%D1%83%D1%80%D0%BC%D0%B0%D0%BD%D1%81%D0%BA%D0%B0%D1%8F%20%D0%BE%D0%B1%D0%BB%D0%B0%D1%81%D1%82%D1%8C%20%D1%84%D0%BE%D1%82%D0%BE&amp;noreask=1&amp;pos=4859&amp;lr=213&amp;rpt=simage&amp;nojs=1" TargetMode="External"/><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hyperlink" Target="http://images.yandex.ru/yandsearch?img_url=http://www.promurmansk.ru/images/forum7.jpg&amp;iorient=&amp;ih=&amp;nojs=1&amp;icolor=&amp;site=&amp;text=%D0%BA%D0%B0%D1%80%D1%82%D0%B8%D0%BD%D0%BA%D0%B8%20%D1%82%D1%80%D1%86%20%D1%84%D0%BE%D1%80%D1%83%D0%BC%20%D0%BC%D1%83%D1%80%D0%BC%D0%B0%D0%BD%D1%81%D0%BA&amp;iw=&amp;wp=&amp;pos=22&amp;recent=&amp;type=&amp;isize=&amp;rpt=simage&amp;itype="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chart" Target="../charts/char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images.yandex.ru/yandsearch?img_url=http://www.fsvps.ru/fsvps-docs/img/core/2012-4/q1urjjlcaz.jpg&amp;iorient=&amp;ih=&amp;icolor=&amp;p=2&amp;site=&amp;text=%D0%BA%D0%B0%D1%80%D1%82%D0%B8%D0%BD%D0%BA%D0%B8%20%20%D1%80%D1%8B%D0%B1%D0%BE%D0%BF%D1%80%D0%BE%D0%B4%D1%83%D0%BA%D1%86%D0%B8%D1%8F%20%D0%BA%D0%BE%D0%BF%D1%87%D0%B5%D0%BD%D0%B0%D1%8F,%20%D0%B2%D1%8F%D0%BB%D0%B5%D0%BD%D0%B0%D1%8F&amp;iw=&amp;wp=&amp;pos=84&amp;recent=&amp;type=&amp;isize=&amp;rpt=simage&amp;itype=&amp;nojs=1" TargetMode="External"/><Relationship Id="rId7"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hyperlink" Target="http://images.yandex.ru/yandsearch?img_url=http://cdn.stpulscen.ru/system/images/product/014/862/960_medium.jpg&amp;iorient=&amp;ih=&amp;icolor=&amp;site=&amp;text=%D0%BA%D0%B0%D1%80%D1%82%D0%B8%D0%BD%D0%BA%D0%B8%20%D1%81%D0%B5%D0%BB%D1%8C%D0%B4%D1%8C%20%D1%81%D0%BB%D0%B0%D0%B1%D0%BE%D1%81%D0%BE%D0%BB%D0%B5%D0%BD%D0%B0%D1%8F&amp;iw=&amp;wp=&amp;pos=11&amp;recent=&amp;type=&amp;isize=&amp;rpt=simage&amp;itype=&amp;nojs=1" TargetMode="External"/><Relationship Id="rId4" Type="http://schemas.openxmlformats.org/officeDocument/2006/relationships/image" Target="../media/image6.jpeg"/><Relationship Id="rId9" Type="http://schemas.openxmlformats.org/officeDocument/2006/relationships/image" Target="../media/image10.jpeg"/></Relationships>
</file>

<file path=ppt/slides/_rels/slide2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jpeg"/><Relationship Id="rId7" Type="http://schemas.openxmlformats.org/officeDocument/2006/relationships/image" Target="../media/image13.jpeg"/><Relationship Id="rId12" Type="http://schemas.openxmlformats.org/officeDocument/2006/relationships/image" Target="../media/image17.jpeg"/><Relationship Id="rId2" Type="http://schemas.openxmlformats.org/officeDocument/2006/relationships/hyperlink" Target="http://images.yandex.ru/yandsearch?img_url=http://chelyabinsk.dorus.ru/photos/4626674.jpg&amp;iorient=&amp;ih=&amp;icolor=&amp;p=1&amp;site=&amp;text=%D0%BA%D0%B0%D1%80%D1%82%D0%B8%D0%BD%D0%BA%D0%B8%20%D0%BA%D0%BE%D0%BD%D1%81%D1%82%D1%80%D1%83%D0%BA%D1%86%D0%B8%D0%B8%20%D0%B8%20%D0%B4%D0%B5%D1%82%D0%B0%D0%BB%D0%B8%20%D1%81%D0%B1%D0%BE%D1%80%D0%BD%D1%8B%D0%B5%20%D0%B6%D0%B5%D0%BB%D0%B5%D0%B7%D0%BE%D0%B1%D0%B5%D1%82%D0%BE%D0%BD%D0%BD%D1%8B%D0%B5&amp;iw=&amp;wp=&amp;pos=33&amp;recent=&amp;type=&amp;isize=&amp;rpt=simage&amp;itype=&amp;nojs=1" TargetMode="External"/><Relationship Id="rId1" Type="http://schemas.openxmlformats.org/officeDocument/2006/relationships/slideLayout" Target="../slideLayouts/slideLayout7.xml"/><Relationship Id="rId6" Type="http://schemas.openxmlformats.org/officeDocument/2006/relationships/hyperlink" Target="http://images.yandex.ru/yandsearch?img_url=http://marketing.rbc.ru/marketing_pics/uniora/183/447/495/725337214253cfd98cd1c4a86f872423_250x200.jpg&amp;iorient=&amp;ih=&amp;icolor=&amp;p=5&amp;site=&amp;text=%D0%BA%D0%B0%D1%80%D1%82%D0%B8%D0%BD%D0%BA%D0%B8%20%D0%B4%D1%80%D0%B5%D0%B2%D0%B5%D1%81%D0%B8%D0%BD%D0%B0%20%D0%BD%D0%B5%D0%BE%D0%B1%D1%80%D0%B0%D0%B1%D0%BE%D1%82%D0%B0%D0%BD%D0%BD%D0%B0%D1%8F&amp;iw=&amp;wp=&amp;pos=165&amp;recent=&amp;type=&amp;isize=&amp;rpt=simage&amp;itype=&amp;nojs=1" TargetMode="External"/><Relationship Id="rId11" Type="http://schemas.openxmlformats.org/officeDocument/2006/relationships/image" Target="../media/image16.jpeg"/><Relationship Id="rId5" Type="http://schemas.openxmlformats.org/officeDocument/2006/relationships/image" Target="../media/image12.jpeg"/><Relationship Id="rId10" Type="http://schemas.openxmlformats.org/officeDocument/2006/relationships/image" Target="../media/image15.jpeg"/><Relationship Id="rId4" Type="http://schemas.openxmlformats.org/officeDocument/2006/relationships/hyperlink" Target="http://images.yandex.ru/yandsearch?img_url=http://static.mageo.ru/images/product/240x240/60c73_aY77XkD3EtxrRlf.jpg&amp;iorient=&amp;ih=&amp;icolor=&amp;site=&amp;text=%D0%BA%D0%B0%D1%80%D1%82%D0%B8%D0%BD%D0%BA%D0%B8%20%D0%BA%D0%BE%D0%BD%D1%81%D0%B5%D1%80%D0%B2%D1%8B%20%D0%B8%D0%B7%20%D0%BF%D0%B5%D1%87%D0%B5%D0%BD%D0%B8%20%D1%82%D1%80%D0%B5%D1%81%D0%BA%D0%B8%20%D0%BC%D1%83%D1%80%D0%BC%D0%B0%D0%BD%D1%81%D0%BA&amp;iw=&amp;wp=&amp;pos=11&amp;recent=&amp;type=&amp;isize=&amp;rpt=simage&amp;itype=&amp;nojs=1" TargetMode="External"/><Relationship Id="rId9" Type="http://schemas.openxmlformats.org/officeDocument/2006/relationships/hyperlink" Target="http://images.yandex.ru/yandsearch?fp=24&amp;img_url=http://nord-news.ru/img/newsimages/20130213/1_b51d5ee0a7ab.jpg&amp;p=24&amp;text=%D0%BC%D1%83%D1%80%D0%BC%D0%B0%D0%BD%D1%81%D0%BA%D0%B0%D1%8F%20%D0%BE%D0%B1%D0%BB%D0%B0%D1%81%D1%82%D1%8C%20%D1%84%D0%BE%D1%82%D0%BE&amp;noreask=1&amp;pos=735&amp;lr=213&amp;rpt=simage&amp;nojs=1"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hyperlink" Target="http://images.yandex.ru/yandsearch?img_url=http://sphotos-f.ak.fbcdn.net/hphotos-ak-frc3/s320x320/184784_184765794891852_548531_n.jpg&amp;iorient=&amp;ih=&amp;icolor=&amp;site=&amp;text=%D0%BA%D0%B0%D1%80%D1%82%D0%B8%D0%BD%D0%BA%D0%B8%20%D1%81%D0%BA%D0%BB%D0%B0%D0%B4%20&amp;iw=&amp;wp=&amp;pos=6&amp;recent=&amp;type=&amp;isize=&amp;rpt=simage&amp;itype=&amp;nojs=1" TargetMode="External"/><Relationship Id="rId5" Type="http://schemas.openxmlformats.org/officeDocument/2006/relationships/image" Target="../media/image24.jpeg"/><Relationship Id="rId4" Type="http://schemas.openxmlformats.org/officeDocument/2006/relationships/hyperlink" Target="http://images.yandex.ru/yandsearch?img_url=http://img15.nnm.ru/0/4/7/5/b/63e517577e5e6902d171e03d3be.jpg&amp;iorient=&amp;ih=&amp;icolor=&amp;p=5&amp;site=&amp;text=%D0%BA%D0%B0%D1%80%D1%82%D0%B8%D0%BD%D0%BA%D0%B8%20%D0%BE%D0%B1%D1%89%D0%B5%D0%BF%D0%B8%D1%82&amp;iw=&amp;wp=&amp;pos=176&amp;recent=&amp;type=&amp;isize=&amp;rpt=simage&amp;itype=&amp;nojs=1"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6"/>
          <p:cNvSpPr txBox="1">
            <a:spLocks/>
          </p:cNvSpPr>
          <p:nvPr/>
        </p:nvSpPr>
        <p:spPr>
          <a:xfrm>
            <a:off x="395536" y="1198860"/>
            <a:ext cx="8496944" cy="156494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3000" b="1" i="1" dirty="0" smtClean="0">
                <a:latin typeface="Times New Roman" pitchFamily="18" charset="0"/>
                <a:cs typeface="Times New Roman" pitchFamily="18" charset="0"/>
              </a:rPr>
              <a:t>МАЛОЕ ПРЕДПРИНИМАТЕЛЬСТВО </a:t>
            </a:r>
            <a:endParaRPr lang="en-US" sz="3000" b="1" i="1" dirty="0" smtClean="0">
              <a:latin typeface="Times New Roman" pitchFamily="18" charset="0"/>
              <a:cs typeface="Times New Roman" pitchFamily="18" charset="0"/>
            </a:endParaRPr>
          </a:p>
          <a:p>
            <a:r>
              <a:rPr lang="ru-RU" sz="3000" b="1" i="1" dirty="0" smtClean="0">
                <a:latin typeface="Times New Roman" pitchFamily="18" charset="0"/>
                <a:cs typeface="Times New Roman" pitchFamily="18" charset="0"/>
              </a:rPr>
              <a:t>В МУРМАНСКОЙ ОБЛАСТИ </a:t>
            </a:r>
          </a:p>
          <a:p>
            <a:pPr lvl="0"/>
            <a:r>
              <a:rPr lang="ru-RU" sz="3000" b="1" i="1" dirty="0" smtClean="0">
                <a:latin typeface="Times New Roman" pitchFamily="18" charset="0"/>
                <a:cs typeface="Times New Roman" pitchFamily="18" charset="0"/>
              </a:rPr>
              <a:t>В 2013</a:t>
            </a:r>
            <a:r>
              <a:rPr lang="ru-RU" sz="3200" b="1" dirty="0" smtClean="0"/>
              <a:t>–</a:t>
            </a:r>
            <a:r>
              <a:rPr lang="ru-RU" sz="3000" b="1" i="1" dirty="0" smtClean="0">
                <a:latin typeface="Times New Roman" pitchFamily="18" charset="0"/>
                <a:cs typeface="Times New Roman" pitchFamily="18" charset="0"/>
              </a:rPr>
              <a:t>2015 ГОДАХ</a:t>
            </a:r>
            <a:endParaRPr lang="ru-RU" sz="3000" b="1" i="1" dirty="0">
              <a:latin typeface="Times New Roman" pitchFamily="18" charset="0"/>
              <a:cs typeface="Times New Roman" pitchFamily="18" charset="0"/>
            </a:endParaRPr>
          </a:p>
        </p:txBody>
      </p:sp>
      <p:graphicFrame>
        <p:nvGraphicFramePr>
          <p:cNvPr id="10" name="Объект 2"/>
          <p:cNvGraphicFramePr>
            <a:graphicFrameLocks/>
          </p:cNvGraphicFramePr>
          <p:nvPr>
            <p:extLst>
              <p:ext uri="{D42A27DB-BD31-4B8C-83A1-F6EECF244321}">
                <p14:modId xmlns:p14="http://schemas.microsoft.com/office/powerpoint/2010/main" val="2800052369"/>
              </p:ext>
            </p:extLst>
          </p:nvPr>
        </p:nvGraphicFramePr>
        <p:xfrm>
          <a:off x="359534" y="2967924"/>
          <a:ext cx="8568953" cy="700818"/>
        </p:xfrm>
        <a:graphic>
          <a:graphicData uri="http://schemas.openxmlformats.org/drawingml/2006/table">
            <a:tbl>
              <a:tblPr firstRow="1" bandRow="1">
                <a:tableStyleId>{5C22544A-7EE6-4342-B048-85BDC9FD1C3A}</a:tableStyleId>
              </a:tblPr>
              <a:tblGrid>
                <a:gridCol w="6194121"/>
                <a:gridCol w="593708"/>
                <a:gridCol w="593708"/>
                <a:gridCol w="593708"/>
                <a:gridCol w="593708"/>
              </a:tblGrid>
              <a:tr h="350409">
                <a:tc>
                  <a:txBody>
                    <a:bodyPr/>
                    <a:lstStyle/>
                    <a:p>
                      <a:endParaRPr lang="ru-RU" sz="1700" dirty="0"/>
                    </a:p>
                  </a:txBody>
                  <a:tcPr marT="43201" marB="43201">
                    <a:gradFill flip="none" rotWithShape="1">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tcPr>
                </a:tc>
                <a:tc>
                  <a:txBody>
                    <a:bodyPr/>
                    <a:lstStyle/>
                    <a:p>
                      <a:endParaRPr lang="ru-RU" sz="1700" dirty="0"/>
                    </a:p>
                  </a:txBody>
                  <a:tcPr marT="43201" marB="43201">
                    <a:gradFill flip="none" rotWithShape="1">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tcPr>
                </a:tc>
                <a:tc>
                  <a:txBody>
                    <a:bodyPr/>
                    <a:lstStyle/>
                    <a:p>
                      <a:endParaRPr lang="ru-RU" sz="1700" dirty="0"/>
                    </a:p>
                  </a:txBody>
                  <a:tcPr marT="43201" marB="43201">
                    <a:gradFill flip="none" rotWithShape="1">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tcPr>
                </a:tc>
                <a:tc>
                  <a:txBody>
                    <a:bodyPr/>
                    <a:lstStyle/>
                    <a:p>
                      <a:endParaRPr lang="ru-RU" sz="1700" dirty="0"/>
                    </a:p>
                  </a:txBody>
                  <a:tcPr marT="43201" marB="43201">
                    <a:gradFill flip="none" rotWithShape="1">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tcPr>
                </a:tc>
                <a:tc>
                  <a:txBody>
                    <a:bodyPr/>
                    <a:lstStyle/>
                    <a:p>
                      <a:endParaRPr lang="ru-RU" sz="1700" dirty="0"/>
                    </a:p>
                  </a:txBody>
                  <a:tcPr marT="43201" marB="43201">
                    <a:gradFill flip="none" rotWithShape="1">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tcPr>
                </a:tc>
              </a:tr>
              <a:tr h="350409">
                <a:tc>
                  <a:txBody>
                    <a:bodyPr/>
                    <a:lstStyle/>
                    <a:p>
                      <a:endParaRPr lang="ru-RU" sz="1700" dirty="0"/>
                    </a:p>
                  </a:txBody>
                  <a:tcPr marT="43201" marB="43201">
                    <a:gradFill flip="none" rotWithShape="1">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tcPr>
                </a:tc>
                <a:tc>
                  <a:txBody>
                    <a:bodyPr/>
                    <a:lstStyle/>
                    <a:p>
                      <a:endParaRPr lang="ru-RU" sz="1700" dirty="0"/>
                    </a:p>
                  </a:txBody>
                  <a:tcPr marT="43201" marB="43201">
                    <a:gradFill flip="none" rotWithShape="1">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tcPr>
                </a:tc>
                <a:tc>
                  <a:txBody>
                    <a:bodyPr/>
                    <a:lstStyle/>
                    <a:p>
                      <a:endParaRPr lang="ru-RU" sz="1700" dirty="0"/>
                    </a:p>
                  </a:txBody>
                  <a:tcPr marT="43201" marB="43201">
                    <a:gradFill flip="none" rotWithShape="1">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tcPr>
                </a:tc>
                <a:tc>
                  <a:txBody>
                    <a:bodyPr/>
                    <a:lstStyle/>
                    <a:p>
                      <a:endParaRPr lang="ru-RU" sz="1700" dirty="0"/>
                    </a:p>
                  </a:txBody>
                  <a:tcPr marT="43201" marB="43201">
                    <a:gradFill flip="none" rotWithShape="1">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tcPr>
                </a:tc>
                <a:tc>
                  <a:txBody>
                    <a:bodyPr/>
                    <a:lstStyle/>
                    <a:p>
                      <a:endParaRPr lang="ru-RU" sz="1700" dirty="0"/>
                    </a:p>
                  </a:txBody>
                  <a:tcPr marT="43201" marB="43201">
                    <a:gradFill flip="none" rotWithShape="1">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tcPr>
                </a:tc>
              </a:tr>
            </a:tbl>
          </a:graphicData>
        </a:graphic>
      </p:graphicFrame>
      <p:sp>
        <p:nvSpPr>
          <p:cNvPr id="4" name="Нижний колонтитул 2"/>
          <p:cNvSpPr>
            <a:spLocks noGrp="1"/>
          </p:cNvSpPr>
          <p:nvPr>
            <p:ph type="ftr" sz="quarter" idx="11"/>
          </p:nvPr>
        </p:nvSpPr>
        <p:spPr>
          <a:xfrm>
            <a:off x="7415808" y="6135167"/>
            <a:ext cx="1728192" cy="345009"/>
          </a:xfrm>
        </p:spPr>
        <p:txBody>
          <a:bodyPr/>
          <a:lstStyle/>
          <a:p>
            <a:r>
              <a:rPr lang="ru-RU" sz="1400" dirty="0">
                <a:solidFill>
                  <a:schemeClr val="tx1"/>
                </a:solidFill>
                <a:latin typeface="Times New Roman" pitchFamily="18" charset="0"/>
                <a:cs typeface="Times New Roman" pitchFamily="18" charset="0"/>
              </a:rPr>
              <a:t>Мурманскстат, </a:t>
            </a:r>
            <a:r>
              <a:rPr lang="ru-RU" sz="1400" dirty="0" smtClean="0">
                <a:solidFill>
                  <a:schemeClr val="tx1"/>
                </a:solidFill>
                <a:latin typeface="Times New Roman" pitchFamily="18" charset="0"/>
                <a:cs typeface="Times New Roman" pitchFamily="18" charset="0"/>
              </a:rPr>
              <a:t>2016</a:t>
            </a:r>
            <a:endParaRPr lang="en-US" sz="1400" dirty="0" smtClean="0">
              <a:solidFill>
                <a:schemeClr val="tx1"/>
              </a:solidFill>
              <a:latin typeface="Times New Roman" pitchFamily="18" charset="0"/>
              <a:cs typeface="Times New Roman" pitchFamily="18" charset="0"/>
            </a:endParaRPr>
          </a:p>
        </p:txBody>
      </p:sp>
      <p:sp>
        <p:nvSpPr>
          <p:cNvPr id="5" name="Заголовок 1"/>
          <p:cNvSpPr txBox="1">
            <a:spLocks/>
          </p:cNvSpPr>
          <p:nvPr/>
        </p:nvSpPr>
        <p:spPr>
          <a:xfrm>
            <a:off x="1043608" y="246289"/>
            <a:ext cx="7560840" cy="884531"/>
          </a:xfrm>
          <a:prstGeom prst="rect">
            <a:avLst/>
          </a:prstGeom>
        </p:spPr>
        <p:txBody>
          <a:bodyPr vert="horz" lIns="107277" tIns="53639" rIns="107277" bIns="53639" rtlCol="0" anchor="ctr">
            <a:normAutofit/>
          </a:bodyPr>
          <a:lstStyle>
            <a:lvl1pPr algn="ctr" defTabSz="1072774" rtl="0" eaLnBrk="1" latinLnBrk="0" hangingPunct="1">
              <a:spcBef>
                <a:spcPct val="0"/>
              </a:spcBef>
              <a:buNone/>
              <a:defRPr sz="5200" kern="1200">
                <a:solidFill>
                  <a:schemeClr val="tx1"/>
                </a:solidFill>
                <a:latin typeface="+mj-lt"/>
                <a:ea typeface="+mj-ea"/>
                <a:cs typeface="+mj-cs"/>
              </a:defRPr>
            </a:lvl1pPr>
          </a:lstStyle>
          <a:p>
            <a:pPr marL="182880">
              <a:buClr>
                <a:schemeClr val="accent6">
                  <a:lumMod val="75000"/>
                </a:schemeClr>
              </a:buClr>
              <a:buFont typeface="Georgia" pitchFamily="18" charset="0"/>
              <a:buNone/>
              <a:defRPr/>
            </a:pPr>
            <a:r>
              <a:rPr lang="ru-RU" sz="1600" b="1" dirty="0" smtClean="0">
                <a:latin typeface="Arial" pitchFamily="34" charset="0"/>
                <a:cs typeface="Arial" pitchFamily="34" charset="0"/>
              </a:rPr>
              <a:t>ТЕРРИТОРИАЛЬНЫЙ ОРГАН ФЕДЕРАЛЬНОЙ СЛУЖБЫ </a:t>
            </a:r>
            <a:br>
              <a:rPr lang="ru-RU" sz="1600" b="1" dirty="0" smtClean="0">
                <a:latin typeface="Arial" pitchFamily="34" charset="0"/>
                <a:cs typeface="Arial" pitchFamily="34" charset="0"/>
              </a:rPr>
            </a:br>
            <a:r>
              <a:rPr lang="ru-RU" sz="1600" b="1" dirty="0" smtClean="0">
                <a:latin typeface="Arial" pitchFamily="34" charset="0"/>
                <a:cs typeface="Arial" pitchFamily="34" charset="0"/>
              </a:rPr>
              <a:t>ГОСУДАРСТВЕННОЙ СТАТИСТИКИ ПО МУРМАНСКОЙ ОБЛАСТИ</a:t>
            </a:r>
            <a:endParaRPr lang="ru-RU" sz="1600" b="1" dirty="0">
              <a:latin typeface="Arial" pitchFamily="34" charset="0"/>
              <a:cs typeface="Arial" pitchFamily="34" charset="0"/>
            </a:endParaRPr>
          </a:p>
        </p:txBody>
      </p:sp>
      <p:pic>
        <p:nvPicPr>
          <p:cNvPr id="11"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6" y="3784416"/>
            <a:ext cx="2736304" cy="224534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40" descr="http://im6-tub-ru.yandex.net/i?id=206876130-00-72&amp;n=21">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3784416"/>
            <a:ext cx="2664296" cy="224534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2" descr="http://im1-tub-ru.yandex.net/i?id=642814249-10-72&amp;n=21">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3848" y="3784416"/>
            <a:ext cx="2736304" cy="224534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6" name="Picture 2" descr="C:\Users\p51_darondavf\Desktop\Эмблема_Росстата_цвет.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1520" y="143744"/>
            <a:ext cx="1203556" cy="1410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316653"/>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txBox="1">
            <a:spLocks/>
          </p:cNvSpPr>
          <p:nvPr/>
        </p:nvSpPr>
        <p:spPr>
          <a:xfrm>
            <a:off x="7333778" y="6135167"/>
            <a:ext cx="1810225"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4" name="Прямоугольник 3"/>
          <p:cNvSpPr/>
          <p:nvPr/>
        </p:nvSpPr>
        <p:spPr>
          <a:xfrm>
            <a:off x="269088" y="110208"/>
            <a:ext cx="8604956" cy="1077218"/>
          </a:xfrm>
          <a:prstGeom prst="rect">
            <a:avLst/>
          </a:prstGeom>
        </p:spPr>
        <p:txBody>
          <a:bodyPr wrap="square">
            <a:spAutoFit/>
          </a:bodyPr>
          <a:lstStyle/>
          <a:p>
            <a:pPr lvl="0" algn="ctr"/>
            <a:r>
              <a:rPr lang="ru-RU" sz="1600" b="1" dirty="0" smtClean="0">
                <a:latin typeface="Times New Roman" pitchFamily="18" charset="0"/>
                <a:cs typeface="Times New Roman" pitchFamily="18" charset="0"/>
              </a:rPr>
              <a:t>ДОЛЯ МАЛЫХ ПРЕДПРИЯТИЙ (ВКЛЮЧАЯ МИКРОПРЕДПРИЯТИЯ) </a:t>
            </a:r>
          </a:p>
          <a:p>
            <a:pPr lvl="0" algn="ctr"/>
            <a:r>
              <a:rPr lang="ru-RU" sz="1600" b="1" dirty="0" smtClean="0">
                <a:latin typeface="Times New Roman" pitchFamily="18" charset="0"/>
                <a:cs typeface="Times New Roman" pitchFamily="18" charset="0"/>
              </a:rPr>
              <a:t>В СРЕДНЕСПИСОЧНОЙ ЧИСЛЕННОСТИ РАБОТНИКОВ  ВСЕХ ПРЕДПРИЯТИЙ И ОРГАНИЗАЦИЙ ПО ОТДЕЛЬНЫМ ВИДАМ ЭКОНОМИЧЕСКОЙ ДЕЯТЕЛЬНОСТИ</a:t>
            </a:r>
          </a:p>
          <a:p>
            <a:pPr lvl="0" algn="ctr"/>
            <a:r>
              <a:rPr lang="ru-RU" sz="1600" dirty="0" smtClean="0">
                <a:latin typeface="Times New Roman" pitchFamily="18" charset="0"/>
                <a:cs typeface="Times New Roman" pitchFamily="18" charset="0"/>
              </a:rPr>
              <a:t>в процентах к итогу по соответствующему виду экономической деятельности</a:t>
            </a:r>
          </a:p>
        </p:txBody>
      </p:sp>
      <p:graphicFrame>
        <p:nvGraphicFramePr>
          <p:cNvPr id="7" name="Диаграмма 6"/>
          <p:cNvGraphicFramePr/>
          <p:nvPr>
            <p:extLst>
              <p:ext uri="{D42A27DB-BD31-4B8C-83A1-F6EECF244321}">
                <p14:modId xmlns:p14="http://schemas.microsoft.com/office/powerpoint/2010/main" val="1974136407"/>
              </p:ext>
            </p:extLst>
          </p:nvPr>
        </p:nvGraphicFramePr>
        <p:xfrm>
          <a:off x="395536" y="1223863"/>
          <a:ext cx="8424936" cy="26642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1084864089"/>
              </p:ext>
            </p:extLst>
          </p:nvPr>
        </p:nvGraphicFramePr>
        <p:xfrm>
          <a:off x="827584" y="4320207"/>
          <a:ext cx="3888432" cy="1684845"/>
        </p:xfrm>
        <a:graphic>
          <a:graphicData uri="http://schemas.openxmlformats.org/drawingml/2006/table">
            <a:tbl>
              <a:tblPr>
                <a:tableStyleId>{5C22544A-7EE6-4342-B048-85BDC9FD1C3A}</a:tableStyleId>
              </a:tblPr>
              <a:tblGrid>
                <a:gridCol w="3888432"/>
              </a:tblGrid>
              <a:tr h="187205">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Сельское</a:t>
                      </a:r>
                      <a:r>
                        <a:rPr lang="ru-RU" sz="1200" b="0" i="0" u="none" strike="noStrike" baseline="0" dirty="0" smtClean="0">
                          <a:solidFill>
                            <a:srgbClr val="000000"/>
                          </a:solidFill>
                          <a:effectLst/>
                          <a:latin typeface="Times New Roman" pitchFamily="18" charset="0"/>
                          <a:cs typeface="Times New Roman" pitchFamily="18" charset="0"/>
                        </a:rPr>
                        <a:t> хозяйство, охота и лесное хозяйство</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87205">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Рыболовство, рыбоводство</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61615">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Добыча полезных ископаемых,</a:t>
                      </a:r>
                      <a:r>
                        <a:rPr lang="en-US" sz="1200" u="none" strike="noStrike" dirty="0" smtClean="0">
                          <a:solidFill>
                            <a:schemeClr val="tx1"/>
                          </a:solidFill>
                          <a:effectLst/>
                          <a:latin typeface="Times New Roman" pitchFamily="18" charset="0"/>
                          <a:cs typeface="Times New Roman" pitchFamily="18" charset="0"/>
                        </a:rPr>
                        <a:t> </a:t>
                      </a:r>
                      <a:r>
                        <a:rPr lang="ru-RU" sz="1200" u="none" strike="noStrike" dirty="0" smtClean="0">
                          <a:solidFill>
                            <a:schemeClr val="tx1"/>
                          </a:solidFill>
                          <a:effectLst/>
                          <a:latin typeface="Times New Roman" pitchFamily="18" charset="0"/>
                          <a:cs typeface="Times New Roman" pitchFamily="18" charset="0"/>
                        </a:rPr>
                        <a:t>обрабатывающие производства,</a:t>
                      </a:r>
                      <a:r>
                        <a:rPr lang="en-US" sz="1200" u="none" strike="noStrike" baseline="0" dirty="0" smtClean="0">
                          <a:solidFill>
                            <a:schemeClr val="tx1"/>
                          </a:solidFill>
                          <a:effectLst/>
                          <a:latin typeface="Times New Roman" pitchFamily="18" charset="0"/>
                          <a:cs typeface="Times New Roman" pitchFamily="18" charset="0"/>
                        </a:rPr>
                        <a:t> </a:t>
                      </a:r>
                      <a:r>
                        <a:rPr lang="ru-RU" sz="1200" u="none" strike="noStrike" baseline="0" dirty="0" smtClean="0">
                          <a:solidFill>
                            <a:schemeClr val="tx1"/>
                          </a:solidFill>
                          <a:effectLst/>
                          <a:latin typeface="Times New Roman" pitchFamily="18" charset="0"/>
                          <a:cs typeface="Times New Roman" pitchFamily="18" charset="0"/>
                        </a:rPr>
                        <a:t>п</a:t>
                      </a:r>
                      <a:r>
                        <a:rPr lang="ru-RU" sz="1200" u="none" strike="noStrike" dirty="0" smtClean="0">
                          <a:solidFill>
                            <a:schemeClr val="tx1"/>
                          </a:solidFill>
                          <a:effectLst/>
                          <a:latin typeface="Times New Roman" pitchFamily="18" charset="0"/>
                          <a:cs typeface="Times New Roman" pitchFamily="18" charset="0"/>
                        </a:rPr>
                        <a:t>роизводство  и распределение электроэнергии, газа и воды</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748820">
                <a:tc>
                  <a:txBody>
                    <a:bodyPr/>
                    <a:lstStyle/>
                    <a:p>
                      <a:pPr algn="l" fontAlgn="b"/>
                      <a:r>
                        <a:rPr lang="ru-RU" sz="1200" u="none" strike="noStrike" dirty="0" smtClean="0">
                          <a:effectLst/>
                          <a:latin typeface="Times New Roman" pitchFamily="18" charset="0"/>
                          <a:cs typeface="Times New Roman" pitchFamily="18" charset="0"/>
                        </a:rPr>
                        <a:t>Строительство</a:t>
                      </a:r>
                    </a:p>
                    <a:p>
                      <a:pPr marL="0" marR="0" indent="0" algn="l" defTabSz="914400" rtl="0" eaLnBrk="1" fontAlgn="b" latinLnBrk="0" hangingPunct="1">
                        <a:lnSpc>
                          <a:spcPct val="100000"/>
                        </a:lnSpc>
                        <a:spcBef>
                          <a:spcPts val="0"/>
                        </a:spcBef>
                        <a:spcAft>
                          <a:spcPts val="0"/>
                        </a:spcAft>
                        <a:buClrTx/>
                        <a:buSzTx/>
                        <a:buFontTx/>
                        <a:buNone/>
                        <a:tabLst/>
                        <a:defRPr/>
                      </a:pPr>
                      <a:r>
                        <a:rPr lang="ru-RU" sz="1200" u="none" strike="noStrike" dirty="0" smtClean="0">
                          <a:effectLst/>
                          <a:latin typeface="Times New Roman" pitchFamily="18" charset="0"/>
                          <a:cs typeface="Times New Roman" pitchFamily="18" charset="0"/>
                        </a:rPr>
                        <a:t>Оптовая и розничная торговля; ремонт автотранспортных средств, мотоциклов,  бытовых изделий и предметов личного пользования</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136360518"/>
              </p:ext>
            </p:extLst>
          </p:nvPr>
        </p:nvGraphicFramePr>
        <p:xfrm>
          <a:off x="5292079" y="4313374"/>
          <a:ext cx="3456384" cy="1152128"/>
        </p:xfrm>
        <a:graphic>
          <a:graphicData uri="http://schemas.openxmlformats.org/drawingml/2006/table">
            <a:tbl>
              <a:tblPr>
                <a:tableStyleId>{5C22544A-7EE6-4342-B048-85BDC9FD1C3A}</a:tableStyleId>
              </a:tblPr>
              <a:tblGrid>
                <a:gridCol w="3456384"/>
              </a:tblGrid>
              <a:tr h="384042">
                <a:tc>
                  <a:txBody>
                    <a:bodyPr/>
                    <a:lstStyle/>
                    <a:p>
                      <a:pPr algn="l" fontAlgn="b"/>
                      <a:r>
                        <a:rPr lang="ru-RU" sz="1200" u="none" strike="noStrike" dirty="0" smtClean="0">
                          <a:effectLst/>
                          <a:latin typeface="Times New Roman" pitchFamily="18" charset="0"/>
                          <a:cs typeface="Times New Roman" pitchFamily="18" charset="0"/>
                        </a:rPr>
                        <a:t>Гостиницы и рестораны</a:t>
                      </a:r>
                    </a:p>
                    <a:p>
                      <a:pPr algn="l" fontAlgn="b"/>
                      <a:r>
                        <a:rPr lang="ru-RU" sz="1200" b="0" i="0" u="none" strike="noStrike" dirty="0" smtClean="0">
                          <a:solidFill>
                            <a:srgbClr val="000000"/>
                          </a:solidFill>
                          <a:effectLst/>
                          <a:latin typeface="Times New Roman" pitchFamily="18" charset="0"/>
                          <a:cs typeface="Times New Roman" pitchFamily="18" charset="0"/>
                        </a:rPr>
                        <a:t>Транспорт и связь</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768086">
                <a:tc>
                  <a:txBody>
                    <a:bodyPr/>
                    <a:lstStyle/>
                    <a:p>
                      <a:pPr algn="l" fontAlgn="b"/>
                      <a:r>
                        <a:rPr lang="ru-RU" sz="1200" u="none" strike="noStrike" dirty="0" smtClean="0">
                          <a:effectLst/>
                          <a:latin typeface="Times New Roman" pitchFamily="18" charset="0"/>
                          <a:cs typeface="Times New Roman" pitchFamily="18" charset="0"/>
                        </a:rPr>
                        <a:t>Операции с недвижимым имуществом, аренда и предоставление услуг</a:t>
                      </a:r>
                    </a:p>
                    <a:p>
                      <a:pPr algn="l" fontAlgn="b"/>
                      <a:r>
                        <a:rPr lang="ru-RU" sz="1200" b="0" i="0" u="none" strike="noStrike" dirty="0" smtClean="0">
                          <a:solidFill>
                            <a:srgbClr val="000000"/>
                          </a:solidFill>
                          <a:effectLst/>
                          <a:latin typeface="Times New Roman" pitchFamily="18" charset="0"/>
                          <a:cs typeface="Times New Roman" pitchFamily="18" charset="0"/>
                        </a:rPr>
                        <a:t>Предоставление прочих коммунальных, социальных и персональных услуг</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0" name="Нижний колонтитул 1"/>
          <p:cNvSpPr txBox="1">
            <a:spLocks/>
          </p:cNvSpPr>
          <p:nvPr/>
        </p:nvSpPr>
        <p:spPr>
          <a:xfrm>
            <a:off x="565583" y="4334080"/>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Times New Roman" pitchFamily="18" charset="0"/>
                <a:cs typeface="Times New Roman" pitchFamily="18" charset="0"/>
              </a:rPr>
              <a:t>1</a:t>
            </a:r>
            <a:endParaRPr lang="ru-RU" dirty="0">
              <a:solidFill>
                <a:schemeClr val="tx1"/>
              </a:solidFill>
              <a:latin typeface="Times New Roman" pitchFamily="18" charset="0"/>
              <a:cs typeface="Times New Roman" pitchFamily="18" charset="0"/>
            </a:endParaRPr>
          </a:p>
        </p:txBody>
      </p:sp>
      <p:sp>
        <p:nvSpPr>
          <p:cNvPr id="11" name="Нижний колонтитул 1"/>
          <p:cNvSpPr txBox="1">
            <a:spLocks/>
          </p:cNvSpPr>
          <p:nvPr/>
        </p:nvSpPr>
        <p:spPr>
          <a:xfrm>
            <a:off x="565583" y="4519607"/>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tx1"/>
                </a:solidFill>
                <a:latin typeface="Times New Roman" pitchFamily="18" charset="0"/>
                <a:cs typeface="Times New Roman" pitchFamily="18" charset="0"/>
              </a:rPr>
              <a:t>2</a:t>
            </a:r>
          </a:p>
        </p:txBody>
      </p:sp>
      <p:sp>
        <p:nvSpPr>
          <p:cNvPr id="12" name="Нижний колонтитул 1"/>
          <p:cNvSpPr txBox="1">
            <a:spLocks/>
          </p:cNvSpPr>
          <p:nvPr/>
        </p:nvSpPr>
        <p:spPr>
          <a:xfrm>
            <a:off x="565583" y="4607693"/>
            <a:ext cx="269548" cy="369904"/>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Times New Roman" pitchFamily="18" charset="0"/>
                <a:cs typeface="Times New Roman" pitchFamily="18" charset="0"/>
              </a:rPr>
              <a:t>3</a:t>
            </a:r>
            <a:endParaRPr lang="ru-RU" dirty="0">
              <a:solidFill>
                <a:schemeClr val="tx1"/>
              </a:solidFill>
              <a:latin typeface="Times New Roman" pitchFamily="18" charset="0"/>
              <a:cs typeface="Times New Roman" pitchFamily="18" charset="0"/>
            </a:endParaRPr>
          </a:p>
        </p:txBody>
      </p:sp>
      <p:sp>
        <p:nvSpPr>
          <p:cNvPr id="13" name="Нижний колонтитул 1"/>
          <p:cNvSpPr txBox="1">
            <a:spLocks/>
          </p:cNvSpPr>
          <p:nvPr/>
        </p:nvSpPr>
        <p:spPr>
          <a:xfrm>
            <a:off x="539551" y="5265629"/>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Times New Roman" pitchFamily="18" charset="0"/>
                <a:cs typeface="Times New Roman" pitchFamily="18" charset="0"/>
              </a:rPr>
              <a:t>4</a:t>
            </a:r>
            <a:endParaRPr lang="ru-RU" dirty="0">
              <a:solidFill>
                <a:schemeClr val="tx1"/>
              </a:solidFill>
              <a:latin typeface="Times New Roman" pitchFamily="18" charset="0"/>
              <a:cs typeface="Times New Roman" pitchFamily="18" charset="0"/>
            </a:endParaRPr>
          </a:p>
        </p:txBody>
      </p:sp>
      <p:sp>
        <p:nvSpPr>
          <p:cNvPr id="14" name="Нижний колонтитул 1"/>
          <p:cNvSpPr txBox="1">
            <a:spLocks/>
          </p:cNvSpPr>
          <p:nvPr/>
        </p:nvSpPr>
        <p:spPr>
          <a:xfrm>
            <a:off x="539551" y="5441799"/>
            <a:ext cx="269548" cy="216025"/>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tx1"/>
                </a:solidFill>
                <a:latin typeface="Times New Roman" pitchFamily="18" charset="0"/>
                <a:cs typeface="Times New Roman" pitchFamily="18" charset="0"/>
              </a:rPr>
              <a:t>5</a:t>
            </a:r>
          </a:p>
        </p:txBody>
      </p:sp>
      <p:sp>
        <p:nvSpPr>
          <p:cNvPr id="15" name="Нижний колонтитул 1"/>
          <p:cNvSpPr txBox="1">
            <a:spLocks/>
          </p:cNvSpPr>
          <p:nvPr/>
        </p:nvSpPr>
        <p:spPr>
          <a:xfrm>
            <a:off x="5018701" y="4330975"/>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tx1"/>
                </a:solidFill>
                <a:latin typeface="Times New Roman" pitchFamily="18" charset="0"/>
                <a:cs typeface="Times New Roman" pitchFamily="18" charset="0"/>
              </a:rPr>
              <a:t>6</a:t>
            </a:r>
          </a:p>
        </p:txBody>
      </p:sp>
      <p:sp>
        <p:nvSpPr>
          <p:cNvPr id="16" name="Нижний колонтитул 1"/>
          <p:cNvSpPr txBox="1">
            <a:spLocks/>
          </p:cNvSpPr>
          <p:nvPr/>
        </p:nvSpPr>
        <p:spPr>
          <a:xfrm>
            <a:off x="5018701" y="4529398"/>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tx1"/>
                </a:solidFill>
                <a:latin typeface="Times New Roman" pitchFamily="18" charset="0"/>
                <a:cs typeface="Times New Roman" pitchFamily="18" charset="0"/>
              </a:rPr>
              <a:t>7</a:t>
            </a:r>
          </a:p>
        </p:txBody>
      </p:sp>
      <p:sp>
        <p:nvSpPr>
          <p:cNvPr id="18" name="Нижний колонтитул 1"/>
          <p:cNvSpPr txBox="1">
            <a:spLocks/>
          </p:cNvSpPr>
          <p:nvPr/>
        </p:nvSpPr>
        <p:spPr>
          <a:xfrm>
            <a:off x="5018701" y="474542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tx1"/>
                </a:solidFill>
                <a:latin typeface="Times New Roman" pitchFamily="18" charset="0"/>
                <a:cs typeface="Times New Roman" pitchFamily="18" charset="0"/>
              </a:rPr>
              <a:t>8</a:t>
            </a:r>
          </a:p>
        </p:txBody>
      </p:sp>
      <p:sp>
        <p:nvSpPr>
          <p:cNvPr id="19" name="Нижний колонтитул 1"/>
          <p:cNvSpPr txBox="1">
            <a:spLocks/>
          </p:cNvSpPr>
          <p:nvPr/>
        </p:nvSpPr>
        <p:spPr>
          <a:xfrm>
            <a:off x="5018701" y="510546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Times New Roman" pitchFamily="18" charset="0"/>
                <a:cs typeface="Times New Roman" pitchFamily="18" charset="0"/>
              </a:rPr>
              <a:t>9</a:t>
            </a:r>
            <a:endParaRPr lang="ru-RU" dirty="0">
              <a:solidFill>
                <a:schemeClr val="tx1"/>
              </a:solidFill>
              <a:latin typeface="Times New Roman" pitchFamily="18" charset="0"/>
              <a:cs typeface="Times New Roman" pitchFamily="18" charset="0"/>
            </a:endParaRPr>
          </a:p>
        </p:txBody>
      </p:sp>
      <p:sp>
        <p:nvSpPr>
          <p:cNvPr id="20" name="Нижний колонтитул 1"/>
          <p:cNvSpPr txBox="1">
            <a:spLocks/>
          </p:cNvSpPr>
          <p:nvPr/>
        </p:nvSpPr>
        <p:spPr>
          <a:xfrm>
            <a:off x="7020841" y="1374103"/>
            <a:ext cx="430910" cy="147673"/>
          </a:xfrm>
          <a:prstGeom prst="rect">
            <a:avLst/>
          </a:prstGeom>
          <a:solidFill>
            <a:schemeClr val="accent6">
              <a:lumMod val="75000"/>
            </a:schemeClr>
          </a:solidFill>
          <a:ln>
            <a:noFill/>
          </a:ln>
          <a:effectLst/>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latin typeface="Arial" pitchFamily="34" charset="0"/>
              <a:cs typeface="Arial" pitchFamily="34" charset="0"/>
            </a:endParaRPr>
          </a:p>
        </p:txBody>
      </p:sp>
      <p:sp>
        <p:nvSpPr>
          <p:cNvPr id="23" name="Нижний колонтитул 1"/>
          <p:cNvSpPr txBox="1">
            <a:spLocks/>
          </p:cNvSpPr>
          <p:nvPr/>
        </p:nvSpPr>
        <p:spPr>
          <a:xfrm>
            <a:off x="7524328" y="1367879"/>
            <a:ext cx="625932" cy="153897"/>
          </a:xfrm>
          <a:prstGeom prst="rect">
            <a:avLst/>
          </a:prstGeom>
          <a:noFill/>
          <a:scene3d>
            <a:camera prst="orthographicFront"/>
            <a:lightRig rig="threePt" dir="t"/>
          </a:scene3d>
          <a:sp3d>
            <a:bevelT/>
          </a:sp3d>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2013</a:t>
            </a:r>
            <a:endParaRPr lang="ru-RU" dirty="0">
              <a:solidFill>
                <a:schemeClr val="tx1"/>
              </a:solidFill>
              <a:latin typeface="Arial" pitchFamily="34" charset="0"/>
              <a:cs typeface="Arial" pitchFamily="34" charset="0"/>
            </a:endParaRPr>
          </a:p>
        </p:txBody>
      </p:sp>
      <p:sp>
        <p:nvSpPr>
          <p:cNvPr id="26" name="Нижний колонтитул 1"/>
          <p:cNvSpPr txBox="1">
            <a:spLocks/>
          </p:cNvSpPr>
          <p:nvPr/>
        </p:nvSpPr>
        <p:spPr>
          <a:xfrm>
            <a:off x="1122319" y="381615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1</a:t>
            </a:r>
            <a:endParaRPr lang="ru-RU" dirty="0">
              <a:solidFill>
                <a:schemeClr val="tx1"/>
              </a:solidFill>
              <a:latin typeface="Arial" pitchFamily="34" charset="0"/>
              <a:cs typeface="Arial" pitchFamily="34" charset="0"/>
            </a:endParaRPr>
          </a:p>
        </p:txBody>
      </p:sp>
      <p:sp>
        <p:nvSpPr>
          <p:cNvPr id="27" name="Нижний колонтитул 1"/>
          <p:cNvSpPr txBox="1">
            <a:spLocks/>
          </p:cNvSpPr>
          <p:nvPr/>
        </p:nvSpPr>
        <p:spPr>
          <a:xfrm>
            <a:off x="2051720" y="381615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a:t>
            </a:r>
            <a:endParaRPr lang="ru-RU" dirty="0">
              <a:solidFill>
                <a:schemeClr val="tx1"/>
              </a:solidFill>
              <a:latin typeface="Arial" pitchFamily="34" charset="0"/>
              <a:cs typeface="Arial" pitchFamily="34" charset="0"/>
            </a:endParaRPr>
          </a:p>
        </p:txBody>
      </p:sp>
      <p:sp>
        <p:nvSpPr>
          <p:cNvPr id="28" name="Нижний колонтитул 1"/>
          <p:cNvSpPr txBox="1">
            <a:spLocks/>
          </p:cNvSpPr>
          <p:nvPr/>
        </p:nvSpPr>
        <p:spPr>
          <a:xfrm>
            <a:off x="2843808" y="381615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3</a:t>
            </a:r>
            <a:endParaRPr lang="ru-RU" dirty="0">
              <a:solidFill>
                <a:schemeClr val="tx1"/>
              </a:solidFill>
              <a:latin typeface="Arial" pitchFamily="34" charset="0"/>
              <a:cs typeface="Arial" pitchFamily="34" charset="0"/>
            </a:endParaRPr>
          </a:p>
        </p:txBody>
      </p:sp>
      <p:sp>
        <p:nvSpPr>
          <p:cNvPr id="29" name="Нижний колонтитул 1"/>
          <p:cNvSpPr txBox="1">
            <a:spLocks/>
          </p:cNvSpPr>
          <p:nvPr/>
        </p:nvSpPr>
        <p:spPr>
          <a:xfrm>
            <a:off x="3779912" y="381615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tx1"/>
                </a:solidFill>
                <a:latin typeface="Arial" pitchFamily="34" charset="0"/>
                <a:cs typeface="Arial" pitchFamily="34" charset="0"/>
              </a:rPr>
              <a:t>4</a:t>
            </a:r>
          </a:p>
        </p:txBody>
      </p:sp>
      <p:sp>
        <p:nvSpPr>
          <p:cNvPr id="30" name="Нижний колонтитул 1"/>
          <p:cNvSpPr txBox="1">
            <a:spLocks/>
          </p:cNvSpPr>
          <p:nvPr/>
        </p:nvSpPr>
        <p:spPr>
          <a:xfrm>
            <a:off x="4572000" y="381615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tx1"/>
                </a:solidFill>
                <a:latin typeface="Arial" pitchFamily="34" charset="0"/>
                <a:cs typeface="Arial" pitchFamily="34" charset="0"/>
              </a:rPr>
              <a:t>5</a:t>
            </a:r>
          </a:p>
        </p:txBody>
      </p:sp>
      <p:sp>
        <p:nvSpPr>
          <p:cNvPr id="31" name="Нижний колонтитул 1"/>
          <p:cNvSpPr txBox="1">
            <a:spLocks/>
          </p:cNvSpPr>
          <p:nvPr/>
        </p:nvSpPr>
        <p:spPr>
          <a:xfrm>
            <a:off x="5436096" y="381615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tx1"/>
                </a:solidFill>
                <a:latin typeface="Arial" pitchFamily="34" charset="0"/>
                <a:cs typeface="Arial" pitchFamily="34" charset="0"/>
              </a:rPr>
              <a:t>6</a:t>
            </a:r>
          </a:p>
        </p:txBody>
      </p:sp>
      <p:sp>
        <p:nvSpPr>
          <p:cNvPr id="32" name="Нижний колонтитул 1"/>
          <p:cNvSpPr txBox="1">
            <a:spLocks/>
          </p:cNvSpPr>
          <p:nvPr/>
        </p:nvSpPr>
        <p:spPr>
          <a:xfrm>
            <a:off x="6300192" y="381615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7</a:t>
            </a:r>
            <a:endParaRPr lang="ru-RU" dirty="0">
              <a:solidFill>
                <a:schemeClr val="tx1"/>
              </a:solidFill>
              <a:latin typeface="Arial" pitchFamily="34" charset="0"/>
              <a:cs typeface="Arial" pitchFamily="34" charset="0"/>
            </a:endParaRPr>
          </a:p>
        </p:txBody>
      </p:sp>
      <p:sp>
        <p:nvSpPr>
          <p:cNvPr id="33" name="Нижний колонтитул 1"/>
          <p:cNvSpPr txBox="1">
            <a:spLocks/>
          </p:cNvSpPr>
          <p:nvPr/>
        </p:nvSpPr>
        <p:spPr>
          <a:xfrm>
            <a:off x="7164288" y="381615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8</a:t>
            </a:r>
            <a:endParaRPr lang="ru-RU" dirty="0">
              <a:solidFill>
                <a:schemeClr val="tx1"/>
              </a:solidFill>
              <a:latin typeface="Arial" pitchFamily="34" charset="0"/>
              <a:cs typeface="Arial" pitchFamily="34" charset="0"/>
            </a:endParaRPr>
          </a:p>
        </p:txBody>
      </p:sp>
      <p:sp>
        <p:nvSpPr>
          <p:cNvPr id="34" name="Нижний колонтитул 1"/>
          <p:cNvSpPr txBox="1">
            <a:spLocks/>
          </p:cNvSpPr>
          <p:nvPr/>
        </p:nvSpPr>
        <p:spPr>
          <a:xfrm>
            <a:off x="8028384" y="3816152"/>
            <a:ext cx="269548"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9</a:t>
            </a:r>
            <a:endParaRPr lang="ru-RU" dirty="0">
              <a:solidFill>
                <a:schemeClr val="tx1"/>
              </a:solidFill>
              <a:latin typeface="Arial" pitchFamily="34" charset="0"/>
              <a:cs typeface="Arial" pitchFamily="34" charset="0"/>
            </a:endParaRPr>
          </a:p>
        </p:txBody>
      </p:sp>
      <p:cxnSp>
        <p:nvCxnSpPr>
          <p:cNvPr id="38" name="Прямая со стрелкой 37"/>
          <p:cNvCxnSpPr/>
          <p:nvPr/>
        </p:nvCxnSpPr>
        <p:spPr>
          <a:xfrm>
            <a:off x="7308304" y="2231975"/>
            <a:ext cx="0" cy="216024"/>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Прямая со стрелкой 4"/>
          <p:cNvCxnSpPr/>
          <p:nvPr/>
        </p:nvCxnSpPr>
        <p:spPr>
          <a:xfrm>
            <a:off x="3914686" y="1583903"/>
            <a:ext cx="0" cy="144016"/>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Прямая со стрелкой 34"/>
          <p:cNvSpPr/>
          <p:nvPr/>
        </p:nvSpPr>
        <p:spPr>
          <a:xfrm>
            <a:off x="4716016" y="1727919"/>
            <a:ext cx="0" cy="216021"/>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ru-RU" dirty="0"/>
          </a:p>
        </p:txBody>
      </p:sp>
      <p:sp>
        <p:nvSpPr>
          <p:cNvPr id="36" name="Прямая со стрелкой 35"/>
          <p:cNvSpPr/>
          <p:nvPr/>
        </p:nvSpPr>
        <p:spPr>
          <a:xfrm>
            <a:off x="6444208" y="3168079"/>
            <a:ext cx="0" cy="216021"/>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ru-RU" dirty="0"/>
          </a:p>
        </p:txBody>
      </p:sp>
      <p:sp>
        <p:nvSpPr>
          <p:cNvPr id="40" name="Нижний колонтитул 1"/>
          <p:cNvSpPr txBox="1">
            <a:spLocks/>
          </p:cNvSpPr>
          <p:nvPr/>
        </p:nvSpPr>
        <p:spPr>
          <a:xfrm>
            <a:off x="7021410" y="1596351"/>
            <a:ext cx="430910" cy="147673"/>
          </a:xfrm>
          <a:prstGeom prst="rect">
            <a:avLst/>
          </a:prstGeom>
          <a:solidFill>
            <a:schemeClr val="accent4">
              <a:lumMod val="75000"/>
            </a:schemeClr>
          </a:solidFill>
          <a:ln>
            <a:noFill/>
          </a:ln>
          <a:effectLst/>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latin typeface="Arial" pitchFamily="34" charset="0"/>
              <a:cs typeface="Arial" pitchFamily="34" charset="0"/>
            </a:endParaRPr>
          </a:p>
        </p:txBody>
      </p:sp>
      <p:sp>
        <p:nvSpPr>
          <p:cNvPr id="41" name="Нижний колонтитул 1"/>
          <p:cNvSpPr txBox="1">
            <a:spLocks/>
          </p:cNvSpPr>
          <p:nvPr/>
        </p:nvSpPr>
        <p:spPr>
          <a:xfrm>
            <a:off x="7524897" y="1590127"/>
            <a:ext cx="625932" cy="153897"/>
          </a:xfrm>
          <a:prstGeom prst="rect">
            <a:avLst/>
          </a:prstGeom>
          <a:noFill/>
          <a:scene3d>
            <a:camera prst="orthographicFront"/>
            <a:lightRig rig="threePt" dir="t"/>
          </a:scene3d>
          <a:sp3d>
            <a:bevelT/>
          </a:sp3d>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2014</a:t>
            </a:r>
            <a:endParaRPr lang="ru-RU" dirty="0">
              <a:solidFill>
                <a:schemeClr val="tx1"/>
              </a:solidFill>
              <a:latin typeface="Arial" pitchFamily="34" charset="0"/>
              <a:cs typeface="Arial" pitchFamily="34" charset="0"/>
            </a:endParaRPr>
          </a:p>
        </p:txBody>
      </p:sp>
      <p:sp>
        <p:nvSpPr>
          <p:cNvPr id="42" name="Нижний колонтитул 1"/>
          <p:cNvSpPr txBox="1">
            <a:spLocks/>
          </p:cNvSpPr>
          <p:nvPr/>
        </p:nvSpPr>
        <p:spPr>
          <a:xfrm>
            <a:off x="7021410" y="1812375"/>
            <a:ext cx="430910" cy="147673"/>
          </a:xfrm>
          <a:prstGeom prst="rect">
            <a:avLst/>
          </a:prstGeom>
          <a:solidFill>
            <a:schemeClr val="accent2">
              <a:lumMod val="75000"/>
            </a:schemeClr>
          </a:solidFill>
          <a:ln>
            <a:noFill/>
          </a:ln>
          <a:effectLst/>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latin typeface="Arial" pitchFamily="34" charset="0"/>
              <a:cs typeface="Arial" pitchFamily="34" charset="0"/>
            </a:endParaRPr>
          </a:p>
        </p:txBody>
      </p:sp>
      <p:sp>
        <p:nvSpPr>
          <p:cNvPr id="43" name="Нижний колонтитул 1"/>
          <p:cNvSpPr txBox="1">
            <a:spLocks/>
          </p:cNvSpPr>
          <p:nvPr/>
        </p:nvSpPr>
        <p:spPr>
          <a:xfrm>
            <a:off x="7524897" y="1806151"/>
            <a:ext cx="625932" cy="153897"/>
          </a:xfrm>
          <a:prstGeom prst="rect">
            <a:avLst/>
          </a:prstGeom>
          <a:noFill/>
          <a:scene3d>
            <a:camera prst="orthographicFront"/>
            <a:lightRig rig="threePt" dir="t"/>
          </a:scene3d>
          <a:sp3d>
            <a:bevelT/>
          </a:sp3d>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2015</a:t>
            </a:r>
            <a:endParaRPr lang="ru-RU" dirty="0">
              <a:solidFill>
                <a:schemeClr val="tx1"/>
              </a:solidFill>
              <a:latin typeface="Arial" pitchFamily="34" charset="0"/>
              <a:cs typeface="Arial" pitchFamily="34" charset="0"/>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txBox="1">
            <a:spLocks/>
          </p:cNvSpPr>
          <p:nvPr/>
        </p:nvSpPr>
        <p:spPr>
          <a:xfrm>
            <a:off x="7333775" y="6135166"/>
            <a:ext cx="1810225"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51340297"/>
              </p:ext>
            </p:extLst>
          </p:nvPr>
        </p:nvGraphicFramePr>
        <p:xfrm>
          <a:off x="611560" y="1295872"/>
          <a:ext cx="1872208" cy="4432213"/>
        </p:xfrm>
        <a:graphic>
          <a:graphicData uri="http://schemas.openxmlformats.org/drawingml/2006/table">
            <a:tbl>
              <a:tblPr>
                <a:tableStyleId>{5C22544A-7EE6-4342-B048-85BDC9FD1C3A}</a:tableStyleId>
              </a:tblPr>
              <a:tblGrid>
                <a:gridCol w="1872208"/>
              </a:tblGrid>
              <a:tr h="1066606">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Обрабатывающие производства,</a:t>
                      </a:r>
                      <a:r>
                        <a:rPr lang="en-US" sz="1200" u="none" strike="noStrike" baseline="0" dirty="0" smtClean="0">
                          <a:solidFill>
                            <a:schemeClr val="tx1"/>
                          </a:solidFill>
                          <a:effectLst/>
                          <a:latin typeface="Times New Roman" pitchFamily="18" charset="0"/>
                          <a:cs typeface="Times New Roman" pitchFamily="18" charset="0"/>
                        </a:rPr>
                        <a:t> </a:t>
                      </a:r>
                      <a:r>
                        <a:rPr lang="ru-RU" sz="1200" u="none" strike="noStrike" dirty="0" smtClean="0">
                          <a:solidFill>
                            <a:schemeClr val="tx1"/>
                          </a:solidFill>
                          <a:effectLst/>
                          <a:latin typeface="Times New Roman" pitchFamily="18" charset="0"/>
                          <a:cs typeface="Times New Roman" pitchFamily="18" charset="0"/>
                        </a:rPr>
                        <a:t>  </a:t>
                      </a:r>
                    </a:p>
                    <a:p>
                      <a:pPr algn="l" fontAlgn="b"/>
                      <a:r>
                        <a:rPr lang="ru-RU" sz="1200" u="none" strike="noStrike" dirty="0" smtClean="0">
                          <a:solidFill>
                            <a:schemeClr val="tx1"/>
                          </a:solidFill>
                          <a:effectLst/>
                          <a:latin typeface="Times New Roman" pitchFamily="18" charset="0"/>
                          <a:cs typeface="Times New Roman" pitchFamily="18" charset="0"/>
                        </a:rPr>
                        <a:t>производство и распределение электроэнергии, газа и воды</a:t>
                      </a:r>
                    </a:p>
                    <a:p>
                      <a:pPr algn="l" fontAlgn="b"/>
                      <a:endParaRPr lang="ru-RU" sz="1200" u="none" strike="noStrike" dirty="0" smtClean="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599909">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Строительство</a:t>
                      </a:r>
                    </a:p>
                    <a:p>
                      <a:pPr algn="l" fontAlgn="b"/>
                      <a:endParaRPr lang="ru-RU" sz="1200" u="none" strike="noStrike" dirty="0" smtClean="0">
                        <a:solidFill>
                          <a:schemeClr val="tx1"/>
                        </a:solidFill>
                        <a:effectLst/>
                        <a:latin typeface="Times New Roman" pitchFamily="18" charset="0"/>
                        <a:cs typeface="Times New Roman" pitchFamily="18" charset="0"/>
                      </a:endParaRPr>
                    </a:p>
                    <a:p>
                      <a:pPr marL="0" marR="0" indent="0" algn="l" defTabSz="914400" rtl="0" eaLnBrk="1" fontAlgn="b" latinLnBrk="0" hangingPunct="1">
                        <a:lnSpc>
                          <a:spcPct val="100000"/>
                        </a:lnSpc>
                        <a:spcBef>
                          <a:spcPts val="0"/>
                        </a:spcBef>
                        <a:spcAft>
                          <a:spcPts val="0"/>
                        </a:spcAft>
                        <a:buClrTx/>
                        <a:buSzTx/>
                        <a:buFontTx/>
                        <a:buNone/>
                        <a:tabLst/>
                        <a:defRPr/>
                      </a:pPr>
                      <a:r>
                        <a:rPr lang="ru-RU" sz="1200" u="none" strike="noStrike" dirty="0" smtClean="0">
                          <a:solidFill>
                            <a:schemeClr val="tx1"/>
                          </a:solidFill>
                          <a:effectLst/>
                          <a:latin typeface="Times New Roman" pitchFamily="18" charset="0"/>
                          <a:cs typeface="Times New Roman" pitchFamily="18" charset="0"/>
                        </a:rPr>
                        <a:t>Оптовая и розничная торговля; ремонт автотранспортных средств, мотоциклов, бытовых изделий и предметов личного пользования</a:t>
                      </a:r>
                    </a:p>
                    <a:p>
                      <a:pPr marL="0" marR="0" indent="0" algn="l" defTabSz="914400" rtl="0" eaLnBrk="1" fontAlgn="b" latinLnBrk="0" hangingPunct="1">
                        <a:lnSpc>
                          <a:spcPct val="100000"/>
                        </a:lnSpc>
                        <a:spcBef>
                          <a:spcPts val="0"/>
                        </a:spcBef>
                        <a:spcAft>
                          <a:spcPts val="0"/>
                        </a:spcAft>
                        <a:buClrTx/>
                        <a:buSzTx/>
                        <a:buFontTx/>
                        <a:buNone/>
                        <a:tabLst/>
                        <a:defRPr/>
                      </a:pPr>
                      <a:endParaRPr lang="ru-RU" sz="1200" u="none" strike="noStrike" dirty="0" smtClean="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97744">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200" b="0" i="0" u="none" strike="noStrike" dirty="0" smtClean="0">
                          <a:solidFill>
                            <a:schemeClr val="tx1"/>
                          </a:solidFill>
                          <a:effectLst/>
                          <a:latin typeface="Times New Roman" pitchFamily="18" charset="0"/>
                          <a:cs typeface="Times New Roman" pitchFamily="18" charset="0"/>
                        </a:rPr>
                        <a:t>Транспорт и связь</a:t>
                      </a:r>
                    </a:p>
                    <a:p>
                      <a:pPr marL="0" marR="0" indent="0" algn="l" defTabSz="914400" rtl="0" eaLnBrk="1" fontAlgn="b" latinLnBrk="0" hangingPunct="1">
                        <a:lnSpc>
                          <a:spcPct val="100000"/>
                        </a:lnSpc>
                        <a:spcBef>
                          <a:spcPts val="0"/>
                        </a:spcBef>
                        <a:spcAft>
                          <a:spcPts val="0"/>
                        </a:spcAft>
                        <a:buClrTx/>
                        <a:buSzTx/>
                        <a:buFontTx/>
                        <a:buNone/>
                        <a:tabLst/>
                        <a:defRPr/>
                      </a:pPr>
                      <a:endParaRPr lang="ru-RU" sz="800" b="0" i="0" u="none" strike="noStrike" dirty="0" smtClean="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93234">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Операции с недвижимым имуществом, аренда  и предоставление услуг</a:t>
                      </a: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790979">
                <a:tc>
                  <a:txBody>
                    <a:bodyPr/>
                    <a:lstStyle/>
                    <a:p>
                      <a:pPr algn="l" fontAlgn="b"/>
                      <a:r>
                        <a:rPr lang="ru-RU" sz="1200" b="0" i="0" u="none" strike="noStrike" dirty="0" smtClean="0">
                          <a:solidFill>
                            <a:schemeClr val="tx1"/>
                          </a:solidFill>
                          <a:effectLst/>
                          <a:latin typeface="Times New Roman" pitchFamily="18" charset="0"/>
                          <a:cs typeface="Times New Roman" pitchFamily="18" charset="0"/>
                        </a:rPr>
                        <a:t>Предоставление прочих коммунальных, социальных и персональных услуг</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5" name="Прямоугольник 4"/>
          <p:cNvSpPr/>
          <p:nvPr/>
        </p:nvSpPr>
        <p:spPr>
          <a:xfrm>
            <a:off x="179513" y="74768"/>
            <a:ext cx="8712968" cy="1077218"/>
          </a:xfrm>
          <a:prstGeom prst="rect">
            <a:avLst/>
          </a:prstGeom>
        </p:spPr>
        <p:txBody>
          <a:bodyPr wrap="square">
            <a:spAutoFit/>
          </a:bodyPr>
          <a:lstStyle/>
          <a:p>
            <a:pPr algn="ctr"/>
            <a:r>
              <a:rPr lang="ru-RU" sz="1600" b="1" dirty="0" smtClean="0">
                <a:latin typeface="Times New Roman" pitchFamily="18" charset="0"/>
                <a:cs typeface="Times New Roman" pitchFamily="18" charset="0"/>
              </a:rPr>
              <a:t>ЧИСЛЕННОСТЬ РАБОТНИКОВ, </a:t>
            </a:r>
          </a:p>
          <a:p>
            <a:pPr algn="ctr"/>
            <a:r>
              <a:rPr lang="ru-RU" sz="1600" b="1" dirty="0" smtClean="0">
                <a:latin typeface="Times New Roman" pitchFamily="18" charset="0"/>
                <a:cs typeface="Times New Roman" pitchFamily="18" charset="0"/>
              </a:rPr>
              <a:t>ЗАНЯТЫХ В ИНДИВИДУАЛЬНОМ ПРЕДПРИНИМАТЕЛЬСТВЕ, </a:t>
            </a:r>
          </a:p>
          <a:p>
            <a:pPr algn="ctr"/>
            <a:r>
              <a:rPr lang="ru-RU" sz="1600" b="1" dirty="0" smtClean="0">
                <a:latin typeface="Times New Roman" pitchFamily="18" charset="0"/>
                <a:cs typeface="Times New Roman" pitchFamily="18" charset="0"/>
              </a:rPr>
              <a:t>ПО КАТЕГОРИЯМ И ОТДЕЛЬНЫМ ВИДАМ ЭКОНОМИЧЕСКОЙ ДЕЯТЕЛЬНОСТИ</a:t>
            </a:r>
            <a:r>
              <a:rPr lang="en-US" sz="1600" b="1" dirty="0" smtClean="0">
                <a:latin typeface="Times New Roman" pitchFamily="18" charset="0"/>
                <a:cs typeface="Times New Roman" pitchFamily="18" charset="0"/>
              </a:rPr>
              <a:t> </a:t>
            </a:r>
            <a:endParaRPr lang="ru-RU" sz="1600" b="1" dirty="0" smtClean="0">
              <a:latin typeface="Times New Roman" pitchFamily="18" charset="0"/>
              <a:cs typeface="Times New Roman" pitchFamily="18" charset="0"/>
            </a:endParaRPr>
          </a:p>
          <a:p>
            <a:pPr algn="ctr"/>
            <a:r>
              <a:rPr lang="ru-RU" sz="1600" dirty="0" smtClean="0">
                <a:latin typeface="Times New Roman" pitchFamily="18" charset="0"/>
                <a:cs typeface="Times New Roman" pitchFamily="18" charset="0"/>
              </a:rPr>
              <a:t>в процентах к общему числу замещённых рабочих мест</a:t>
            </a:r>
            <a:endParaRPr lang="en-US" sz="1600" dirty="0">
              <a:latin typeface="Times New Roman" pitchFamily="18" charset="0"/>
              <a:cs typeface="Times New Roman" pitchFamily="18" charset="0"/>
            </a:endParaRPr>
          </a:p>
        </p:txBody>
      </p:sp>
      <p:sp>
        <p:nvSpPr>
          <p:cNvPr id="6" name="Нижний колонтитул 1"/>
          <p:cNvSpPr txBox="1">
            <a:spLocks/>
          </p:cNvSpPr>
          <p:nvPr/>
        </p:nvSpPr>
        <p:spPr>
          <a:xfrm>
            <a:off x="323528" y="2243263"/>
            <a:ext cx="285713" cy="492767"/>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a:t>
            </a:r>
            <a:endParaRPr lang="ru-RU" dirty="0">
              <a:solidFill>
                <a:schemeClr val="tx1"/>
              </a:solidFill>
              <a:latin typeface="Arial" pitchFamily="34" charset="0"/>
              <a:cs typeface="Arial" pitchFamily="34" charset="0"/>
            </a:endParaRPr>
          </a:p>
        </p:txBody>
      </p:sp>
      <p:sp>
        <p:nvSpPr>
          <p:cNvPr id="7" name="Нижний колонтитул 1"/>
          <p:cNvSpPr txBox="1">
            <a:spLocks/>
          </p:cNvSpPr>
          <p:nvPr/>
        </p:nvSpPr>
        <p:spPr>
          <a:xfrm>
            <a:off x="323531" y="1319399"/>
            <a:ext cx="285710" cy="13849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1</a:t>
            </a:r>
            <a:endParaRPr lang="ru-RU" dirty="0">
              <a:solidFill>
                <a:schemeClr val="tx1"/>
              </a:solidFill>
              <a:latin typeface="Arial" pitchFamily="34" charset="0"/>
              <a:cs typeface="Arial" pitchFamily="34" charset="0"/>
            </a:endParaRPr>
          </a:p>
        </p:txBody>
      </p:sp>
      <p:sp>
        <p:nvSpPr>
          <p:cNvPr id="8" name="Нижний колонтитул 1"/>
          <p:cNvSpPr txBox="1">
            <a:spLocks/>
          </p:cNvSpPr>
          <p:nvPr/>
        </p:nvSpPr>
        <p:spPr>
          <a:xfrm>
            <a:off x="323528" y="2664023"/>
            <a:ext cx="285713" cy="356701"/>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3</a:t>
            </a:r>
            <a:endParaRPr lang="ru-RU" dirty="0">
              <a:solidFill>
                <a:schemeClr val="tx1"/>
              </a:solidFill>
              <a:latin typeface="Arial" pitchFamily="34" charset="0"/>
              <a:cs typeface="Arial" pitchFamily="34" charset="0"/>
            </a:endParaRPr>
          </a:p>
        </p:txBody>
      </p:sp>
      <p:sp>
        <p:nvSpPr>
          <p:cNvPr id="9" name="Нижний колонтитул 1"/>
          <p:cNvSpPr txBox="1">
            <a:spLocks/>
          </p:cNvSpPr>
          <p:nvPr/>
        </p:nvSpPr>
        <p:spPr>
          <a:xfrm>
            <a:off x="323528" y="3960167"/>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latin typeface="Arial" pitchFamily="34" charset="0"/>
              <a:cs typeface="Arial" pitchFamily="34" charset="0"/>
            </a:endParaRPr>
          </a:p>
        </p:txBody>
      </p:sp>
      <p:sp>
        <p:nvSpPr>
          <p:cNvPr id="10" name="Нижний колонтитул 1"/>
          <p:cNvSpPr txBox="1">
            <a:spLocks/>
          </p:cNvSpPr>
          <p:nvPr/>
        </p:nvSpPr>
        <p:spPr>
          <a:xfrm>
            <a:off x="323528" y="4320207"/>
            <a:ext cx="285713" cy="324036"/>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5</a:t>
            </a:r>
            <a:endParaRPr lang="ru-RU" dirty="0">
              <a:solidFill>
                <a:schemeClr val="tx1"/>
              </a:solidFill>
              <a:latin typeface="Arial" pitchFamily="34" charset="0"/>
              <a:cs typeface="Arial" pitchFamily="34" charset="0"/>
            </a:endParaRPr>
          </a:p>
        </p:txBody>
      </p:sp>
      <p:sp>
        <p:nvSpPr>
          <p:cNvPr id="11" name="Нижний колонтитул 1"/>
          <p:cNvSpPr txBox="1">
            <a:spLocks/>
          </p:cNvSpPr>
          <p:nvPr/>
        </p:nvSpPr>
        <p:spPr>
          <a:xfrm>
            <a:off x="323528" y="5112295"/>
            <a:ext cx="285713" cy="297904"/>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6</a:t>
            </a:r>
            <a:endParaRPr lang="ru-RU" dirty="0">
              <a:solidFill>
                <a:schemeClr val="tx1"/>
              </a:solidFill>
              <a:latin typeface="Arial" pitchFamily="34" charset="0"/>
              <a:cs typeface="Arial" pitchFamily="34" charset="0"/>
            </a:endParaRPr>
          </a:p>
        </p:txBody>
      </p:sp>
      <p:sp>
        <p:nvSpPr>
          <p:cNvPr id="12" name="Нижний колонтитул 1"/>
          <p:cNvSpPr txBox="1">
            <a:spLocks/>
          </p:cNvSpPr>
          <p:nvPr/>
        </p:nvSpPr>
        <p:spPr>
          <a:xfrm>
            <a:off x="5940152" y="5760367"/>
            <a:ext cx="338437" cy="91440"/>
          </a:xfrm>
          <a:prstGeom prst="rect">
            <a:avLst/>
          </a:prstGeom>
          <a:gradFill>
            <a:gsLst>
              <a:gs pos="5000">
                <a:srgbClr val="D9D533"/>
              </a:gs>
              <a:gs pos="93750">
                <a:srgbClr val="D7D00A"/>
              </a:gs>
              <a:gs pos="87500">
                <a:srgbClr val="CED10F"/>
              </a:gs>
              <a:gs pos="75000">
                <a:srgbClr val="BCD21A"/>
              </a:gs>
              <a:gs pos="50000">
                <a:srgbClr val="B8B64E"/>
              </a:gs>
              <a:gs pos="100000">
                <a:srgbClr val="DBD95B"/>
              </a:gs>
            </a:gsLst>
            <a:lin ang="13500000" scaled="1"/>
          </a:gra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3" name="Нижний колонтитул 1"/>
          <p:cNvSpPr txBox="1">
            <a:spLocks/>
          </p:cNvSpPr>
          <p:nvPr/>
        </p:nvSpPr>
        <p:spPr>
          <a:xfrm>
            <a:off x="2771800" y="5760367"/>
            <a:ext cx="338437" cy="91440"/>
          </a:xfrm>
          <a:prstGeom prst="rect">
            <a:avLst/>
          </a:prstGeom>
          <a:gradFill>
            <a:gsLst>
              <a:gs pos="0">
                <a:srgbClr val="90C377"/>
              </a:gs>
              <a:gs pos="50000">
                <a:srgbClr val="8DBB7D">
                  <a:shade val="67500"/>
                  <a:satMod val="115000"/>
                </a:srgbClr>
              </a:gs>
              <a:gs pos="100000">
                <a:srgbClr val="8DBB7D">
                  <a:shade val="100000"/>
                  <a:satMod val="115000"/>
                </a:srgbClr>
              </a:gs>
            </a:gsLst>
            <a:lin ang="13500000" scaled="1"/>
          </a:gra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4" name="Нижний колонтитул 1"/>
          <p:cNvSpPr txBox="1">
            <a:spLocks/>
          </p:cNvSpPr>
          <p:nvPr/>
        </p:nvSpPr>
        <p:spPr>
          <a:xfrm>
            <a:off x="2771800" y="5976391"/>
            <a:ext cx="338437" cy="91440"/>
          </a:xfrm>
          <a:prstGeom prst="rect">
            <a:avLst/>
          </a:prstGeom>
          <a:solidFill>
            <a:schemeClr val="accent6">
              <a:lumMod val="75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5" name="Нижний колонтитул 1"/>
          <p:cNvSpPr txBox="1">
            <a:spLocks/>
          </p:cNvSpPr>
          <p:nvPr/>
        </p:nvSpPr>
        <p:spPr>
          <a:xfrm>
            <a:off x="5940152" y="5976391"/>
            <a:ext cx="338437" cy="91440"/>
          </a:xfrm>
          <a:prstGeom prst="rect">
            <a:avLst/>
          </a:prstGeom>
          <a:solidFill>
            <a:srgbClr val="9A63EB">
              <a:alpha val="80000"/>
            </a:srgb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6" name="Прямоугольник 15"/>
          <p:cNvSpPr/>
          <p:nvPr/>
        </p:nvSpPr>
        <p:spPr>
          <a:xfrm>
            <a:off x="3131840" y="5688359"/>
            <a:ext cx="2520498" cy="276999"/>
          </a:xfrm>
          <a:prstGeom prst="rect">
            <a:avLst/>
          </a:prstGeom>
        </p:spPr>
        <p:txBody>
          <a:bodyPr wrap="none">
            <a:spAutoFit/>
          </a:bodyPr>
          <a:lstStyle/>
          <a:p>
            <a:pPr fontAlgn="b"/>
            <a:r>
              <a:rPr lang="ru-RU" sz="1200" dirty="0">
                <a:latin typeface="Times New Roman" pitchFamily="18" charset="0"/>
                <a:cs typeface="Times New Roman" pitchFamily="18" charset="0"/>
              </a:rPr>
              <a:t>Индивидуальные предприниматели</a:t>
            </a:r>
          </a:p>
        </p:txBody>
      </p:sp>
      <p:sp>
        <p:nvSpPr>
          <p:cNvPr id="17" name="Прямоугольник 16"/>
          <p:cNvSpPr/>
          <p:nvPr/>
        </p:nvSpPr>
        <p:spPr>
          <a:xfrm>
            <a:off x="3131840" y="5904383"/>
            <a:ext cx="838243" cy="276999"/>
          </a:xfrm>
          <a:prstGeom prst="rect">
            <a:avLst/>
          </a:prstGeom>
        </p:spPr>
        <p:txBody>
          <a:bodyPr wrap="none">
            <a:spAutoFit/>
          </a:bodyPr>
          <a:lstStyle/>
          <a:p>
            <a:pPr fontAlgn="b"/>
            <a:r>
              <a:rPr lang="ru-RU" sz="1200" dirty="0" smtClean="0">
                <a:latin typeface="Times New Roman" pitchFamily="18" charset="0"/>
                <a:cs typeface="Times New Roman" pitchFamily="18" charset="0"/>
              </a:rPr>
              <a:t>Партнёры</a:t>
            </a:r>
            <a:endParaRPr lang="ru-RU" sz="1200" dirty="0">
              <a:latin typeface="Times New Roman" pitchFamily="18" charset="0"/>
              <a:cs typeface="Times New Roman" pitchFamily="18" charset="0"/>
            </a:endParaRPr>
          </a:p>
        </p:txBody>
      </p:sp>
      <p:sp>
        <p:nvSpPr>
          <p:cNvPr id="18" name="Прямоугольник 17"/>
          <p:cNvSpPr/>
          <p:nvPr/>
        </p:nvSpPr>
        <p:spPr>
          <a:xfrm>
            <a:off x="6300192" y="5688359"/>
            <a:ext cx="1998176" cy="276999"/>
          </a:xfrm>
          <a:prstGeom prst="rect">
            <a:avLst/>
          </a:prstGeom>
        </p:spPr>
        <p:txBody>
          <a:bodyPr wrap="none">
            <a:spAutoFit/>
          </a:bodyPr>
          <a:lstStyle/>
          <a:p>
            <a:pPr fontAlgn="b"/>
            <a:r>
              <a:rPr lang="ru-RU" sz="1200" dirty="0" smtClean="0">
                <a:latin typeface="Times New Roman" pitchFamily="18" charset="0"/>
                <a:cs typeface="Times New Roman" pitchFamily="18" charset="0"/>
              </a:rPr>
              <a:t>Помогающие</a:t>
            </a:r>
            <a:r>
              <a:rPr lang="ru-RU" sz="1200" b="1"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члены</a:t>
            </a:r>
            <a:r>
              <a:rPr lang="ru-RU" sz="1200" b="1"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семьи</a:t>
            </a:r>
            <a:endParaRPr lang="ru-RU" sz="1200" dirty="0">
              <a:latin typeface="Times New Roman" pitchFamily="18" charset="0"/>
              <a:cs typeface="Times New Roman" pitchFamily="18" charset="0"/>
            </a:endParaRPr>
          </a:p>
        </p:txBody>
      </p:sp>
      <p:sp>
        <p:nvSpPr>
          <p:cNvPr id="19" name="Прямоугольник 18"/>
          <p:cNvSpPr/>
          <p:nvPr/>
        </p:nvSpPr>
        <p:spPr>
          <a:xfrm>
            <a:off x="6300192" y="5904383"/>
            <a:ext cx="1901320" cy="276999"/>
          </a:xfrm>
          <a:prstGeom prst="rect">
            <a:avLst/>
          </a:prstGeom>
        </p:spPr>
        <p:txBody>
          <a:bodyPr wrap="square">
            <a:spAutoFit/>
          </a:bodyPr>
          <a:lstStyle/>
          <a:p>
            <a:pPr fontAlgn="b"/>
            <a:r>
              <a:rPr lang="ru-RU" sz="1200" dirty="0" smtClean="0">
                <a:latin typeface="Times New Roman" pitchFamily="18" charset="0"/>
                <a:cs typeface="Times New Roman" pitchFamily="18" charset="0"/>
              </a:rPr>
              <a:t>Наёмные работники</a:t>
            </a:r>
            <a:endParaRPr lang="ru-RU" sz="1200" dirty="0">
              <a:latin typeface="Times New Roman" pitchFamily="18" charset="0"/>
              <a:cs typeface="Times New Roman" pitchFamily="18" charset="0"/>
            </a:endParaRPr>
          </a:p>
        </p:txBody>
      </p:sp>
      <p:sp>
        <p:nvSpPr>
          <p:cNvPr id="23" name="TextBox 22"/>
          <p:cNvSpPr txBox="1"/>
          <p:nvPr/>
        </p:nvSpPr>
        <p:spPr>
          <a:xfrm>
            <a:off x="3923928" y="1223863"/>
            <a:ext cx="524503" cy="276999"/>
          </a:xfrm>
          <a:prstGeom prst="rect">
            <a:avLst/>
          </a:prstGeom>
          <a:noFill/>
        </p:spPr>
        <p:txBody>
          <a:bodyPr wrap="none" rtlCol="0">
            <a:spAutoFit/>
          </a:bodyPr>
          <a:lstStyle/>
          <a:p>
            <a:r>
              <a:rPr lang="ru-RU" sz="1200" dirty="0" smtClean="0">
                <a:latin typeface="Arial" pitchFamily="34" charset="0"/>
                <a:cs typeface="Arial" pitchFamily="34" charset="0"/>
              </a:rPr>
              <a:t>2013</a:t>
            </a:r>
            <a:endParaRPr lang="ru-RU" sz="1200" dirty="0">
              <a:latin typeface="Arial" pitchFamily="34" charset="0"/>
              <a:cs typeface="Arial" pitchFamily="34" charset="0"/>
            </a:endParaRPr>
          </a:p>
        </p:txBody>
      </p:sp>
      <p:sp>
        <p:nvSpPr>
          <p:cNvPr id="24" name="TextBox 23"/>
          <p:cNvSpPr txBox="1"/>
          <p:nvPr/>
        </p:nvSpPr>
        <p:spPr>
          <a:xfrm>
            <a:off x="7164288" y="1223863"/>
            <a:ext cx="524503" cy="276999"/>
          </a:xfrm>
          <a:prstGeom prst="rect">
            <a:avLst/>
          </a:prstGeom>
          <a:noFill/>
        </p:spPr>
        <p:txBody>
          <a:bodyPr wrap="none" rtlCol="0">
            <a:spAutoFit/>
          </a:bodyPr>
          <a:lstStyle/>
          <a:p>
            <a:r>
              <a:rPr lang="ru-RU" sz="1200" dirty="0" smtClean="0">
                <a:latin typeface="Arial" pitchFamily="34" charset="0"/>
                <a:cs typeface="Arial" pitchFamily="34" charset="0"/>
              </a:rPr>
              <a:t>2014</a:t>
            </a:r>
            <a:endParaRPr lang="ru-RU" sz="1200" dirty="0">
              <a:latin typeface="Arial" pitchFamily="34" charset="0"/>
              <a:cs typeface="Arial" pitchFamily="34" charset="0"/>
            </a:endParaRPr>
          </a:p>
        </p:txBody>
      </p:sp>
      <p:sp>
        <p:nvSpPr>
          <p:cNvPr id="25" name="Нижний колонтитул 1"/>
          <p:cNvSpPr txBox="1">
            <a:spLocks/>
          </p:cNvSpPr>
          <p:nvPr/>
        </p:nvSpPr>
        <p:spPr>
          <a:xfrm>
            <a:off x="2411760" y="1799927"/>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1</a:t>
            </a:r>
            <a:endParaRPr lang="ru-RU" dirty="0">
              <a:solidFill>
                <a:schemeClr val="tx1"/>
              </a:solidFill>
              <a:latin typeface="Arial" pitchFamily="34" charset="0"/>
              <a:cs typeface="Arial" pitchFamily="34" charset="0"/>
            </a:endParaRPr>
          </a:p>
        </p:txBody>
      </p:sp>
      <p:sp>
        <p:nvSpPr>
          <p:cNvPr id="27" name="Нижний колонтитул 1"/>
          <p:cNvSpPr txBox="1">
            <a:spLocks/>
          </p:cNvSpPr>
          <p:nvPr/>
        </p:nvSpPr>
        <p:spPr>
          <a:xfrm>
            <a:off x="2411760" y="2447999"/>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a:t>
            </a:r>
            <a:endParaRPr lang="ru-RU" dirty="0">
              <a:solidFill>
                <a:schemeClr val="tx1"/>
              </a:solidFill>
              <a:latin typeface="Arial" pitchFamily="34" charset="0"/>
              <a:cs typeface="Arial" pitchFamily="34" charset="0"/>
            </a:endParaRPr>
          </a:p>
        </p:txBody>
      </p:sp>
      <p:sp>
        <p:nvSpPr>
          <p:cNvPr id="29" name="Нижний колонтитул 1"/>
          <p:cNvSpPr txBox="1">
            <a:spLocks/>
          </p:cNvSpPr>
          <p:nvPr/>
        </p:nvSpPr>
        <p:spPr>
          <a:xfrm>
            <a:off x="2411760" y="3096072"/>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3</a:t>
            </a:r>
            <a:endParaRPr lang="ru-RU" dirty="0">
              <a:solidFill>
                <a:schemeClr val="tx1"/>
              </a:solidFill>
              <a:latin typeface="Arial" pitchFamily="34" charset="0"/>
              <a:cs typeface="Arial" pitchFamily="34" charset="0"/>
            </a:endParaRPr>
          </a:p>
        </p:txBody>
      </p:sp>
      <p:sp>
        <p:nvSpPr>
          <p:cNvPr id="31" name="Нижний колонтитул 1"/>
          <p:cNvSpPr txBox="1">
            <a:spLocks/>
          </p:cNvSpPr>
          <p:nvPr/>
        </p:nvSpPr>
        <p:spPr>
          <a:xfrm>
            <a:off x="323528" y="3925833"/>
            <a:ext cx="285713" cy="394374"/>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4</a:t>
            </a:r>
            <a:endParaRPr lang="ru-RU" dirty="0">
              <a:solidFill>
                <a:schemeClr val="tx1"/>
              </a:solidFill>
              <a:latin typeface="Arial" pitchFamily="34" charset="0"/>
              <a:cs typeface="Arial" pitchFamily="34" charset="0"/>
            </a:endParaRPr>
          </a:p>
        </p:txBody>
      </p:sp>
      <p:sp>
        <p:nvSpPr>
          <p:cNvPr id="32" name="Нижний колонтитул 1"/>
          <p:cNvSpPr txBox="1">
            <a:spLocks/>
          </p:cNvSpPr>
          <p:nvPr/>
        </p:nvSpPr>
        <p:spPr>
          <a:xfrm>
            <a:off x="2411760" y="3744143"/>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4</a:t>
            </a:r>
            <a:endParaRPr lang="ru-RU" dirty="0">
              <a:solidFill>
                <a:schemeClr val="tx1"/>
              </a:solidFill>
              <a:latin typeface="Arial" pitchFamily="34" charset="0"/>
              <a:cs typeface="Arial" pitchFamily="34" charset="0"/>
            </a:endParaRPr>
          </a:p>
        </p:txBody>
      </p:sp>
      <p:sp>
        <p:nvSpPr>
          <p:cNvPr id="34" name="Нижний колонтитул 1"/>
          <p:cNvSpPr txBox="1">
            <a:spLocks/>
          </p:cNvSpPr>
          <p:nvPr/>
        </p:nvSpPr>
        <p:spPr>
          <a:xfrm>
            <a:off x="2411760" y="4392216"/>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5</a:t>
            </a:r>
            <a:endParaRPr lang="ru-RU" dirty="0">
              <a:solidFill>
                <a:schemeClr val="tx1"/>
              </a:solidFill>
              <a:latin typeface="Arial" pitchFamily="34" charset="0"/>
              <a:cs typeface="Arial" pitchFamily="34" charset="0"/>
            </a:endParaRPr>
          </a:p>
        </p:txBody>
      </p:sp>
      <p:sp>
        <p:nvSpPr>
          <p:cNvPr id="36" name="Нижний колонтитул 1"/>
          <p:cNvSpPr txBox="1">
            <a:spLocks/>
          </p:cNvSpPr>
          <p:nvPr/>
        </p:nvSpPr>
        <p:spPr>
          <a:xfrm>
            <a:off x="2411760" y="5040288"/>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6</a:t>
            </a:r>
            <a:endParaRPr lang="ru-RU" dirty="0">
              <a:solidFill>
                <a:schemeClr val="tx1"/>
              </a:solidFill>
              <a:latin typeface="Arial" pitchFamily="34" charset="0"/>
              <a:cs typeface="Arial" pitchFamily="34" charset="0"/>
            </a:endParaRPr>
          </a:p>
        </p:txBody>
      </p:sp>
      <p:grpSp>
        <p:nvGrpSpPr>
          <p:cNvPr id="44" name="Группа 43"/>
          <p:cNvGrpSpPr/>
          <p:nvPr/>
        </p:nvGrpSpPr>
        <p:grpSpPr>
          <a:xfrm>
            <a:off x="2483768" y="1511895"/>
            <a:ext cx="6192688" cy="4104456"/>
            <a:chOff x="2555776" y="1223863"/>
            <a:chExt cx="6192688" cy="4104456"/>
          </a:xfrm>
        </p:grpSpPr>
        <p:graphicFrame>
          <p:nvGraphicFramePr>
            <p:cNvPr id="21" name="Диаграмма 20"/>
            <p:cNvGraphicFramePr/>
            <p:nvPr>
              <p:extLst>
                <p:ext uri="{D42A27DB-BD31-4B8C-83A1-F6EECF244321}">
                  <p14:modId xmlns:p14="http://schemas.microsoft.com/office/powerpoint/2010/main" val="1768954571"/>
                </p:ext>
              </p:extLst>
            </p:nvPr>
          </p:nvGraphicFramePr>
          <p:xfrm>
            <a:off x="2555776" y="1223863"/>
            <a:ext cx="2952328" cy="41044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Диаграмма 21"/>
            <p:cNvGraphicFramePr/>
            <p:nvPr>
              <p:extLst>
                <p:ext uri="{D42A27DB-BD31-4B8C-83A1-F6EECF244321}">
                  <p14:modId xmlns:p14="http://schemas.microsoft.com/office/powerpoint/2010/main" val="2082557828"/>
                </p:ext>
              </p:extLst>
            </p:nvPr>
          </p:nvGraphicFramePr>
          <p:xfrm>
            <a:off x="5940152" y="1223863"/>
            <a:ext cx="2808312" cy="4104456"/>
          </p:xfrm>
          <a:graphic>
            <a:graphicData uri="http://schemas.openxmlformats.org/drawingml/2006/chart">
              <c:chart xmlns:c="http://schemas.openxmlformats.org/drawingml/2006/chart" xmlns:r="http://schemas.openxmlformats.org/officeDocument/2006/relationships" r:id="rId4"/>
            </a:graphicData>
          </a:graphic>
        </p:graphicFrame>
        <p:sp>
          <p:nvSpPr>
            <p:cNvPr id="26" name="Нижний колонтитул 1"/>
            <p:cNvSpPr txBox="1">
              <a:spLocks/>
            </p:cNvSpPr>
            <p:nvPr/>
          </p:nvSpPr>
          <p:spPr>
            <a:xfrm>
              <a:off x="5724130" y="1511895"/>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1</a:t>
              </a:r>
              <a:endParaRPr lang="ru-RU" dirty="0">
                <a:solidFill>
                  <a:schemeClr val="tx1"/>
                </a:solidFill>
                <a:latin typeface="Arial" pitchFamily="34" charset="0"/>
                <a:cs typeface="Arial" pitchFamily="34" charset="0"/>
              </a:endParaRPr>
            </a:p>
          </p:txBody>
        </p:sp>
        <p:sp>
          <p:nvSpPr>
            <p:cNvPr id="28" name="Нижний колонтитул 1"/>
            <p:cNvSpPr txBox="1">
              <a:spLocks/>
            </p:cNvSpPr>
            <p:nvPr/>
          </p:nvSpPr>
          <p:spPr>
            <a:xfrm>
              <a:off x="5724128" y="2159967"/>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a:t>
              </a:r>
              <a:endParaRPr lang="ru-RU" dirty="0">
                <a:solidFill>
                  <a:schemeClr val="tx1"/>
                </a:solidFill>
                <a:latin typeface="Arial" pitchFamily="34" charset="0"/>
                <a:cs typeface="Arial" pitchFamily="34" charset="0"/>
              </a:endParaRPr>
            </a:p>
          </p:txBody>
        </p:sp>
        <p:sp>
          <p:nvSpPr>
            <p:cNvPr id="30" name="Нижний колонтитул 1"/>
            <p:cNvSpPr txBox="1">
              <a:spLocks/>
            </p:cNvSpPr>
            <p:nvPr/>
          </p:nvSpPr>
          <p:spPr>
            <a:xfrm>
              <a:off x="5724128" y="2808039"/>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3</a:t>
              </a:r>
              <a:endParaRPr lang="ru-RU" dirty="0">
                <a:solidFill>
                  <a:schemeClr val="tx1"/>
                </a:solidFill>
                <a:latin typeface="Arial" pitchFamily="34" charset="0"/>
                <a:cs typeface="Arial" pitchFamily="34" charset="0"/>
              </a:endParaRPr>
            </a:p>
          </p:txBody>
        </p:sp>
        <p:sp>
          <p:nvSpPr>
            <p:cNvPr id="33" name="Нижний колонтитул 1"/>
            <p:cNvSpPr txBox="1">
              <a:spLocks/>
            </p:cNvSpPr>
            <p:nvPr/>
          </p:nvSpPr>
          <p:spPr>
            <a:xfrm>
              <a:off x="5724130" y="3456111"/>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4</a:t>
              </a:r>
              <a:endParaRPr lang="ru-RU" dirty="0">
                <a:solidFill>
                  <a:schemeClr val="tx1"/>
                </a:solidFill>
                <a:latin typeface="Arial" pitchFamily="34" charset="0"/>
                <a:cs typeface="Arial" pitchFamily="34" charset="0"/>
              </a:endParaRPr>
            </a:p>
          </p:txBody>
        </p:sp>
        <p:sp>
          <p:nvSpPr>
            <p:cNvPr id="35" name="Нижний колонтитул 1"/>
            <p:cNvSpPr txBox="1">
              <a:spLocks/>
            </p:cNvSpPr>
            <p:nvPr/>
          </p:nvSpPr>
          <p:spPr>
            <a:xfrm>
              <a:off x="5724130" y="4104184"/>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5</a:t>
              </a:r>
              <a:endParaRPr lang="ru-RU" dirty="0">
                <a:solidFill>
                  <a:schemeClr val="tx1"/>
                </a:solidFill>
                <a:latin typeface="Arial" pitchFamily="34" charset="0"/>
                <a:cs typeface="Arial" pitchFamily="34" charset="0"/>
              </a:endParaRPr>
            </a:p>
          </p:txBody>
        </p:sp>
        <p:sp>
          <p:nvSpPr>
            <p:cNvPr id="37" name="Нижний колонтитул 1"/>
            <p:cNvSpPr txBox="1">
              <a:spLocks/>
            </p:cNvSpPr>
            <p:nvPr/>
          </p:nvSpPr>
          <p:spPr>
            <a:xfrm>
              <a:off x="5724130" y="4752256"/>
              <a:ext cx="285713" cy="28469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6</a:t>
              </a:r>
              <a:endParaRPr lang="ru-RU" dirty="0">
                <a:solidFill>
                  <a:schemeClr val="tx1"/>
                </a:solidFill>
                <a:latin typeface="Arial" pitchFamily="34" charset="0"/>
                <a:cs typeface="Arial" pitchFamily="34" charset="0"/>
              </a:endParaRPr>
            </a:p>
          </p:txBody>
        </p:sp>
        <p:cxnSp>
          <p:nvCxnSpPr>
            <p:cNvPr id="52" name="Прямая со стрелкой 51"/>
            <p:cNvCxnSpPr/>
            <p:nvPr/>
          </p:nvCxnSpPr>
          <p:spPr>
            <a:xfrm>
              <a:off x="4139952" y="1367879"/>
              <a:ext cx="72008" cy="144016"/>
            </a:xfrm>
            <a:prstGeom prst="straightConnector1">
              <a:avLst/>
            </a:prstGeom>
            <a:ln>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Прямая со стрелкой 56"/>
            <p:cNvCxnSpPr/>
            <p:nvPr/>
          </p:nvCxnSpPr>
          <p:spPr>
            <a:xfrm>
              <a:off x="7380312" y="1367879"/>
              <a:ext cx="72008" cy="144016"/>
            </a:xfrm>
            <a:prstGeom prst="straightConnector1">
              <a:avLst/>
            </a:prstGeom>
            <a:ln>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Прямая со стрелкой 57"/>
            <p:cNvCxnSpPr/>
            <p:nvPr/>
          </p:nvCxnSpPr>
          <p:spPr>
            <a:xfrm>
              <a:off x="7308304" y="2664023"/>
              <a:ext cx="72008" cy="144016"/>
            </a:xfrm>
            <a:prstGeom prst="straightConnector1">
              <a:avLst/>
            </a:prstGeom>
            <a:ln>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9" name="Прямая со стрелкой 58"/>
            <p:cNvCxnSpPr/>
            <p:nvPr/>
          </p:nvCxnSpPr>
          <p:spPr>
            <a:xfrm>
              <a:off x="7884368" y="3312095"/>
              <a:ext cx="72008" cy="144016"/>
            </a:xfrm>
            <a:prstGeom prst="straightConnector1">
              <a:avLst/>
            </a:prstGeom>
            <a:ln>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Прямая со стрелкой 59"/>
            <p:cNvCxnSpPr/>
            <p:nvPr/>
          </p:nvCxnSpPr>
          <p:spPr>
            <a:xfrm>
              <a:off x="7812360" y="3960167"/>
              <a:ext cx="72008" cy="144016"/>
            </a:xfrm>
            <a:prstGeom prst="straightConnector1">
              <a:avLst/>
            </a:prstGeom>
            <a:ln>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Прямая со стрелкой 63"/>
            <p:cNvCxnSpPr/>
            <p:nvPr/>
          </p:nvCxnSpPr>
          <p:spPr>
            <a:xfrm flipH="1">
              <a:off x="4860032" y="4608239"/>
              <a:ext cx="144016" cy="72008"/>
            </a:xfrm>
            <a:prstGeom prst="straightConnector1">
              <a:avLst/>
            </a:prstGeom>
            <a:ln>
              <a:solidFill>
                <a:srgbClr val="9D9A18"/>
              </a:solidFill>
              <a:tailEnd type="arrow"/>
            </a:ln>
          </p:spPr>
          <p:style>
            <a:lnRef idx="1">
              <a:schemeClr val="accent1"/>
            </a:lnRef>
            <a:fillRef idx="0">
              <a:schemeClr val="accent1"/>
            </a:fillRef>
            <a:effectRef idx="0">
              <a:schemeClr val="accent1"/>
            </a:effectRef>
            <a:fontRef idx="minor">
              <a:schemeClr val="tx1"/>
            </a:fontRef>
          </p:style>
        </p:cxnSp>
        <p:cxnSp>
          <p:nvCxnSpPr>
            <p:cNvPr id="65" name="Прямая со стрелкой 64"/>
            <p:cNvCxnSpPr/>
            <p:nvPr/>
          </p:nvCxnSpPr>
          <p:spPr>
            <a:xfrm flipH="1">
              <a:off x="8172400" y="4608239"/>
              <a:ext cx="144016" cy="72008"/>
            </a:xfrm>
            <a:prstGeom prst="straightConnector1">
              <a:avLst/>
            </a:prstGeom>
            <a:ln>
              <a:solidFill>
                <a:srgbClr val="9D9A18"/>
              </a:solidFill>
              <a:tailEnd type="arrow"/>
            </a:ln>
          </p:spPr>
          <p:style>
            <a:lnRef idx="1">
              <a:schemeClr val="accent1"/>
            </a:lnRef>
            <a:fillRef idx="0">
              <a:schemeClr val="accent1"/>
            </a:fillRef>
            <a:effectRef idx="0">
              <a:schemeClr val="accent1"/>
            </a:effectRef>
            <a:fontRef idx="minor">
              <a:schemeClr val="tx1"/>
            </a:fontRef>
          </p:style>
        </p:cxnSp>
        <p:cxnSp>
          <p:nvCxnSpPr>
            <p:cNvPr id="66" name="Прямая со стрелкой 65"/>
            <p:cNvCxnSpPr/>
            <p:nvPr/>
          </p:nvCxnSpPr>
          <p:spPr>
            <a:xfrm flipH="1">
              <a:off x="4572000" y="3384103"/>
              <a:ext cx="144016" cy="72008"/>
            </a:xfrm>
            <a:prstGeom prst="straightConnector1">
              <a:avLst/>
            </a:prstGeom>
            <a:ln>
              <a:solidFill>
                <a:srgbClr val="9D9A18"/>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246289"/>
            <a:ext cx="8496944" cy="584775"/>
          </a:xfrm>
          <a:prstGeom prst="rect">
            <a:avLst/>
          </a:prstGeom>
        </p:spPr>
        <p:txBody>
          <a:bodyPr wrap="square">
            <a:spAutoFit/>
          </a:bodyPr>
          <a:lstStyle/>
          <a:p>
            <a:pPr algn="ctr"/>
            <a:r>
              <a:rPr lang="ru-RU" sz="1600" b="1" dirty="0" smtClean="0">
                <a:latin typeface="Times New Roman" pitchFamily="18" charset="0"/>
                <a:cs typeface="Times New Roman" pitchFamily="18" charset="0"/>
              </a:rPr>
              <a:t>СРЕДНЯЯ ЧИСЛЕННОСТЬ РАБОТНИКОВ В РАСЧЁТЕ НА ОДНО ПРЕДПРИЯТИЕ</a:t>
            </a:r>
            <a:endParaRPr lang="ru-RU" sz="1600" b="1" dirty="0">
              <a:latin typeface="Times New Roman" pitchFamily="18" charset="0"/>
              <a:cs typeface="Times New Roman" pitchFamily="18" charset="0"/>
            </a:endParaRPr>
          </a:p>
          <a:p>
            <a:pPr algn="ctr"/>
            <a:r>
              <a:rPr lang="ru-RU" sz="1600" dirty="0" smtClean="0">
                <a:latin typeface="Times New Roman" pitchFamily="18" charset="0"/>
                <a:cs typeface="Times New Roman" pitchFamily="18" charset="0"/>
              </a:rPr>
              <a:t>человек</a:t>
            </a:r>
            <a:endParaRPr lang="ru-RU" sz="1600" dirty="0">
              <a:latin typeface="Times New Roman" pitchFamily="18" charset="0"/>
              <a:cs typeface="Times New Roman" pitchFamily="18" charset="0"/>
            </a:endParaRPr>
          </a:p>
        </p:txBody>
      </p:sp>
      <p:sp>
        <p:nvSpPr>
          <p:cNvPr id="14" name="Прямоугольник 13"/>
          <p:cNvSpPr/>
          <p:nvPr/>
        </p:nvSpPr>
        <p:spPr>
          <a:xfrm>
            <a:off x="1366550" y="5400327"/>
            <a:ext cx="1872208" cy="20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solidFill>
                  <a:schemeClr val="tx1"/>
                </a:solidFill>
                <a:latin typeface="Times New Roman" pitchFamily="18" charset="0"/>
                <a:cs typeface="Times New Roman" pitchFamily="18" charset="0"/>
              </a:rPr>
              <a:t>М</a:t>
            </a:r>
            <a:r>
              <a:rPr lang="ru-RU" sz="1200" dirty="0" smtClean="0">
                <a:solidFill>
                  <a:schemeClr val="tx1"/>
                </a:solidFill>
                <a:latin typeface="Times New Roman" pitchFamily="18" charset="0"/>
                <a:cs typeface="Times New Roman" pitchFamily="18" charset="0"/>
              </a:rPr>
              <a:t>алые</a:t>
            </a:r>
            <a:r>
              <a:rPr lang="ru-RU" sz="1200" b="1"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предприятия</a:t>
            </a:r>
            <a:endParaRPr lang="ru-RU" sz="1200" dirty="0">
              <a:solidFill>
                <a:schemeClr val="tx1"/>
              </a:solidFill>
              <a:latin typeface="Times New Roman" pitchFamily="18" charset="0"/>
              <a:cs typeface="Times New Roman" pitchFamily="18" charset="0"/>
            </a:endParaRPr>
          </a:p>
        </p:txBody>
      </p:sp>
      <p:sp>
        <p:nvSpPr>
          <p:cNvPr id="15" name="Прямоугольник 14"/>
          <p:cNvSpPr/>
          <p:nvPr/>
        </p:nvSpPr>
        <p:spPr>
          <a:xfrm>
            <a:off x="4139952" y="5400327"/>
            <a:ext cx="1944216" cy="20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latin typeface="Times New Roman" pitchFamily="18" charset="0"/>
                <a:cs typeface="Times New Roman" pitchFamily="18" charset="0"/>
              </a:rPr>
              <a:t>Микропредприятия</a:t>
            </a:r>
            <a:endParaRPr lang="ru-RU" sz="1200" dirty="0">
              <a:solidFill>
                <a:schemeClr val="tx1"/>
              </a:solidFill>
              <a:latin typeface="Times New Roman" pitchFamily="18" charset="0"/>
              <a:cs typeface="Times New Roman" pitchFamily="18" charset="0"/>
            </a:endParaRPr>
          </a:p>
        </p:txBody>
      </p:sp>
      <p:sp>
        <p:nvSpPr>
          <p:cNvPr id="17" name="Нижний колонтитул 2"/>
          <p:cNvSpPr>
            <a:spLocks noGrp="1"/>
          </p:cNvSpPr>
          <p:nvPr>
            <p:ph type="ftr" sz="quarter" idx="11"/>
          </p:nvPr>
        </p:nvSpPr>
        <p:spPr>
          <a:xfrm>
            <a:off x="7333777" y="6135167"/>
            <a:ext cx="1810225" cy="345009"/>
          </a:xfrm>
        </p:spPr>
        <p:txBody>
          <a:body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2" name="Скругленная прямоугольная выноска 1"/>
          <p:cNvSpPr/>
          <p:nvPr/>
        </p:nvSpPr>
        <p:spPr>
          <a:xfrm>
            <a:off x="6660232" y="1367878"/>
            <a:ext cx="2016224" cy="3312369"/>
          </a:xfrm>
          <a:prstGeom prst="wedgeRoundRectCallout">
            <a:avLst>
              <a:gd name="adj1" fmla="val 2250"/>
              <a:gd name="adj2" fmla="val 36495"/>
              <a:gd name="adj3" fmla="val 16667"/>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400" i="1" dirty="0" smtClean="0">
                <a:solidFill>
                  <a:schemeClr val="tx1"/>
                </a:solidFill>
                <a:latin typeface="Times New Roman" pitchFamily="18" charset="0"/>
                <a:cs typeface="Times New Roman" pitchFamily="18" charset="0"/>
              </a:rPr>
              <a:t>Справочно: </a:t>
            </a:r>
            <a:endParaRPr lang="en-US" sz="1400" i="1" dirty="0" smtClean="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Российская Федерация</a:t>
            </a:r>
          </a:p>
          <a:p>
            <a:pPr algn="ctr"/>
            <a:endParaRPr lang="ru-RU" sz="1400" i="1" dirty="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Малые предприятия</a:t>
            </a:r>
          </a:p>
          <a:p>
            <a:pPr algn="ctr"/>
            <a:endParaRPr lang="ru-RU" sz="1400" i="1" dirty="0" smtClean="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2013 </a:t>
            </a:r>
            <a:r>
              <a:rPr lang="ru-RU" sz="1400" i="1" dirty="0">
                <a:solidFill>
                  <a:schemeClr val="tx1"/>
                </a:solidFill>
                <a:latin typeface="Times New Roman" pitchFamily="18" charset="0"/>
                <a:cs typeface="Times New Roman" pitchFamily="18" charset="0"/>
              </a:rPr>
              <a:t>– </a:t>
            </a:r>
            <a:r>
              <a:rPr lang="ru-RU" sz="1400" i="1" dirty="0" smtClean="0">
                <a:solidFill>
                  <a:schemeClr val="tx1"/>
                </a:solidFill>
                <a:latin typeface="Times New Roman" pitchFamily="18" charset="0"/>
                <a:cs typeface="Times New Roman" pitchFamily="18" charset="0"/>
              </a:rPr>
              <a:t>30</a:t>
            </a:r>
            <a:endParaRPr lang="en-US" sz="1400" i="1" dirty="0" smtClean="0">
              <a:solidFill>
                <a:schemeClr val="tx1"/>
              </a:solidFill>
              <a:latin typeface="Times New Roman" pitchFamily="18" charset="0"/>
              <a:cs typeface="Times New Roman" pitchFamily="18" charset="0"/>
            </a:endParaRPr>
          </a:p>
          <a:p>
            <a:pPr algn="ctr"/>
            <a:r>
              <a:rPr lang="en-US" sz="1400" i="1" dirty="0" smtClean="0">
                <a:solidFill>
                  <a:schemeClr val="tx1"/>
                </a:solidFill>
                <a:latin typeface="Times New Roman" pitchFamily="18" charset="0"/>
                <a:cs typeface="Times New Roman" pitchFamily="18" charset="0"/>
              </a:rPr>
              <a:t>2014 – 29</a:t>
            </a:r>
            <a:endParaRPr lang="ru-RU" sz="1400" i="1" dirty="0" smtClean="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2015 – 26</a:t>
            </a:r>
            <a:endParaRPr lang="en-US" sz="1400" i="1" dirty="0" smtClean="0">
              <a:solidFill>
                <a:schemeClr val="tx1"/>
              </a:solidFill>
              <a:latin typeface="Times New Roman" pitchFamily="18" charset="0"/>
              <a:cs typeface="Times New Roman" pitchFamily="18" charset="0"/>
            </a:endParaRPr>
          </a:p>
          <a:p>
            <a:pPr algn="ctr"/>
            <a:endParaRPr lang="ru-RU" sz="1400" i="1" dirty="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Микропредприятия</a:t>
            </a:r>
          </a:p>
          <a:p>
            <a:pPr algn="ctr"/>
            <a:endParaRPr lang="ru-RU" sz="1400" i="1" dirty="0" smtClean="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2013 </a:t>
            </a:r>
            <a:r>
              <a:rPr lang="ru-RU" sz="1400" i="1" dirty="0">
                <a:solidFill>
                  <a:schemeClr val="tx1"/>
                </a:solidFill>
                <a:latin typeface="Times New Roman" pitchFamily="18" charset="0"/>
                <a:cs typeface="Times New Roman" pitchFamily="18" charset="0"/>
              </a:rPr>
              <a:t>– </a:t>
            </a:r>
            <a:r>
              <a:rPr lang="ru-RU" sz="1400" i="1" dirty="0" smtClean="0">
                <a:solidFill>
                  <a:schemeClr val="tx1"/>
                </a:solidFill>
                <a:latin typeface="Times New Roman" pitchFamily="18" charset="0"/>
                <a:cs typeface="Times New Roman" pitchFamily="18" charset="0"/>
              </a:rPr>
              <a:t>3</a:t>
            </a:r>
            <a:endParaRPr lang="en-US" sz="1400" i="1" dirty="0" smtClean="0">
              <a:solidFill>
                <a:schemeClr val="tx1"/>
              </a:solidFill>
              <a:latin typeface="Times New Roman" pitchFamily="18" charset="0"/>
              <a:cs typeface="Times New Roman" pitchFamily="18" charset="0"/>
            </a:endParaRPr>
          </a:p>
          <a:p>
            <a:pPr algn="ctr"/>
            <a:r>
              <a:rPr lang="en-US" sz="1400" i="1" dirty="0" smtClean="0">
                <a:solidFill>
                  <a:schemeClr val="tx1"/>
                </a:solidFill>
                <a:latin typeface="Times New Roman" pitchFamily="18" charset="0"/>
                <a:cs typeface="Times New Roman" pitchFamily="18" charset="0"/>
              </a:rPr>
              <a:t>2014 – 3 </a:t>
            </a:r>
            <a:endParaRPr lang="ru-RU" sz="1400" i="1" dirty="0" smtClean="0">
              <a:solidFill>
                <a:schemeClr val="tx1"/>
              </a:solidFill>
              <a:latin typeface="Times New Roman" pitchFamily="18" charset="0"/>
              <a:cs typeface="Times New Roman" pitchFamily="18" charset="0"/>
            </a:endParaRPr>
          </a:p>
          <a:p>
            <a:pPr algn="ctr"/>
            <a:endParaRPr lang="ru-RU" sz="1400" b="1" i="1" dirty="0" smtClean="0">
              <a:solidFill>
                <a:schemeClr val="tx1"/>
              </a:solidFill>
            </a:endParaRPr>
          </a:p>
        </p:txBody>
      </p:sp>
      <p:sp>
        <p:nvSpPr>
          <p:cNvPr id="21" name="Нижний колонтитул 1"/>
          <p:cNvSpPr txBox="1">
            <a:spLocks/>
          </p:cNvSpPr>
          <p:nvPr/>
        </p:nvSpPr>
        <p:spPr>
          <a:xfrm>
            <a:off x="1143269" y="5417347"/>
            <a:ext cx="180000" cy="170083"/>
          </a:xfrm>
          <a:prstGeom prst="rect">
            <a:avLst/>
          </a:prstGeom>
          <a:solidFill>
            <a:srgbClr val="90C377"/>
          </a:solidFill>
          <a:ln>
            <a:noFill/>
          </a:ln>
          <a:effectLst>
            <a:outerShdw blurRad="44450" dist="27940" dir="5400000" algn="ctr">
              <a:srgbClr val="000000">
                <a:alpha val="32000"/>
              </a:srgbClr>
            </a:outerShdw>
          </a:effectLst>
          <a:scene3d>
            <a:camera prst="obliqueTopLeft" fov="600000">
              <a:rot lat="0" lon="0" rev="0"/>
            </a:camera>
            <a:lightRig rig="balanced" dir="t">
              <a:rot lat="0" lon="0" rev="19200000"/>
            </a:lightRig>
          </a:scene3d>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endParaRPr>
          </a:p>
        </p:txBody>
      </p:sp>
      <p:sp>
        <p:nvSpPr>
          <p:cNvPr id="22" name="Нижний колонтитул 1"/>
          <p:cNvSpPr txBox="1">
            <a:spLocks/>
          </p:cNvSpPr>
          <p:nvPr/>
        </p:nvSpPr>
        <p:spPr>
          <a:xfrm>
            <a:off x="3959952" y="5421979"/>
            <a:ext cx="180000" cy="170083"/>
          </a:xfrm>
          <a:prstGeom prst="rect">
            <a:avLst/>
          </a:prstGeom>
          <a:gradFill>
            <a:gsLst>
              <a:gs pos="0">
                <a:srgbClr val="D3D166">
                  <a:shade val="30000"/>
                  <a:satMod val="115000"/>
                </a:srgbClr>
              </a:gs>
              <a:gs pos="50000">
                <a:srgbClr val="D3D166">
                  <a:shade val="67500"/>
                  <a:satMod val="115000"/>
                </a:srgbClr>
              </a:gs>
              <a:gs pos="100000">
                <a:srgbClr val="D3D166">
                  <a:shade val="100000"/>
                  <a:satMod val="115000"/>
                </a:srgbClr>
              </a:gs>
            </a:gsLst>
            <a:lin ang="13500000" scaled="1"/>
          </a:gradFill>
          <a:ln>
            <a:noFill/>
          </a:ln>
          <a:effectLst>
            <a:outerShdw blurRad="44450" dist="27940" dir="5400000" algn="ctr">
              <a:srgbClr val="000000">
                <a:alpha val="32000"/>
              </a:srgbClr>
            </a:outerShdw>
          </a:effectLst>
          <a:scene3d>
            <a:camera prst="obliqueTopLeft" fov="600000">
              <a:rot lat="0" lon="0" rev="0"/>
            </a:camera>
            <a:lightRig rig="balanced" dir="t">
              <a:rot lat="0" lon="0" rev="19200000"/>
            </a:lightRig>
          </a:scene3d>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endParaRPr>
          </a:p>
        </p:txBody>
      </p:sp>
      <p:graphicFrame>
        <p:nvGraphicFramePr>
          <p:cNvPr id="10" name="Диаграмма 9"/>
          <p:cNvGraphicFramePr/>
          <p:nvPr>
            <p:extLst>
              <p:ext uri="{D42A27DB-BD31-4B8C-83A1-F6EECF244321}">
                <p14:modId xmlns:p14="http://schemas.microsoft.com/office/powerpoint/2010/main" val="2415017240"/>
              </p:ext>
            </p:extLst>
          </p:nvPr>
        </p:nvGraphicFramePr>
        <p:xfrm>
          <a:off x="395536" y="831064"/>
          <a:ext cx="6192688" cy="4264682"/>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1440321" y="4818746"/>
            <a:ext cx="524503" cy="276999"/>
          </a:xfrm>
          <a:prstGeom prst="rect">
            <a:avLst/>
          </a:prstGeom>
          <a:noFill/>
        </p:spPr>
        <p:txBody>
          <a:bodyPr wrap="none" rtlCol="0">
            <a:spAutoFit/>
          </a:bodyPr>
          <a:lstStyle/>
          <a:p>
            <a:r>
              <a:rPr lang="ru-RU" sz="1200" dirty="0" smtClean="0">
                <a:latin typeface="Arial" pitchFamily="34" charset="0"/>
                <a:cs typeface="Arial" pitchFamily="34" charset="0"/>
              </a:rPr>
              <a:t>2013</a:t>
            </a:r>
            <a:endParaRPr lang="ru-RU" sz="1200" dirty="0">
              <a:latin typeface="Arial" pitchFamily="34" charset="0"/>
              <a:cs typeface="Arial" pitchFamily="34" charset="0"/>
            </a:endParaRPr>
          </a:p>
        </p:txBody>
      </p:sp>
      <p:sp>
        <p:nvSpPr>
          <p:cNvPr id="12" name="TextBox 11"/>
          <p:cNvSpPr txBox="1"/>
          <p:nvPr/>
        </p:nvSpPr>
        <p:spPr>
          <a:xfrm>
            <a:off x="3168513" y="4818746"/>
            <a:ext cx="524503" cy="276999"/>
          </a:xfrm>
          <a:prstGeom prst="rect">
            <a:avLst/>
          </a:prstGeom>
          <a:noFill/>
        </p:spPr>
        <p:txBody>
          <a:bodyPr wrap="none" rtlCol="0">
            <a:spAutoFit/>
          </a:bodyPr>
          <a:lstStyle/>
          <a:p>
            <a:r>
              <a:rPr lang="ru-RU" sz="1200" dirty="0" smtClean="0">
                <a:latin typeface="Arial" pitchFamily="34" charset="0"/>
                <a:cs typeface="Arial" pitchFamily="34" charset="0"/>
              </a:rPr>
              <a:t>2014</a:t>
            </a:r>
            <a:endParaRPr lang="ru-RU" sz="1200" dirty="0">
              <a:latin typeface="Arial" pitchFamily="34" charset="0"/>
              <a:cs typeface="Arial" pitchFamily="34" charset="0"/>
            </a:endParaRPr>
          </a:p>
        </p:txBody>
      </p:sp>
      <p:sp>
        <p:nvSpPr>
          <p:cNvPr id="13" name="TextBox 12"/>
          <p:cNvSpPr txBox="1"/>
          <p:nvPr/>
        </p:nvSpPr>
        <p:spPr>
          <a:xfrm>
            <a:off x="4852309" y="4818746"/>
            <a:ext cx="524503" cy="276999"/>
          </a:xfrm>
          <a:prstGeom prst="rect">
            <a:avLst/>
          </a:prstGeom>
          <a:noFill/>
        </p:spPr>
        <p:txBody>
          <a:bodyPr wrap="none" rtlCol="0">
            <a:spAutoFit/>
          </a:bodyPr>
          <a:lstStyle/>
          <a:p>
            <a:r>
              <a:rPr lang="ru-RU" sz="1200" dirty="0" smtClean="0">
                <a:latin typeface="Arial" pitchFamily="34" charset="0"/>
                <a:cs typeface="Arial" pitchFamily="34" charset="0"/>
              </a:rPr>
              <a:t>2015</a:t>
            </a:r>
            <a:endParaRPr lang="ru-RU" sz="1200" dirty="0">
              <a:latin typeface="Arial" pitchFamily="34" charset="0"/>
              <a:cs typeface="Arial" pitchFamily="34" charset="0"/>
            </a:endParaRPr>
          </a:p>
        </p:txBody>
      </p:sp>
    </p:spTree>
    <p:extLst>
      <p:ext uri="{BB962C8B-B14F-4D97-AF65-F5344CB8AC3E}">
        <p14:creationId xmlns:p14="http://schemas.microsoft.com/office/powerpoint/2010/main" val="57745253"/>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a:spLocks noChangeArrowheads="1"/>
          </p:cNvSpPr>
          <p:nvPr/>
        </p:nvSpPr>
        <p:spPr bwMode="auto">
          <a:xfrm>
            <a:off x="179390" y="177801"/>
            <a:ext cx="8713787" cy="1077218"/>
          </a:xfrm>
          <a:prstGeom prst="rect">
            <a:avLst/>
          </a:prstGeom>
          <a:noFill/>
          <a:ln w="9525">
            <a:noFill/>
            <a:miter lim="800000"/>
            <a:headEnd/>
            <a:tailEnd/>
          </a:ln>
        </p:spPr>
        <p:txBody>
          <a:bodyPr>
            <a:spAutoFit/>
          </a:bodyPr>
          <a:lstStyle/>
          <a:p>
            <a:pPr algn="ctr"/>
            <a:r>
              <a:rPr lang="ru-RU" sz="1600" b="1" dirty="0">
                <a:latin typeface="Times New Roman" pitchFamily="18" charset="0"/>
                <a:cs typeface="Times New Roman" pitchFamily="18" charset="0"/>
              </a:rPr>
              <a:t>СРЕДНЕМЕСЯЧНАЯ НОМИНАЛЬНАЯ НАЧИСЛЕННАЯ ЗАРАБОТНАЯ ПЛАТА РАБОТНИКОВ МАЛЫХ </a:t>
            </a:r>
            <a:r>
              <a:rPr lang="ru-RU" sz="1600" b="1" dirty="0" smtClean="0">
                <a:latin typeface="Times New Roman" pitchFamily="18" charset="0"/>
                <a:cs typeface="Times New Roman" pitchFamily="18" charset="0"/>
              </a:rPr>
              <a:t>ПРЕДПРИЯТИЙ (ВКЛЮЧАЯ МИКРОПРЕДПРИЯТИЯ) </a:t>
            </a:r>
            <a:endParaRPr lang="ru-RU" sz="1600" b="1" dirty="0">
              <a:latin typeface="Times New Roman" pitchFamily="18" charset="0"/>
              <a:cs typeface="Times New Roman" pitchFamily="18" charset="0"/>
            </a:endParaRPr>
          </a:p>
          <a:p>
            <a:pPr algn="ctr"/>
            <a:r>
              <a:rPr lang="ru-RU" sz="1600" b="1" dirty="0" smtClean="0">
                <a:latin typeface="Times New Roman" pitchFamily="18" charset="0"/>
                <a:cs typeface="Times New Roman" pitchFamily="18" charset="0"/>
              </a:rPr>
              <a:t>ПО </a:t>
            </a:r>
            <a:r>
              <a:rPr lang="ru-RU" sz="1600" b="1" dirty="0">
                <a:latin typeface="Times New Roman" pitchFamily="18" charset="0"/>
                <a:cs typeface="Times New Roman" pitchFamily="18" charset="0"/>
              </a:rPr>
              <a:t>ВИДАМ ЭКОНОМИЧЕСКОЙ ДЕЯТЕЛЬНОСТИ </a:t>
            </a:r>
          </a:p>
          <a:p>
            <a:pPr algn="ctr"/>
            <a:r>
              <a:rPr lang="ru-RU" sz="1600" dirty="0">
                <a:latin typeface="Times New Roman" pitchFamily="18" charset="0"/>
                <a:cs typeface="Times New Roman" pitchFamily="18" charset="0"/>
              </a:rPr>
              <a:t>рублей</a:t>
            </a:r>
            <a:endParaRPr lang="ru-RU" sz="1600" dirty="0"/>
          </a:p>
        </p:txBody>
      </p:sp>
      <p:graphicFrame>
        <p:nvGraphicFramePr>
          <p:cNvPr id="5" name="Таблица 4"/>
          <p:cNvGraphicFramePr>
            <a:graphicFrameLocks noGrp="1"/>
          </p:cNvGraphicFramePr>
          <p:nvPr>
            <p:extLst>
              <p:ext uri="{D42A27DB-BD31-4B8C-83A1-F6EECF244321}">
                <p14:modId xmlns:p14="http://schemas.microsoft.com/office/powerpoint/2010/main" val="2450027344"/>
              </p:ext>
            </p:extLst>
          </p:nvPr>
        </p:nvGraphicFramePr>
        <p:xfrm>
          <a:off x="539552" y="1367879"/>
          <a:ext cx="8208910" cy="4612532"/>
        </p:xfrm>
        <a:graphic>
          <a:graphicData uri="http://schemas.openxmlformats.org/drawingml/2006/table">
            <a:tbl>
              <a:tblPr firstRow="1">
                <a:tableStyleId>{8799B23B-EC83-4686-B30A-512413B5E67A}</a:tableStyleId>
              </a:tblPr>
              <a:tblGrid>
                <a:gridCol w="5820864"/>
                <a:gridCol w="1194023"/>
                <a:gridCol w="1194023"/>
              </a:tblGrid>
              <a:tr h="232858">
                <a:tc>
                  <a:txBody>
                    <a:bodyPr/>
                    <a:lstStyle/>
                    <a:p>
                      <a:pPr>
                        <a:lnSpc>
                          <a:spcPct val="115000"/>
                        </a:lnSpc>
                        <a:spcAft>
                          <a:spcPts val="0"/>
                        </a:spcAft>
                      </a:pPr>
                      <a:endParaRPr lang="ru-RU" sz="1200" dirty="0">
                        <a:latin typeface="Arial" pitchFamily="34" charset="0"/>
                        <a:ea typeface="Calibri"/>
                        <a:cs typeface="Arial" pitchFamily="34" charset="0"/>
                      </a:endParaRPr>
                    </a:p>
                  </a:txBody>
                  <a:tcPr marL="60237" marR="6023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b="0" dirty="0">
                          <a:latin typeface="Arial" pitchFamily="34" charset="0"/>
                          <a:cs typeface="Arial" pitchFamily="34" charset="0"/>
                        </a:rPr>
                        <a:t>2013</a:t>
                      </a:r>
                      <a:endParaRPr lang="ru-RU" sz="1200" b="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b="0" dirty="0">
                          <a:latin typeface="Arial" pitchFamily="34" charset="0"/>
                          <a:cs typeface="Arial" pitchFamily="34" charset="0"/>
                        </a:rPr>
                        <a:t>2014</a:t>
                      </a:r>
                      <a:endParaRPr lang="ru-RU" sz="1200" b="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317931">
                <a:tc>
                  <a:txBody>
                    <a:bodyPr/>
                    <a:lstStyle/>
                    <a:p>
                      <a:pPr>
                        <a:lnSpc>
                          <a:spcPct val="115000"/>
                        </a:lnSpc>
                        <a:spcBef>
                          <a:spcPts val="1800"/>
                        </a:spcBef>
                        <a:spcAft>
                          <a:spcPts val="0"/>
                        </a:spcAft>
                      </a:pPr>
                      <a:endParaRPr lang="ru-RU" sz="100" b="1" dirty="0" smtClean="0">
                        <a:latin typeface="Arial" pitchFamily="34" charset="0"/>
                        <a:cs typeface="Arial" pitchFamily="34" charset="0"/>
                      </a:endParaRPr>
                    </a:p>
                    <a:p>
                      <a:pPr>
                        <a:lnSpc>
                          <a:spcPct val="115000"/>
                        </a:lnSpc>
                        <a:spcBef>
                          <a:spcPts val="600"/>
                        </a:spcBef>
                        <a:spcAft>
                          <a:spcPts val="0"/>
                        </a:spcAft>
                      </a:pPr>
                      <a:r>
                        <a:rPr lang="ru-RU" sz="1200" b="1" dirty="0" smtClean="0">
                          <a:latin typeface="Arial" pitchFamily="34" charset="0"/>
                          <a:cs typeface="Arial" pitchFamily="34" charset="0"/>
                        </a:rPr>
                        <a:t>Всего</a:t>
                      </a:r>
                      <a:endParaRPr lang="ru-RU" sz="1200" b="1" dirty="0">
                        <a:latin typeface="Arial" pitchFamily="34" charset="0"/>
                        <a:ea typeface="Calibri"/>
                        <a:cs typeface="Arial" pitchFamily="34" charset="0"/>
                      </a:endParaRPr>
                    </a:p>
                  </a:txBody>
                  <a:tcPr marL="60237" marR="60237" marT="0"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1200"/>
                        </a:spcBef>
                        <a:spcAft>
                          <a:spcPts val="0"/>
                        </a:spcAft>
                      </a:pPr>
                      <a:r>
                        <a:rPr lang="ru-RU" sz="1200" b="1" dirty="0">
                          <a:latin typeface="Arial" pitchFamily="34" charset="0"/>
                          <a:cs typeface="Arial" pitchFamily="34" charset="0"/>
                        </a:rPr>
                        <a:t>21912</a:t>
                      </a:r>
                      <a:endParaRPr lang="ru-RU" sz="1200" b="1" dirty="0">
                        <a:latin typeface="Arial" pitchFamily="34" charset="0"/>
                        <a:ea typeface="Calibri"/>
                        <a:cs typeface="Arial" pitchFamily="34" charset="0"/>
                      </a:endParaRPr>
                    </a:p>
                  </a:txBody>
                  <a:tcPr marL="60237" marR="360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1200"/>
                        </a:spcBef>
                        <a:spcAft>
                          <a:spcPts val="0"/>
                        </a:spcAft>
                      </a:pPr>
                      <a:r>
                        <a:rPr lang="ru-RU" sz="1200" b="1" dirty="0">
                          <a:latin typeface="Arial" pitchFamily="34" charset="0"/>
                          <a:cs typeface="Arial" pitchFamily="34" charset="0"/>
                        </a:rPr>
                        <a:t>24748</a:t>
                      </a:r>
                      <a:endParaRPr lang="ru-RU" sz="1200" b="1"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сельское хозяйство, охота и лесное хозяйство</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18270</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19947</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рыболовство, рыбоводство</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50459</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65918</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добыча полезных ископаемых</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обрабатывающие производства </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29892</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26730</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447015">
                <a:tc>
                  <a:txBody>
                    <a:bodyPr/>
                    <a:lstStyle/>
                    <a:p>
                      <a:pPr marL="90170">
                        <a:lnSpc>
                          <a:spcPct val="115000"/>
                        </a:lnSpc>
                        <a:spcAft>
                          <a:spcPts val="0"/>
                        </a:spcAft>
                      </a:pPr>
                      <a:r>
                        <a:rPr lang="ru-RU" sz="1200" dirty="0">
                          <a:latin typeface="Arial" pitchFamily="34" charset="0"/>
                          <a:cs typeface="Arial" pitchFamily="34" charset="0"/>
                        </a:rPr>
                        <a:t>производство и распределение </a:t>
                      </a:r>
                      <a:br>
                        <a:rPr lang="ru-RU" sz="1200" dirty="0">
                          <a:latin typeface="Arial" pitchFamily="34" charset="0"/>
                          <a:cs typeface="Arial" pitchFamily="34" charset="0"/>
                        </a:rPr>
                      </a:br>
                      <a:r>
                        <a:rPr lang="ru-RU" sz="1200" dirty="0">
                          <a:latin typeface="Arial" pitchFamily="34" charset="0"/>
                          <a:cs typeface="Arial" pitchFamily="34" charset="0"/>
                        </a:rPr>
                        <a:t>электроэнергии, газа и воды</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24907</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42910</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строительство</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20799</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26653</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416601">
                <a:tc>
                  <a:txBody>
                    <a:bodyPr/>
                    <a:lstStyle/>
                    <a:p>
                      <a:pPr marL="90170">
                        <a:lnSpc>
                          <a:spcPct val="115000"/>
                        </a:lnSpc>
                        <a:spcAft>
                          <a:spcPts val="0"/>
                        </a:spcAft>
                      </a:pPr>
                      <a:r>
                        <a:rPr lang="ru-RU" sz="1200" dirty="0">
                          <a:latin typeface="Arial" pitchFamily="34" charset="0"/>
                          <a:cs typeface="Arial" pitchFamily="34" charset="0"/>
                        </a:rPr>
                        <a:t>оптовая и розничная торговля; ремонт </a:t>
                      </a:r>
                      <a:r>
                        <a:rPr lang="ru-RU" sz="1200" dirty="0" smtClean="0">
                          <a:latin typeface="Arial" pitchFamily="34" charset="0"/>
                          <a:cs typeface="Arial" pitchFamily="34" charset="0"/>
                        </a:rPr>
                        <a:t>автотранспортных </a:t>
                      </a:r>
                      <a:r>
                        <a:rPr lang="ru-RU" sz="1200" dirty="0">
                          <a:latin typeface="Arial" pitchFamily="34" charset="0"/>
                          <a:cs typeface="Arial" pitchFamily="34" charset="0"/>
                        </a:rPr>
                        <a:t>средств, мотоциклов, </a:t>
                      </a:r>
                      <a:r>
                        <a:rPr lang="ru-RU" sz="1200" dirty="0" smtClean="0">
                          <a:latin typeface="Arial" pitchFamily="34" charset="0"/>
                          <a:cs typeface="Arial" pitchFamily="34" charset="0"/>
                        </a:rPr>
                        <a:t>бытовых </a:t>
                      </a:r>
                      <a:r>
                        <a:rPr lang="ru-RU" sz="1200" dirty="0">
                          <a:latin typeface="Arial" pitchFamily="34" charset="0"/>
                          <a:cs typeface="Arial" pitchFamily="34" charset="0"/>
                        </a:rPr>
                        <a:t>изделий и предметов личного </a:t>
                      </a:r>
                      <a:r>
                        <a:rPr lang="ru-RU" sz="1200" dirty="0" smtClean="0">
                          <a:latin typeface="Arial" pitchFamily="34" charset="0"/>
                          <a:cs typeface="Arial" pitchFamily="34" charset="0"/>
                        </a:rPr>
                        <a:t>пользования</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14424</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15630</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гостиницы и рестораны</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14170</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16435</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транспорт и связь</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21718</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24675</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финансовая деятельность</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40386</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44356</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операции с недвижимым имуществом, </a:t>
                      </a:r>
                      <a:r>
                        <a:rPr lang="ru-RU" sz="1200" dirty="0" smtClean="0">
                          <a:latin typeface="Arial" pitchFamily="34" charset="0"/>
                          <a:cs typeface="Arial" pitchFamily="34" charset="0"/>
                        </a:rPr>
                        <a:t>аренда </a:t>
                      </a:r>
                      <a:r>
                        <a:rPr lang="ru-RU" sz="1200" dirty="0">
                          <a:latin typeface="Arial" pitchFamily="34" charset="0"/>
                          <a:cs typeface="Arial" pitchFamily="34" charset="0"/>
                        </a:rPr>
                        <a:t>и предоставление услуг</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21025</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25354</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447015">
                <a:tc>
                  <a:txBody>
                    <a:bodyPr/>
                    <a:lstStyle/>
                    <a:p>
                      <a:pPr marL="90170">
                        <a:lnSpc>
                          <a:spcPct val="115000"/>
                        </a:lnSpc>
                        <a:spcAft>
                          <a:spcPts val="0"/>
                        </a:spcAft>
                        <a:tabLst>
                          <a:tab pos="1560830" algn="r"/>
                        </a:tabLst>
                      </a:pPr>
                      <a:r>
                        <a:rPr lang="ru-RU" sz="1200" dirty="0">
                          <a:latin typeface="Arial" pitchFamily="34" charset="0"/>
                          <a:cs typeface="Arial" pitchFamily="34" charset="0"/>
                        </a:rPr>
                        <a:t>государственное управление и обеспечение военной безопасности; </a:t>
                      </a:r>
                      <a:endParaRPr lang="ru-RU" sz="1200" dirty="0" smtClean="0">
                        <a:latin typeface="Arial" pitchFamily="34" charset="0"/>
                        <a:cs typeface="Arial" pitchFamily="34" charset="0"/>
                      </a:endParaRPr>
                    </a:p>
                    <a:p>
                      <a:pPr marL="90170">
                        <a:lnSpc>
                          <a:spcPct val="115000"/>
                        </a:lnSpc>
                        <a:spcAft>
                          <a:spcPts val="0"/>
                        </a:spcAft>
                        <a:tabLst>
                          <a:tab pos="1560830" algn="r"/>
                        </a:tabLst>
                      </a:pPr>
                      <a:r>
                        <a:rPr lang="ru-RU" sz="1200" dirty="0" smtClean="0">
                          <a:latin typeface="Arial" pitchFamily="34" charset="0"/>
                          <a:cs typeface="Arial" pitchFamily="34" charset="0"/>
                        </a:rPr>
                        <a:t>социальное </a:t>
                      </a:r>
                      <a:r>
                        <a:rPr lang="ru-RU" sz="1200" dirty="0">
                          <a:latin typeface="Arial" pitchFamily="34" charset="0"/>
                          <a:cs typeface="Arial" pitchFamily="34" charset="0"/>
                        </a:rPr>
                        <a:t>страхование</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tabLst>
                          <a:tab pos="1560830" algn="r"/>
                        </a:tabLst>
                      </a:pPr>
                      <a:r>
                        <a:rPr lang="ru-RU" sz="1200" dirty="0">
                          <a:latin typeface="Arial" pitchFamily="34" charset="0"/>
                          <a:cs typeface="Arial" pitchFamily="34" charset="0"/>
                        </a:rPr>
                        <a:t>образование</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15148</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19567</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0"/>
                        </a:spcAft>
                      </a:pPr>
                      <a:r>
                        <a:rPr lang="ru-RU" sz="1200" dirty="0">
                          <a:latin typeface="Arial" pitchFamily="34" charset="0"/>
                          <a:cs typeface="Arial" pitchFamily="34" charset="0"/>
                        </a:rPr>
                        <a:t>здравоохранение и предоставление социальных услуг</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20905</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20955</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7528">
                <a:tc>
                  <a:txBody>
                    <a:bodyPr/>
                    <a:lstStyle/>
                    <a:p>
                      <a:pPr marL="90170">
                        <a:lnSpc>
                          <a:spcPct val="115000"/>
                        </a:lnSpc>
                        <a:spcAft>
                          <a:spcPts val="1200"/>
                        </a:spcAft>
                      </a:pPr>
                      <a:r>
                        <a:rPr lang="ru-RU" sz="1200" dirty="0">
                          <a:latin typeface="Arial" pitchFamily="34" charset="0"/>
                          <a:cs typeface="Arial" pitchFamily="34" charset="0"/>
                        </a:rPr>
                        <a:t>предоставление прочих коммунальных, </a:t>
                      </a:r>
                      <a:r>
                        <a:rPr lang="ru-RU" sz="1200" dirty="0" smtClean="0">
                          <a:latin typeface="Arial" pitchFamily="34" charset="0"/>
                          <a:cs typeface="Arial" pitchFamily="34" charset="0"/>
                        </a:rPr>
                        <a:t>социальных </a:t>
                      </a:r>
                      <a:r>
                        <a:rPr lang="ru-RU" sz="1200" dirty="0">
                          <a:latin typeface="Arial" pitchFamily="34" charset="0"/>
                          <a:cs typeface="Arial" pitchFamily="34" charset="0"/>
                        </a:rPr>
                        <a:t>и персональных </a:t>
                      </a:r>
                      <a:r>
                        <a:rPr lang="ru-RU" sz="1200" dirty="0" smtClean="0">
                          <a:latin typeface="Arial" pitchFamily="34" charset="0"/>
                          <a:cs typeface="Arial" pitchFamily="34" charset="0"/>
                        </a:rPr>
                        <a:t>услуг</a:t>
                      </a:r>
                      <a:endParaRPr lang="ru-RU" sz="12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200"/>
                        </a:spcAft>
                      </a:pPr>
                      <a:r>
                        <a:rPr lang="ru-RU" sz="1200" dirty="0" smtClean="0">
                          <a:latin typeface="Arial" pitchFamily="34" charset="0"/>
                          <a:cs typeface="Arial" pitchFamily="34" charset="0"/>
                        </a:rPr>
                        <a:t>20416</a:t>
                      </a:r>
                      <a:endParaRPr lang="ru-RU" sz="1200" dirty="0">
                        <a:latin typeface="Arial" pitchFamily="34" charset="0"/>
                        <a:ea typeface="Calibri"/>
                        <a:cs typeface="Arial" pitchFamily="34" charset="0"/>
                      </a:endParaRPr>
                    </a:p>
                  </a:txBody>
                  <a:tcPr marL="60237" marR="360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200"/>
                        </a:spcAft>
                      </a:pPr>
                      <a:r>
                        <a:rPr lang="ru-RU" sz="1200" dirty="0" smtClean="0">
                          <a:latin typeface="Arial" pitchFamily="34" charset="0"/>
                          <a:cs typeface="Arial" pitchFamily="34" charset="0"/>
                        </a:rPr>
                        <a:t>22686</a:t>
                      </a:r>
                      <a:endParaRPr lang="ru-RU" sz="1200" dirty="0">
                        <a:latin typeface="Arial" pitchFamily="34" charset="0"/>
                        <a:ea typeface="Calibri"/>
                        <a:cs typeface="Arial" pitchFamily="34" charset="0"/>
                      </a:endParaRPr>
                    </a:p>
                  </a:txBody>
                  <a:tcPr marL="60237" marR="360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36753">
                <a:tc>
                  <a:txBody>
                    <a:bodyPr/>
                    <a:lstStyle/>
                    <a:p>
                      <a:pPr marL="90170">
                        <a:lnSpc>
                          <a:spcPct val="115000"/>
                        </a:lnSpc>
                        <a:spcAft>
                          <a:spcPts val="1200"/>
                        </a:spcAft>
                      </a:pPr>
                      <a:endParaRPr lang="ru-RU" sz="100" dirty="0">
                        <a:latin typeface="Arial" pitchFamily="34" charset="0"/>
                        <a:ea typeface="Calibri"/>
                        <a:cs typeface="Arial" pitchFamily="34" charset="0"/>
                      </a:endParaRPr>
                    </a:p>
                  </a:txBody>
                  <a:tcPr marL="60237" marR="60237"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200"/>
                        </a:spcAft>
                      </a:pPr>
                      <a:endParaRPr lang="ru-RU" sz="100" dirty="0">
                        <a:latin typeface="Arial" pitchFamily="34" charset="0"/>
                        <a:ea typeface="Calibri"/>
                        <a:cs typeface="Arial" pitchFamily="34" charset="0"/>
                      </a:endParaRPr>
                    </a:p>
                  </a:txBody>
                  <a:tcPr marL="60237" marR="60237"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200"/>
                        </a:spcAft>
                      </a:pPr>
                      <a:endParaRPr lang="ru-RU" sz="100" dirty="0">
                        <a:latin typeface="Arial" pitchFamily="34" charset="0"/>
                        <a:ea typeface="Calibri"/>
                        <a:cs typeface="Arial" pitchFamily="34" charset="0"/>
                      </a:endParaRPr>
                    </a:p>
                  </a:txBody>
                  <a:tcPr marL="60237" marR="60237"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Нижний колонтитул 2"/>
          <p:cNvSpPr txBox="1">
            <a:spLocks/>
          </p:cNvSpPr>
          <p:nvPr/>
        </p:nvSpPr>
        <p:spPr>
          <a:xfrm>
            <a:off x="7396622" y="6067587"/>
            <a:ext cx="1738217"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179512" y="176122"/>
            <a:ext cx="8712968"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algn="ctr">
              <a:lnSpc>
                <a:spcPct val="100000"/>
              </a:lnSpc>
              <a:spcBef>
                <a:spcPts val="0"/>
              </a:spcBef>
              <a:spcAft>
                <a:spcPts val="0"/>
              </a:spcAft>
            </a:pPr>
            <a:r>
              <a:rPr lang="ru-RU" sz="1600" b="1" dirty="0" smtClean="0">
                <a:latin typeface="Times New Roman" pitchFamily="18" charset="0"/>
                <a:cs typeface="Times New Roman" pitchFamily="18" charset="0"/>
              </a:rPr>
              <a:t>СРЕДНЕМЕСЯЧНАЯ НОМИНАЛЬНАЯ НАЧИСЛЕННАЯ</a:t>
            </a:r>
          </a:p>
          <a:p>
            <a:pPr algn="ctr">
              <a:lnSpc>
                <a:spcPct val="100000"/>
              </a:lnSpc>
              <a:spcBef>
                <a:spcPts val="0"/>
              </a:spcBef>
              <a:spcAft>
                <a:spcPts val="0"/>
              </a:spcAft>
            </a:pPr>
            <a:r>
              <a:rPr lang="ru-RU" sz="1600" b="1" dirty="0" smtClean="0">
                <a:latin typeface="Times New Roman" pitchFamily="18" charset="0"/>
                <a:cs typeface="Times New Roman" pitchFamily="18" charset="0"/>
              </a:rPr>
              <a:t>ЗАРАБОТНАЯ ПЛАТА РАБОТНИКОВ </a:t>
            </a:r>
          </a:p>
          <a:p>
            <a:pPr algn="ctr">
              <a:lnSpc>
                <a:spcPct val="100000"/>
              </a:lnSpc>
              <a:spcBef>
                <a:spcPts val="0"/>
              </a:spcBef>
              <a:spcAft>
                <a:spcPts val="0"/>
              </a:spcAft>
            </a:pPr>
            <a:r>
              <a:rPr lang="ru-RU" sz="1600" dirty="0" smtClean="0">
                <a:latin typeface="Times New Roman" pitchFamily="18" charset="0"/>
                <a:ea typeface="Times New Roman"/>
                <a:cs typeface="Times New Roman" pitchFamily="18" charset="0"/>
              </a:rPr>
              <a:t>рублей</a:t>
            </a:r>
            <a:endParaRPr lang="ru-RU" sz="1600" dirty="0">
              <a:latin typeface="Times New Roman" pitchFamily="18" charset="0"/>
              <a:ea typeface="Times New Roman"/>
              <a:cs typeface="Times New Roman" pitchFamily="18" charset="0"/>
            </a:endParaRPr>
          </a:p>
        </p:txBody>
      </p:sp>
      <p:sp>
        <p:nvSpPr>
          <p:cNvPr id="9" name="Прямоугольник 8"/>
          <p:cNvSpPr/>
          <p:nvPr/>
        </p:nvSpPr>
        <p:spPr>
          <a:xfrm>
            <a:off x="3131842" y="4680247"/>
            <a:ext cx="612037" cy="364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latin typeface="Arial" pitchFamily="34" charset="0"/>
                <a:cs typeface="Arial" pitchFamily="34" charset="0"/>
              </a:rPr>
              <a:t>201</a:t>
            </a:r>
            <a:r>
              <a:rPr lang="en-US" sz="1200" dirty="0" smtClean="0">
                <a:solidFill>
                  <a:schemeClr val="tx1"/>
                </a:solidFill>
                <a:latin typeface="Arial" pitchFamily="34" charset="0"/>
                <a:cs typeface="Arial" pitchFamily="34" charset="0"/>
              </a:rPr>
              <a:t>4</a:t>
            </a:r>
            <a:endParaRPr lang="ru-RU" sz="1200" dirty="0">
              <a:solidFill>
                <a:schemeClr val="tx1"/>
              </a:solidFill>
              <a:latin typeface="Arial" pitchFamily="34" charset="0"/>
              <a:cs typeface="Arial" pitchFamily="34" charset="0"/>
            </a:endParaRPr>
          </a:p>
        </p:txBody>
      </p:sp>
      <p:sp>
        <p:nvSpPr>
          <p:cNvPr id="10" name="Прямоугольник 9"/>
          <p:cNvSpPr/>
          <p:nvPr/>
        </p:nvSpPr>
        <p:spPr>
          <a:xfrm>
            <a:off x="1259632" y="4680247"/>
            <a:ext cx="576064" cy="389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latin typeface="Arial" pitchFamily="34" charset="0"/>
                <a:cs typeface="Arial" pitchFamily="34" charset="0"/>
              </a:rPr>
              <a:t>2013</a:t>
            </a:r>
            <a:endParaRPr lang="ru-RU" sz="1200" dirty="0">
              <a:solidFill>
                <a:schemeClr val="tx1"/>
              </a:solidFill>
              <a:latin typeface="Arial" pitchFamily="34" charset="0"/>
              <a:cs typeface="Arial" pitchFamily="34" charset="0"/>
            </a:endParaRPr>
          </a:p>
        </p:txBody>
      </p:sp>
      <p:sp>
        <p:nvSpPr>
          <p:cNvPr id="11" name="Скругленная прямоугольная выноска 10"/>
          <p:cNvSpPr/>
          <p:nvPr/>
        </p:nvSpPr>
        <p:spPr>
          <a:xfrm>
            <a:off x="6628958" y="1351245"/>
            <a:ext cx="2263521" cy="3401010"/>
          </a:xfrm>
          <a:prstGeom prst="wedgeRoundRectCallout">
            <a:avLst>
              <a:gd name="adj1" fmla="val -22856"/>
              <a:gd name="adj2" fmla="val 50306"/>
              <a:gd name="adj3" fmla="val 16667"/>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400" i="1" dirty="0">
                <a:solidFill>
                  <a:schemeClr val="tx1"/>
                </a:solidFill>
                <a:latin typeface="Times New Roman" pitchFamily="18" charset="0"/>
                <a:cs typeface="Times New Roman" pitchFamily="18" charset="0"/>
              </a:rPr>
              <a:t>Справочно: </a:t>
            </a:r>
          </a:p>
          <a:p>
            <a:pPr algn="ctr"/>
            <a:r>
              <a:rPr lang="ru-RU" sz="1400" i="1" dirty="0">
                <a:solidFill>
                  <a:schemeClr val="tx1"/>
                </a:solidFill>
                <a:latin typeface="Times New Roman" pitchFamily="18" charset="0"/>
                <a:cs typeface="Times New Roman" pitchFamily="18" charset="0"/>
              </a:rPr>
              <a:t>Среднемесячная номинальная начисленная </a:t>
            </a:r>
            <a:r>
              <a:rPr lang="ru-RU" sz="1400" i="1" dirty="0" smtClean="0">
                <a:solidFill>
                  <a:schemeClr val="tx1"/>
                </a:solidFill>
                <a:latin typeface="Times New Roman" pitchFamily="18" charset="0"/>
                <a:cs typeface="Times New Roman" pitchFamily="18" charset="0"/>
              </a:rPr>
              <a:t>заработная</a:t>
            </a:r>
            <a:r>
              <a:rPr lang="en-US" sz="1400" i="1" dirty="0" smtClean="0">
                <a:solidFill>
                  <a:schemeClr val="tx1"/>
                </a:solidFill>
                <a:latin typeface="Times New Roman" pitchFamily="18" charset="0"/>
                <a:cs typeface="Times New Roman" pitchFamily="18" charset="0"/>
              </a:rPr>
              <a:t> </a:t>
            </a:r>
            <a:r>
              <a:rPr lang="ru-RU" sz="1400" i="1" dirty="0" smtClean="0">
                <a:solidFill>
                  <a:schemeClr val="tx1"/>
                </a:solidFill>
                <a:latin typeface="Times New Roman" pitchFamily="18" charset="0"/>
                <a:cs typeface="Times New Roman" pitchFamily="18" charset="0"/>
              </a:rPr>
              <a:t>плата </a:t>
            </a:r>
          </a:p>
          <a:p>
            <a:pPr algn="ctr"/>
            <a:r>
              <a:rPr lang="ru-RU" sz="1400" i="1" dirty="0" smtClean="0">
                <a:solidFill>
                  <a:schemeClr val="tx1"/>
                </a:solidFill>
                <a:latin typeface="Times New Roman" pitchFamily="18" charset="0"/>
                <a:cs typeface="Times New Roman" pitchFamily="18" charset="0"/>
              </a:rPr>
              <a:t>всех организаций </a:t>
            </a:r>
          </a:p>
          <a:p>
            <a:pPr algn="ctr"/>
            <a:r>
              <a:rPr lang="ru-RU" sz="1400" i="1" dirty="0" smtClean="0">
                <a:solidFill>
                  <a:schemeClr val="tx1"/>
                </a:solidFill>
                <a:latin typeface="Times New Roman" pitchFamily="18" charset="0"/>
                <a:cs typeface="Times New Roman" pitchFamily="18" charset="0"/>
              </a:rPr>
              <a:t>и предприятий </a:t>
            </a:r>
          </a:p>
          <a:p>
            <a:pPr algn="ctr"/>
            <a:r>
              <a:rPr lang="ru-RU" sz="1400" i="1" dirty="0" smtClean="0">
                <a:solidFill>
                  <a:schemeClr val="tx1"/>
                </a:solidFill>
                <a:latin typeface="Times New Roman" pitchFamily="18" charset="0"/>
                <a:cs typeface="Times New Roman" pitchFamily="18" charset="0"/>
              </a:rPr>
              <a:t>Мурманской области</a:t>
            </a:r>
          </a:p>
          <a:p>
            <a:pPr algn="ctr"/>
            <a:r>
              <a:rPr lang="ru-RU" sz="1400" i="1" dirty="0" smtClean="0">
                <a:solidFill>
                  <a:schemeClr val="tx1"/>
                </a:solidFill>
                <a:latin typeface="Times New Roman" pitchFamily="18" charset="0"/>
                <a:cs typeface="Times New Roman" pitchFamily="18" charset="0"/>
              </a:rPr>
              <a:t> </a:t>
            </a:r>
            <a:endParaRPr lang="ru-RU" sz="1400" i="1" dirty="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2013 </a:t>
            </a:r>
            <a:r>
              <a:rPr lang="ru-RU" sz="1400" dirty="0">
                <a:solidFill>
                  <a:schemeClr val="tx1"/>
                </a:solidFill>
                <a:latin typeface="Times New Roman" pitchFamily="18" charset="0"/>
                <a:cs typeface="Times New Roman" pitchFamily="18" charset="0"/>
              </a:rPr>
              <a:t>–</a:t>
            </a:r>
            <a:r>
              <a:rPr lang="ru-RU" sz="1400" i="1" dirty="0" smtClean="0">
                <a:solidFill>
                  <a:schemeClr val="tx1"/>
                </a:solidFill>
                <a:latin typeface="Times New Roman" pitchFamily="18" charset="0"/>
                <a:cs typeface="Times New Roman" pitchFamily="18" charset="0"/>
              </a:rPr>
              <a:t> 40217</a:t>
            </a:r>
          </a:p>
          <a:p>
            <a:pPr algn="ctr"/>
            <a:endParaRPr lang="ru-RU" sz="1400" i="1" dirty="0" smtClean="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2014 – 43378</a:t>
            </a:r>
          </a:p>
          <a:p>
            <a:pPr algn="ctr"/>
            <a:endParaRPr lang="ru-RU" sz="1400" i="1" dirty="0" smtClean="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2015 – 45982</a:t>
            </a:r>
            <a:endParaRPr lang="ru-RU" sz="1400" i="1" dirty="0">
              <a:solidFill>
                <a:schemeClr val="tx1"/>
              </a:solidFill>
              <a:latin typeface="Times New Roman" pitchFamily="18" charset="0"/>
              <a:cs typeface="Times New Roman" pitchFamily="18" charset="0"/>
            </a:endParaRPr>
          </a:p>
        </p:txBody>
      </p:sp>
      <p:sp>
        <p:nvSpPr>
          <p:cNvPr id="12" name="Нижний колонтитул 2"/>
          <p:cNvSpPr txBox="1">
            <a:spLocks/>
          </p:cNvSpPr>
          <p:nvPr/>
        </p:nvSpPr>
        <p:spPr>
          <a:xfrm>
            <a:off x="7396622" y="6067587"/>
            <a:ext cx="1738217"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14" name="Прямоугольник 13"/>
          <p:cNvSpPr/>
          <p:nvPr/>
        </p:nvSpPr>
        <p:spPr>
          <a:xfrm>
            <a:off x="1151651" y="5425010"/>
            <a:ext cx="1872208" cy="20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solidFill>
                  <a:schemeClr val="tx1"/>
                </a:solidFill>
                <a:latin typeface="Times New Roman" pitchFamily="18" charset="0"/>
                <a:cs typeface="Times New Roman" pitchFamily="18" charset="0"/>
              </a:rPr>
              <a:t>М</a:t>
            </a:r>
            <a:r>
              <a:rPr lang="ru-RU" sz="1200" dirty="0" smtClean="0">
                <a:solidFill>
                  <a:schemeClr val="tx1"/>
                </a:solidFill>
                <a:latin typeface="Times New Roman" pitchFamily="18" charset="0"/>
                <a:cs typeface="Times New Roman" pitchFamily="18" charset="0"/>
              </a:rPr>
              <a:t>алые</a:t>
            </a:r>
            <a:r>
              <a:rPr lang="ru-RU" sz="1200" b="1"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предприятия</a:t>
            </a:r>
            <a:endParaRPr lang="ru-RU" sz="1200" dirty="0">
              <a:solidFill>
                <a:schemeClr val="tx1"/>
              </a:solidFill>
              <a:latin typeface="Times New Roman" pitchFamily="18" charset="0"/>
              <a:cs typeface="Times New Roman" pitchFamily="18" charset="0"/>
            </a:endParaRPr>
          </a:p>
        </p:txBody>
      </p:sp>
      <p:sp>
        <p:nvSpPr>
          <p:cNvPr id="15" name="Прямоугольник 14"/>
          <p:cNvSpPr/>
          <p:nvPr/>
        </p:nvSpPr>
        <p:spPr>
          <a:xfrm>
            <a:off x="3707904" y="5400327"/>
            <a:ext cx="2016224"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latin typeface="Times New Roman" pitchFamily="18" charset="0"/>
                <a:cs typeface="Times New Roman" pitchFamily="18" charset="0"/>
              </a:rPr>
              <a:t>Микропредприятия</a:t>
            </a:r>
            <a:endParaRPr lang="ru-RU" sz="1200" dirty="0">
              <a:solidFill>
                <a:schemeClr val="tx1"/>
              </a:solidFill>
              <a:latin typeface="Times New Roman" pitchFamily="18" charset="0"/>
              <a:cs typeface="Times New Roman" pitchFamily="18" charset="0"/>
            </a:endParaRPr>
          </a:p>
        </p:txBody>
      </p:sp>
      <p:sp>
        <p:nvSpPr>
          <p:cNvPr id="16" name="Нижний колонтитул 1"/>
          <p:cNvSpPr txBox="1">
            <a:spLocks/>
          </p:cNvSpPr>
          <p:nvPr/>
        </p:nvSpPr>
        <p:spPr>
          <a:xfrm>
            <a:off x="948325" y="5459050"/>
            <a:ext cx="180000" cy="170083"/>
          </a:xfrm>
          <a:prstGeom prst="rect">
            <a:avLst/>
          </a:prstGeom>
          <a:gradFill>
            <a:gsLst>
              <a:gs pos="0">
                <a:srgbClr val="90C377"/>
              </a:gs>
              <a:gs pos="50000">
                <a:srgbClr val="8DBB7D">
                  <a:shade val="67500"/>
                  <a:satMod val="115000"/>
                </a:srgbClr>
              </a:gs>
              <a:gs pos="100000">
                <a:srgbClr val="8DBB7D">
                  <a:shade val="100000"/>
                  <a:satMod val="115000"/>
                </a:srgbClr>
              </a:gs>
            </a:gsLst>
            <a:lin ang="13500000" scaled="1"/>
          </a:gradFill>
          <a:ln>
            <a:noFill/>
          </a:ln>
          <a:effectLst>
            <a:outerShdw blurRad="44450" dist="27940" dir="5400000" algn="ctr">
              <a:srgbClr val="000000">
                <a:alpha val="32000"/>
              </a:srgbClr>
            </a:outerShdw>
          </a:effectLst>
          <a:scene3d>
            <a:camera prst="obliqueTopLeft" fov="600000">
              <a:rot lat="0" lon="0" rev="0"/>
            </a:camera>
            <a:lightRig rig="balanced" dir="t">
              <a:rot lat="0" lon="0" rev="19200000"/>
            </a:lightRig>
          </a:scene3d>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endParaRPr>
          </a:p>
        </p:txBody>
      </p:sp>
      <p:sp>
        <p:nvSpPr>
          <p:cNvPr id="17" name="Нижний колонтитул 1"/>
          <p:cNvSpPr txBox="1">
            <a:spLocks/>
          </p:cNvSpPr>
          <p:nvPr/>
        </p:nvSpPr>
        <p:spPr>
          <a:xfrm>
            <a:off x="3527904" y="5471033"/>
            <a:ext cx="180000" cy="170083"/>
          </a:xfrm>
          <a:prstGeom prst="rect">
            <a:avLst/>
          </a:prstGeom>
          <a:gradFill>
            <a:gsLst>
              <a:gs pos="0">
                <a:srgbClr val="D3D166">
                  <a:shade val="30000"/>
                  <a:satMod val="115000"/>
                </a:srgbClr>
              </a:gs>
              <a:gs pos="50000">
                <a:srgbClr val="D3D166">
                  <a:shade val="67500"/>
                  <a:satMod val="115000"/>
                </a:srgbClr>
              </a:gs>
              <a:gs pos="100000">
                <a:srgbClr val="D3D166">
                  <a:shade val="100000"/>
                  <a:satMod val="115000"/>
                </a:srgbClr>
              </a:gs>
            </a:gsLst>
            <a:lin ang="13500000" scaled="1"/>
          </a:gradFill>
          <a:ln>
            <a:noFill/>
          </a:ln>
          <a:effectLst>
            <a:outerShdw blurRad="44450" dist="27940" dir="5400000" algn="ctr">
              <a:srgbClr val="000000">
                <a:alpha val="32000"/>
              </a:srgbClr>
            </a:outerShdw>
          </a:effectLst>
          <a:scene3d>
            <a:camera prst="obliqueTopLeft" fov="600000">
              <a:rot lat="0" lon="0" rev="0"/>
            </a:camera>
            <a:lightRig rig="balanced" dir="t">
              <a:rot lat="0" lon="0" rev="19200000"/>
            </a:lightRig>
          </a:scene3d>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endParaRPr>
          </a:p>
        </p:txBody>
      </p:sp>
      <p:sp>
        <p:nvSpPr>
          <p:cNvPr id="19" name="Прямоугольник 18"/>
          <p:cNvSpPr/>
          <p:nvPr/>
        </p:nvSpPr>
        <p:spPr>
          <a:xfrm>
            <a:off x="4716018" y="4680247"/>
            <a:ext cx="612037" cy="364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latin typeface="Arial" pitchFamily="34" charset="0"/>
                <a:cs typeface="Arial" pitchFamily="34" charset="0"/>
              </a:rPr>
              <a:t>2015</a:t>
            </a:r>
            <a:endParaRPr lang="ru-RU" sz="1200" dirty="0">
              <a:solidFill>
                <a:schemeClr val="tx1"/>
              </a:solidFill>
              <a:latin typeface="Arial" pitchFamily="34" charset="0"/>
              <a:cs typeface="Arial" pitchFamily="34" charset="0"/>
            </a:endParaRPr>
          </a:p>
        </p:txBody>
      </p:sp>
      <p:graphicFrame>
        <p:nvGraphicFramePr>
          <p:cNvPr id="18" name="Диаграмма 17"/>
          <p:cNvGraphicFramePr/>
          <p:nvPr>
            <p:extLst>
              <p:ext uri="{D42A27DB-BD31-4B8C-83A1-F6EECF244321}">
                <p14:modId xmlns:p14="http://schemas.microsoft.com/office/powerpoint/2010/main" val="1683056402"/>
              </p:ext>
            </p:extLst>
          </p:nvPr>
        </p:nvGraphicFramePr>
        <p:xfrm>
          <a:off x="467547" y="1007839"/>
          <a:ext cx="6120678" cy="3600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35683143"/>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143743"/>
            <a:ext cx="8712968" cy="1077218"/>
          </a:xfrm>
          <a:prstGeom prst="rect">
            <a:avLst/>
          </a:prstGeom>
        </p:spPr>
        <p:txBody>
          <a:bodyPr wrap="square">
            <a:spAutoFit/>
          </a:bodyPr>
          <a:lstStyle/>
          <a:p>
            <a:pPr algn="ctr">
              <a:lnSpc>
                <a:spcPct val="100000"/>
              </a:lnSpc>
              <a:spcBef>
                <a:spcPts val="0"/>
              </a:spcBef>
              <a:spcAft>
                <a:spcPts val="0"/>
              </a:spcAft>
            </a:pPr>
            <a:r>
              <a:rPr lang="ru-RU" sz="1600" b="1" dirty="0">
                <a:latin typeface="Times New Roman" pitchFamily="18" charset="0"/>
                <a:cs typeface="Times New Roman" pitchFamily="18" charset="0"/>
              </a:rPr>
              <a:t>СРЕДНЕМЕСЯЧНАЯ НОМИНАЛЬНАЯ НАЧИСЛЕННАЯ ЗАРАБОТНАЯ ПЛАТА РАБОТНИКОВ МАЛЫХ </a:t>
            </a:r>
            <a:r>
              <a:rPr lang="ru-RU" sz="1600" b="1" dirty="0" smtClean="0">
                <a:latin typeface="Times New Roman" pitchFamily="18" charset="0"/>
                <a:cs typeface="Times New Roman" pitchFamily="18" charset="0"/>
              </a:rPr>
              <a:t>ПРЕДПРИЯТИЙ (БЕЗ МИКРОПРЕДПРИЯТИЙ) </a:t>
            </a:r>
            <a:endParaRPr lang="ru-RU" sz="1600" b="1" dirty="0">
              <a:latin typeface="Times New Roman" pitchFamily="18" charset="0"/>
              <a:cs typeface="Times New Roman" pitchFamily="18" charset="0"/>
            </a:endParaRPr>
          </a:p>
          <a:p>
            <a:pPr algn="ctr">
              <a:lnSpc>
                <a:spcPct val="100000"/>
              </a:lnSpc>
              <a:spcBef>
                <a:spcPts val="0"/>
              </a:spcBef>
              <a:spcAft>
                <a:spcPts val="0"/>
              </a:spcAft>
            </a:pPr>
            <a:r>
              <a:rPr lang="ru-RU" sz="1600" b="1" dirty="0">
                <a:latin typeface="Times New Roman" pitchFamily="18" charset="0"/>
                <a:cs typeface="Times New Roman" pitchFamily="18" charset="0"/>
              </a:rPr>
              <a:t>ПО ОТДЕЛЬНЫМ ВИДАМ ЭКОНОМИЧЕСКОЙ ДЕЯТЕЛЬНОСТИ </a:t>
            </a:r>
            <a:r>
              <a:rPr lang="ru-RU" sz="1600" b="1" dirty="0" smtClean="0">
                <a:latin typeface="Times New Roman" pitchFamily="18" charset="0"/>
                <a:cs typeface="Times New Roman" pitchFamily="18" charset="0"/>
              </a:rPr>
              <a:t>В 2015 ГОДУ</a:t>
            </a:r>
            <a:endParaRPr lang="ru-RU" sz="1600" b="1" dirty="0">
              <a:latin typeface="Times New Roman" pitchFamily="18" charset="0"/>
              <a:cs typeface="Times New Roman" pitchFamily="18" charset="0"/>
            </a:endParaRPr>
          </a:p>
          <a:p>
            <a:pPr algn="ctr">
              <a:lnSpc>
                <a:spcPct val="100000"/>
              </a:lnSpc>
              <a:spcBef>
                <a:spcPts val="0"/>
              </a:spcBef>
              <a:spcAft>
                <a:spcPts val="0"/>
              </a:spcAft>
            </a:pPr>
            <a:r>
              <a:rPr lang="ru-RU" sz="1600" dirty="0" smtClean="0">
                <a:latin typeface="Times New Roman" pitchFamily="18" charset="0"/>
                <a:ea typeface="Times New Roman"/>
                <a:cs typeface="Times New Roman" pitchFamily="18" charset="0"/>
              </a:rPr>
              <a:t>рублей</a:t>
            </a:r>
            <a:endParaRPr lang="ru-RU" sz="1600" dirty="0"/>
          </a:p>
        </p:txBody>
      </p:sp>
      <p:graphicFrame>
        <p:nvGraphicFramePr>
          <p:cNvPr id="5" name="Таблица 4"/>
          <p:cNvGraphicFramePr>
            <a:graphicFrameLocks noGrp="1"/>
          </p:cNvGraphicFramePr>
          <p:nvPr>
            <p:extLst>
              <p:ext uri="{D42A27DB-BD31-4B8C-83A1-F6EECF244321}">
                <p14:modId xmlns:p14="http://schemas.microsoft.com/office/powerpoint/2010/main" val="1621236506"/>
              </p:ext>
            </p:extLst>
          </p:nvPr>
        </p:nvGraphicFramePr>
        <p:xfrm>
          <a:off x="467545" y="1498654"/>
          <a:ext cx="3888432" cy="4261713"/>
        </p:xfrm>
        <a:graphic>
          <a:graphicData uri="http://schemas.openxmlformats.org/drawingml/2006/table">
            <a:tbl>
              <a:tblPr>
                <a:tableStyleId>{5C22544A-7EE6-4342-B048-85BDC9FD1C3A}</a:tableStyleId>
              </a:tblPr>
              <a:tblGrid>
                <a:gridCol w="3888432"/>
              </a:tblGrid>
              <a:tr h="805329">
                <a:tc>
                  <a:txBody>
                    <a:bodyPr/>
                    <a:lstStyle/>
                    <a:p>
                      <a:pPr algn="l" fontAlgn="b"/>
                      <a:r>
                        <a:rPr lang="ru-RU" sz="1200" u="none" strike="noStrike" dirty="0" smtClean="0">
                          <a:effectLst/>
                          <a:latin typeface="Times New Roman" pitchFamily="18" charset="0"/>
                          <a:cs typeface="Times New Roman" pitchFamily="18" charset="0"/>
                        </a:rPr>
                        <a:t>Рыболовство, рыбоводство</a:t>
                      </a:r>
                    </a:p>
                    <a:p>
                      <a:pPr algn="l" fontAlgn="b"/>
                      <a:endParaRPr lang="ru-RU" sz="500" u="none" strike="noStrike" dirty="0" smtClean="0">
                        <a:effectLst/>
                        <a:latin typeface="Times New Roman" pitchFamily="18" charset="0"/>
                        <a:cs typeface="Times New Roman" pitchFamily="18" charset="0"/>
                      </a:endParaRPr>
                    </a:p>
                    <a:p>
                      <a:pPr marL="0" marR="0" indent="0" algn="l" defTabSz="914400" rtl="0" eaLnBrk="1" fontAlgn="b" latinLnBrk="0" hangingPunct="1">
                        <a:lnSpc>
                          <a:spcPct val="100000"/>
                        </a:lnSpc>
                        <a:spcBef>
                          <a:spcPts val="0"/>
                        </a:spcBef>
                        <a:spcAft>
                          <a:spcPts val="0"/>
                        </a:spcAft>
                        <a:buClrTx/>
                        <a:buSzTx/>
                        <a:buFontTx/>
                        <a:buNone/>
                        <a:tabLst/>
                        <a:defRPr/>
                      </a:pPr>
                      <a:endParaRPr lang="ru-RU" sz="500" b="0" i="0" u="none" strike="noStrike" dirty="0" smtClean="0">
                        <a:solidFill>
                          <a:srgbClr val="000000"/>
                        </a:solidFill>
                        <a:effectLst/>
                        <a:latin typeface="Times New Roman" pitchFamily="18" charset="0"/>
                        <a:cs typeface="Times New Roman" pitchFamily="18" charset="0"/>
                      </a:endParaRPr>
                    </a:p>
                    <a:p>
                      <a:pPr marL="0" marR="0" indent="0" algn="l" defTabSz="914400" rtl="0" eaLnBrk="1" fontAlgn="b" latinLnBrk="0" hangingPunct="1">
                        <a:lnSpc>
                          <a:spcPct val="100000"/>
                        </a:lnSpc>
                        <a:spcBef>
                          <a:spcPts val="0"/>
                        </a:spcBef>
                        <a:spcAft>
                          <a:spcPts val="0"/>
                        </a:spcAft>
                        <a:buClrTx/>
                        <a:buSzTx/>
                        <a:buFontTx/>
                        <a:buNone/>
                        <a:tabLst/>
                        <a:defRPr/>
                      </a:pPr>
                      <a:endParaRPr lang="ru-RU" sz="500" b="0" i="0" u="none" strike="noStrike" dirty="0" smtClean="0">
                        <a:solidFill>
                          <a:srgbClr val="000000"/>
                        </a:solidFill>
                        <a:effectLst/>
                        <a:latin typeface="Times New Roman" pitchFamily="18" charset="0"/>
                        <a:cs typeface="Times New Roman" pitchFamily="18" charset="0"/>
                      </a:endParaRPr>
                    </a:p>
                    <a:p>
                      <a:pPr marL="0" marR="0" indent="0" algn="l" defTabSz="914400" rtl="0" eaLnBrk="1" fontAlgn="b" latinLnBrk="0" hangingPunct="1">
                        <a:lnSpc>
                          <a:spcPct val="100000"/>
                        </a:lnSpc>
                        <a:spcBef>
                          <a:spcPts val="0"/>
                        </a:spcBef>
                        <a:spcAft>
                          <a:spcPts val="0"/>
                        </a:spcAft>
                        <a:buClrTx/>
                        <a:buSzTx/>
                        <a:buFontTx/>
                        <a:buNone/>
                        <a:tabLst/>
                        <a:defRPr/>
                      </a:pPr>
                      <a:endParaRPr lang="ru-RU" sz="500" b="0" i="0" u="none" strike="noStrike" dirty="0" smtClean="0">
                        <a:solidFill>
                          <a:srgbClr val="000000"/>
                        </a:solidFill>
                        <a:effectLst/>
                        <a:latin typeface="Times New Roman" pitchFamily="18" charset="0"/>
                        <a:cs typeface="Times New Roman" pitchFamily="18" charset="0"/>
                      </a:endParaRPr>
                    </a:p>
                    <a:p>
                      <a:pPr marL="0" marR="0" indent="0" algn="l" defTabSz="914400" rtl="0" eaLnBrk="1" fontAlgn="b"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Times New Roman" pitchFamily="18" charset="0"/>
                          <a:cs typeface="Times New Roman" pitchFamily="18" charset="0"/>
                        </a:rPr>
                        <a:t>Транспорт и связь</a:t>
                      </a:r>
                    </a:p>
                    <a:p>
                      <a:pPr marL="0" marR="0" indent="0" algn="l" defTabSz="914400" rtl="0" eaLnBrk="1" fontAlgn="b" latinLnBrk="0" hangingPunct="1">
                        <a:lnSpc>
                          <a:spcPct val="100000"/>
                        </a:lnSpc>
                        <a:spcBef>
                          <a:spcPts val="0"/>
                        </a:spcBef>
                        <a:spcAft>
                          <a:spcPts val="0"/>
                        </a:spcAft>
                        <a:buClrTx/>
                        <a:buSzTx/>
                        <a:buFontTx/>
                        <a:buNone/>
                        <a:tabLst/>
                        <a:defRPr/>
                      </a:pPr>
                      <a:endParaRPr lang="ru-RU" sz="5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32048">
                <a:tc>
                  <a:txBody>
                    <a:bodyPr/>
                    <a:lstStyle/>
                    <a:p>
                      <a:pPr algn="l" fontAlgn="b"/>
                      <a:r>
                        <a:rPr lang="ru-RU" sz="1200" u="none" strike="noStrike" dirty="0" smtClean="0">
                          <a:effectLst/>
                          <a:latin typeface="Times New Roman" pitchFamily="18" charset="0"/>
                          <a:cs typeface="Times New Roman" pitchFamily="18" charset="0"/>
                        </a:rPr>
                        <a:t>Обрабатывающие</a:t>
                      </a:r>
                      <a:r>
                        <a:rPr lang="ru-RU" sz="1200" u="none" strike="noStrike" baseline="0" dirty="0" smtClean="0">
                          <a:effectLst/>
                          <a:latin typeface="Times New Roman" pitchFamily="18" charset="0"/>
                          <a:cs typeface="Times New Roman" pitchFamily="18" charset="0"/>
                        </a:rPr>
                        <a:t> производства</a:t>
                      </a:r>
                    </a:p>
                    <a:p>
                      <a:pPr algn="l" fontAlgn="b"/>
                      <a:endParaRPr lang="ru-RU" sz="500" u="none" strike="noStrike" baseline="0" dirty="0" smtClean="0">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76064">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200" u="none" strike="noStrike" dirty="0" smtClean="0">
                          <a:effectLst/>
                          <a:latin typeface="Times New Roman" pitchFamily="18" charset="0"/>
                          <a:cs typeface="Times New Roman" pitchFamily="18" charset="0"/>
                        </a:rPr>
                        <a:t>Операции с недвижимым имуществом, аренда  </a:t>
                      </a:r>
                    </a:p>
                    <a:p>
                      <a:pPr marL="0" marR="0" indent="0" algn="l" defTabSz="914400" rtl="0" eaLnBrk="1" fontAlgn="b" latinLnBrk="0" hangingPunct="1">
                        <a:lnSpc>
                          <a:spcPct val="100000"/>
                        </a:lnSpc>
                        <a:spcBef>
                          <a:spcPts val="0"/>
                        </a:spcBef>
                        <a:spcAft>
                          <a:spcPts val="0"/>
                        </a:spcAft>
                        <a:buClrTx/>
                        <a:buSzTx/>
                        <a:buFontTx/>
                        <a:buNone/>
                        <a:tabLst/>
                        <a:defRPr/>
                      </a:pPr>
                      <a:r>
                        <a:rPr lang="ru-RU" sz="1200" u="none" strike="noStrike" dirty="0" smtClean="0">
                          <a:effectLst/>
                          <a:latin typeface="Times New Roman" pitchFamily="18" charset="0"/>
                          <a:cs typeface="Times New Roman" pitchFamily="18" charset="0"/>
                        </a:rPr>
                        <a:t>и предоставление услуг</a:t>
                      </a:r>
                      <a:endParaRPr lang="ru-RU" sz="1200" b="0" i="0" u="none" strike="noStrike" dirty="0" smtClean="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32048">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200" u="none" strike="noStrike" dirty="0" smtClean="0">
                          <a:effectLst/>
                          <a:latin typeface="Times New Roman" pitchFamily="18" charset="0"/>
                          <a:cs typeface="Times New Roman" pitchFamily="18" charset="0"/>
                        </a:rPr>
                        <a:t>Строительство</a:t>
                      </a: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76064">
                <a:tc>
                  <a:txBody>
                    <a:bodyPr/>
                    <a:lstStyle/>
                    <a:p>
                      <a:pPr algn="l" fontAlgn="b"/>
                      <a:r>
                        <a:rPr lang="ru-RU" sz="1200" b="0" i="0" u="none" strike="noStrike" dirty="0" smtClean="0">
                          <a:solidFill>
                            <a:schemeClr val="dk1"/>
                          </a:solidFill>
                          <a:effectLst/>
                          <a:latin typeface="Times New Roman" pitchFamily="18" charset="0"/>
                          <a:cs typeface="Times New Roman" pitchFamily="18" charset="0"/>
                        </a:rPr>
                        <a:t>Предоставление</a:t>
                      </a:r>
                      <a:r>
                        <a:rPr lang="ru-RU" sz="1200" b="0" i="0" u="none" strike="noStrike" baseline="0" dirty="0" smtClean="0">
                          <a:solidFill>
                            <a:schemeClr val="dk1"/>
                          </a:solidFill>
                          <a:effectLst/>
                          <a:latin typeface="Times New Roman" pitchFamily="18" charset="0"/>
                          <a:cs typeface="Times New Roman" pitchFamily="18" charset="0"/>
                        </a:rPr>
                        <a:t> прочих коммунальных, </a:t>
                      </a:r>
                    </a:p>
                    <a:p>
                      <a:pPr algn="l" fontAlgn="b"/>
                      <a:r>
                        <a:rPr lang="ru-RU" sz="1200" b="0" i="0" u="none" strike="noStrike" baseline="0" dirty="0" smtClean="0">
                          <a:solidFill>
                            <a:schemeClr val="dk1"/>
                          </a:solidFill>
                          <a:effectLst/>
                          <a:latin typeface="Times New Roman" pitchFamily="18" charset="0"/>
                          <a:cs typeface="Times New Roman" pitchFamily="18" charset="0"/>
                        </a:rPr>
                        <a:t>социальных и персональных услуг</a:t>
                      </a: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648072">
                <a:tc>
                  <a:txBody>
                    <a:bodyPr/>
                    <a:lstStyle/>
                    <a:p>
                      <a:pPr algn="l" fontAlgn="b"/>
                      <a:r>
                        <a:rPr lang="ru-RU" sz="1200" u="none" strike="noStrike" dirty="0" smtClean="0">
                          <a:effectLst/>
                          <a:latin typeface="Times New Roman" pitchFamily="18" charset="0"/>
                          <a:cs typeface="Times New Roman" pitchFamily="18" charset="0"/>
                        </a:rPr>
                        <a:t>Оптовая и розничная торговля; ремонт автотранспортных средств, мотоциклов, бытовых изделий и предметов личного пользования</a:t>
                      </a: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6004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Times New Roman" pitchFamily="18" charset="0"/>
                          <a:cs typeface="Times New Roman" pitchFamily="18" charset="0"/>
                        </a:rPr>
                        <a:t>Сельское хозяйство, охота и лесное хозяйство</a:t>
                      </a: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32048">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Times New Roman" pitchFamily="18" charset="0"/>
                          <a:cs typeface="Times New Roman" pitchFamily="18" charset="0"/>
                        </a:rPr>
                        <a:t>Гостиницы</a:t>
                      </a:r>
                      <a:r>
                        <a:rPr lang="ru-RU" sz="1200" b="0" i="0" u="none" strike="noStrike" baseline="0" dirty="0" smtClean="0">
                          <a:solidFill>
                            <a:srgbClr val="000000"/>
                          </a:solidFill>
                          <a:effectLst/>
                          <a:latin typeface="Times New Roman" pitchFamily="18" charset="0"/>
                          <a:cs typeface="Times New Roman" pitchFamily="18" charset="0"/>
                        </a:rPr>
                        <a:t> и рестораны</a:t>
                      </a:r>
                      <a:endParaRPr lang="ru-RU" sz="1200" b="0" i="0" u="none" strike="noStrike" dirty="0" smtClean="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8" name="Нижний колонтитул 2"/>
          <p:cNvSpPr txBox="1">
            <a:spLocks/>
          </p:cNvSpPr>
          <p:nvPr/>
        </p:nvSpPr>
        <p:spPr>
          <a:xfrm>
            <a:off x="5112060" y="5795775"/>
            <a:ext cx="1656184" cy="414691"/>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rgbClr val="C00000"/>
                </a:solidFill>
                <a:latin typeface="Arial" pitchFamily="34" charset="0"/>
                <a:cs typeface="Arial" pitchFamily="34" charset="0"/>
              </a:rPr>
              <a:t>Всего - 32506</a:t>
            </a:r>
            <a:endParaRPr lang="ru-RU" b="1" dirty="0">
              <a:solidFill>
                <a:srgbClr val="C00000"/>
              </a:solidFill>
              <a:latin typeface="Arial" pitchFamily="34" charset="0"/>
              <a:cs typeface="Arial" pitchFamily="34" charset="0"/>
            </a:endParaRPr>
          </a:p>
        </p:txBody>
      </p:sp>
      <p:graphicFrame>
        <p:nvGraphicFramePr>
          <p:cNvPr id="17" name="Диаграмма 16"/>
          <p:cNvGraphicFramePr/>
          <p:nvPr>
            <p:extLst>
              <p:ext uri="{D42A27DB-BD31-4B8C-83A1-F6EECF244321}">
                <p14:modId xmlns:p14="http://schemas.microsoft.com/office/powerpoint/2010/main" val="10343823"/>
              </p:ext>
            </p:extLst>
          </p:nvPr>
        </p:nvGraphicFramePr>
        <p:xfrm>
          <a:off x="4247456" y="1264286"/>
          <a:ext cx="4896544" cy="4782160"/>
        </p:xfrm>
        <a:graphic>
          <a:graphicData uri="http://schemas.openxmlformats.org/drawingml/2006/chart">
            <c:chart xmlns:c="http://schemas.openxmlformats.org/drawingml/2006/chart" xmlns:r="http://schemas.openxmlformats.org/officeDocument/2006/relationships" r:id="rId3"/>
          </a:graphicData>
        </a:graphic>
      </p:graphicFrame>
      <p:cxnSp>
        <p:nvCxnSpPr>
          <p:cNvPr id="16" name="Прямая со стрелкой 15"/>
          <p:cNvCxnSpPr/>
          <p:nvPr/>
        </p:nvCxnSpPr>
        <p:spPr>
          <a:xfrm>
            <a:off x="5940152" y="1291652"/>
            <a:ext cx="0" cy="450412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Нижний колонтитул 2"/>
          <p:cNvSpPr>
            <a:spLocks noGrp="1"/>
          </p:cNvSpPr>
          <p:nvPr>
            <p:ph type="ftr" sz="quarter" idx="11"/>
          </p:nvPr>
        </p:nvSpPr>
        <p:spPr>
          <a:xfrm>
            <a:off x="7333777" y="6135167"/>
            <a:ext cx="1810225" cy="345009"/>
          </a:xfrm>
        </p:spPr>
        <p:txBody>
          <a:body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047769983"/>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5"/>
          <p:cNvSpPr txBox="1">
            <a:spLocks/>
          </p:cNvSpPr>
          <p:nvPr/>
        </p:nvSpPr>
        <p:spPr>
          <a:xfrm>
            <a:off x="395536" y="246288"/>
            <a:ext cx="8424936" cy="617535"/>
          </a:xfrm>
          <a:prstGeom prst="rect">
            <a:avLst/>
          </a:prstGeom>
          <a:effectLst/>
        </p:spPr>
        <p:txBody>
          <a:bodyPr>
            <a:noAutofit/>
          </a:bodyPr>
          <a:lstStyle>
            <a:lvl1pPr algn="l" rtl="0" eaLnBrk="1" latinLnBrk="0" hangingPunct="1">
              <a:spcBef>
                <a:spcPct val="0"/>
              </a:spcBef>
              <a:buNone/>
              <a:defRPr kumimoji="0" sz="3200" kern="1200">
                <a:solidFill>
                  <a:schemeClr val="tx2"/>
                </a:solidFill>
                <a:latin typeface="+mj-lt"/>
                <a:ea typeface="+mj-ea"/>
                <a:cs typeface="+mj-cs"/>
              </a:defRPr>
            </a:lvl1pPr>
          </a:lstStyle>
          <a:p>
            <a:pPr algn="ctr"/>
            <a:r>
              <a:rPr lang="ru-RU" sz="1600" b="1" dirty="0" smtClean="0">
                <a:solidFill>
                  <a:schemeClr val="tx1"/>
                </a:solidFill>
                <a:latin typeface="Times New Roman" pitchFamily="18" charset="0"/>
                <a:cs typeface="Times New Roman" pitchFamily="18" charset="0"/>
              </a:rPr>
              <a:t>ОБОРОТ МАЛЫХ ПРЕДПРИЯТИЙ (ВКЛЮЧАЯ МИКРОПРЕДПРИЯТИЯ)</a:t>
            </a:r>
          </a:p>
          <a:p>
            <a:pPr algn="ctr"/>
            <a:r>
              <a:rPr lang="ru-RU" sz="1600" b="1" dirty="0" smtClean="0">
                <a:solidFill>
                  <a:schemeClr val="tx1"/>
                </a:solidFill>
                <a:latin typeface="Times New Roman" pitchFamily="18" charset="0"/>
                <a:cs typeface="Times New Roman" pitchFamily="18" charset="0"/>
              </a:rPr>
              <a:t>ПО ВИДАМ ЭКОНОМИЧЕСКОЙ ДЕЯТЕЛЬНОСТИ</a:t>
            </a:r>
          </a:p>
          <a:p>
            <a:pPr algn="ctr"/>
            <a:r>
              <a:rPr lang="ru-RU" sz="1600" dirty="0" smtClean="0">
                <a:solidFill>
                  <a:schemeClr val="tx1"/>
                </a:solidFill>
                <a:latin typeface="Times New Roman" pitchFamily="18" charset="0"/>
                <a:cs typeface="Times New Roman" pitchFamily="18" charset="0"/>
              </a:rPr>
              <a:t>миллионов рублей</a:t>
            </a:r>
            <a:br>
              <a:rPr lang="ru-RU" sz="1600" dirty="0" smtClean="0">
                <a:solidFill>
                  <a:schemeClr val="tx1"/>
                </a:solidFill>
                <a:latin typeface="Times New Roman" pitchFamily="18" charset="0"/>
                <a:cs typeface="Times New Roman" pitchFamily="18" charset="0"/>
              </a:rPr>
            </a:br>
            <a:endParaRPr lang="ru-RU" sz="1600" dirty="0">
              <a:solidFill>
                <a:schemeClr val="tx1"/>
              </a:solidFill>
              <a:latin typeface="Times New Roman" pitchFamily="18" charset="0"/>
              <a:cs typeface="Times New Roman" pitchFamily="18" charset="0"/>
            </a:endParaRPr>
          </a:p>
        </p:txBody>
      </p:sp>
      <p:sp>
        <p:nvSpPr>
          <p:cNvPr id="5" name="Нижний колонтитул 2"/>
          <p:cNvSpPr>
            <a:spLocks noGrp="1"/>
          </p:cNvSpPr>
          <p:nvPr>
            <p:ph type="ftr" sz="quarter" idx="11"/>
          </p:nvPr>
        </p:nvSpPr>
        <p:spPr>
          <a:xfrm>
            <a:off x="7333777" y="6102424"/>
            <a:ext cx="1810225" cy="345009"/>
          </a:xfrm>
        </p:spPr>
        <p:txBody>
          <a:body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graphicFrame>
        <p:nvGraphicFramePr>
          <p:cNvPr id="6" name="Таблица 5"/>
          <p:cNvGraphicFramePr>
            <a:graphicFrameLocks noGrp="1"/>
          </p:cNvGraphicFramePr>
          <p:nvPr/>
        </p:nvGraphicFramePr>
        <p:xfrm>
          <a:off x="611561" y="1151858"/>
          <a:ext cx="8136903" cy="4993227"/>
        </p:xfrm>
        <a:graphic>
          <a:graphicData uri="http://schemas.openxmlformats.org/drawingml/2006/table">
            <a:tbl>
              <a:tblPr>
                <a:tableStyleId>{8799B23B-EC83-4686-B30A-512413B5E67A}</a:tableStyleId>
              </a:tblPr>
              <a:tblGrid>
                <a:gridCol w="4816512"/>
                <a:gridCol w="1105208"/>
                <a:gridCol w="1108387"/>
                <a:gridCol w="1106796"/>
              </a:tblGrid>
              <a:tr h="215243">
                <a:tc>
                  <a:txBody>
                    <a:bodyPr/>
                    <a:lstStyle/>
                    <a:p>
                      <a:pPr algn="ctr">
                        <a:lnSpc>
                          <a:spcPct val="115000"/>
                        </a:lnSpc>
                        <a:spcAft>
                          <a:spcPts val="1000"/>
                        </a:spcAft>
                      </a:pPr>
                      <a:endParaRPr lang="ru-RU" sz="1200" dirty="0">
                        <a:latin typeface="Arial" pitchFamily="34" charset="0"/>
                        <a:ea typeface="Calibri"/>
                        <a:cs typeface="Arial" pitchFamily="34" charset="0"/>
                      </a:endParaRPr>
                    </a:p>
                  </a:txBody>
                  <a:tcPr marL="55217" marR="552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1000"/>
                        </a:spcAft>
                      </a:pPr>
                      <a:r>
                        <a:rPr lang="ru-RU" sz="1200" dirty="0">
                          <a:latin typeface="Arial" pitchFamily="34" charset="0"/>
                          <a:cs typeface="Arial" pitchFamily="34" charset="0"/>
                        </a:rPr>
                        <a:t>2013</a:t>
                      </a:r>
                      <a:endParaRPr lang="ru-RU" sz="1200" dirty="0">
                        <a:latin typeface="Arial" pitchFamily="34" charset="0"/>
                        <a:ea typeface="Calibri"/>
                        <a:cs typeface="Arial" pitchFamily="34" charset="0"/>
                      </a:endParaRPr>
                    </a:p>
                  </a:txBody>
                  <a:tcPr marL="55217" marR="552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1000"/>
                        </a:spcAft>
                      </a:pPr>
                      <a:r>
                        <a:rPr lang="ru-RU" sz="1200" dirty="0">
                          <a:latin typeface="Arial" pitchFamily="34" charset="0"/>
                          <a:cs typeface="Arial" pitchFamily="34" charset="0"/>
                        </a:rPr>
                        <a:t>2014</a:t>
                      </a:r>
                      <a:endParaRPr lang="ru-RU" sz="1200" dirty="0">
                        <a:latin typeface="Arial" pitchFamily="34" charset="0"/>
                        <a:ea typeface="Calibri"/>
                        <a:cs typeface="Arial" pitchFamily="34" charset="0"/>
                      </a:endParaRPr>
                    </a:p>
                  </a:txBody>
                  <a:tcPr marL="55217" marR="552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1000"/>
                        </a:spcAft>
                      </a:pPr>
                      <a:r>
                        <a:rPr lang="ru-RU" sz="1200" dirty="0">
                          <a:latin typeface="Arial" pitchFamily="34" charset="0"/>
                          <a:cs typeface="Arial" pitchFamily="34" charset="0"/>
                        </a:rPr>
                        <a:t>2015</a:t>
                      </a:r>
                      <a:endParaRPr lang="ru-RU" sz="1200" dirty="0">
                        <a:latin typeface="Arial" pitchFamily="34" charset="0"/>
                        <a:ea typeface="Calibri"/>
                        <a:cs typeface="Arial" pitchFamily="34" charset="0"/>
                      </a:endParaRPr>
                    </a:p>
                  </a:txBody>
                  <a:tcPr marL="55217" marR="552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359103">
                <a:tc>
                  <a:txBody>
                    <a:bodyPr/>
                    <a:lstStyle/>
                    <a:p>
                      <a:pPr>
                        <a:lnSpc>
                          <a:spcPct val="120000"/>
                        </a:lnSpc>
                        <a:spcBef>
                          <a:spcPts val="1200"/>
                        </a:spcBef>
                        <a:spcAft>
                          <a:spcPts val="0"/>
                        </a:spcAft>
                      </a:pPr>
                      <a:endParaRPr lang="ru-RU" sz="100" b="1" dirty="0" smtClean="0">
                        <a:latin typeface="Arial" pitchFamily="34" charset="0"/>
                        <a:cs typeface="Arial" pitchFamily="34" charset="0"/>
                      </a:endParaRPr>
                    </a:p>
                    <a:p>
                      <a:pPr>
                        <a:lnSpc>
                          <a:spcPct val="120000"/>
                        </a:lnSpc>
                        <a:spcBef>
                          <a:spcPts val="1200"/>
                        </a:spcBef>
                        <a:spcAft>
                          <a:spcPts val="0"/>
                        </a:spcAft>
                      </a:pPr>
                      <a:r>
                        <a:rPr lang="ru-RU" sz="1200" b="1" dirty="0" smtClean="0">
                          <a:latin typeface="Arial" pitchFamily="34" charset="0"/>
                          <a:cs typeface="Arial" pitchFamily="34" charset="0"/>
                        </a:rPr>
                        <a:t>Всего</a:t>
                      </a:r>
                      <a:endParaRPr lang="ru-RU" sz="1200" b="1" dirty="0">
                        <a:latin typeface="Arial" pitchFamily="34" charset="0"/>
                        <a:ea typeface="Calibri"/>
                        <a:cs typeface="Arial" pitchFamily="34" charset="0"/>
                      </a:endParaRPr>
                    </a:p>
                  </a:txBody>
                  <a:tcPr marL="55217" marR="55217" marT="0"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1200"/>
                        </a:spcBef>
                        <a:spcAft>
                          <a:spcPts val="1000"/>
                        </a:spcAft>
                      </a:pPr>
                      <a:r>
                        <a:rPr lang="ru-RU" sz="1200" b="1" dirty="0">
                          <a:latin typeface="Arial" pitchFamily="34" charset="0"/>
                          <a:cs typeface="Arial" pitchFamily="34" charset="0"/>
                        </a:rPr>
                        <a:t>112286,1</a:t>
                      </a:r>
                      <a:endParaRPr lang="ru-RU" sz="1200" b="1" dirty="0">
                        <a:latin typeface="Arial" pitchFamily="34" charset="0"/>
                        <a:ea typeface="Calibri"/>
                        <a:cs typeface="Arial" pitchFamily="34" charset="0"/>
                      </a:endParaRPr>
                    </a:p>
                  </a:txBody>
                  <a:tcPr marL="55217" marR="252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1200"/>
                        </a:spcBef>
                        <a:spcAft>
                          <a:spcPts val="1000"/>
                        </a:spcAft>
                      </a:pPr>
                      <a:r>
                        <a:rPr lang="ru-RU" sz="1200" b="1" dirty="0">
                          <a:latin typeface="Arial" pitchFamily="34" charset="0"/>
                          <a:cs typeface="Arial" pitchFamily="34" charset="0"/>
                        </a:rPr>
                        <a:t>112591,2</a:t>
                      </a:r>
                      <a:endParaRPr lang="ru-RU" sz="1200" b="1" dirty="0">
                        <a:latin typeface="Arial" pitchFamily="34" charset="0"/>
                        <a:ea typeface="Calibri"/>
                        <a:cs typeface="Arial" pitchFamily="34" charset="0"/>
                      </a:endParaRPr>
                    </a:p>
                  </a:txBody>
                  <a:tcPr marL="55217" marR="252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1200"/>
                        </a:spcBef>
                        <a:spcAft>
                          <a:spcPts val="1000"/>
                        </a:spcAft>
                      </a:pPr>
                      <a:r>
                        <a:rPr lang="ru-RU" sz="1200" b="1" dirty="0">
                          <a:latin typeface="Arial" pitchFamily="34" charset="0"/>
                          <a:cs typeface="Arial" pitchFamily="34" charset="0"/>
                        </a:rPr>
                        <a:t>112848,9</a:t>
                      </a:r>
                      <a:endParaRPr lang="ru-RU" sz="1200" b="1"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сельское хозяйство, охота и лесное хозяйство</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906,9</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404,2</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435,5</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рыболовство, рыбоводство</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8204,1</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10834,7</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9886,7</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добыча полезных ископаемых</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обрабатывающие производства </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11396,3</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12287,8</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10901,6</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производство и распределение электроэнергии, газа и воды</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662,0</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791,1</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781,4</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строительство</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9311,2</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8669,9</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10179,2</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595013">
                <a:tc>
                  <a:txBody>
                    <a:bodyPr/>
                    <a:lstStyle/>
                    <a:p>
                      <a:pPr marL="90000">
                        <a:lnSpc>
                          <a:spcPct val="115000"/>
                        </a:lnSpc>
                        <a:spcAft>
                          <a:spcPts val="1000"/>
                        </a:spcAft>
                      </a:pPr>
                      <a:r>
                        <a:rPr lang="ru-RU" sz="1200" dirty="0">
                          <a:latin typeface="Arial" pitchFamily="34" charset="0"/>
                          <a:cs typeface="Arial" pitchFamily="34" charset="0"/>
                        </a:rPr>
                        <a:t>оптовая и розничная торговля; ремонт </a:t>
                      </a:r>
                      <a:r>
                        <a:rPr lang="ru-RU" sz="1200" dirty="0" smtClean="0">
                          <a:latin typeface="Arial" pitchFamily="34" charset="0"/>
                          <a:cs typeface="Arial" pitchFamily="34" charset="0"/>
                        </a:rPr>
                        <a:t>автотранспортных </a:t>
                      </a:r>
                      <a:r>
                        <a:rPr lang="ru-RU" sz="1200" dirty="0">
                          <a:latin typeface="Arial" pitchFamily="34" charset="0"/>
                          <a:cs typeface="Arial" pitchFamily="34" charset="0"/>
                        </a:rPr>
                        <a:t>средств, мотоциклов, </a:t>
                      </a:r>
                      <a:r>
                        <a:rPr lang="ru-RU" sz="1200" dirty="0" smtClean="0">
                          <a:latin typeface="Arial" pitchFamily="34" charset="0"/>
                          <a:cs typeface="Arial" pitchFamily="34" charset="0"/>
                        </a:rPr>
                        <a:t>бытовых </a:t>
                      </a:r>
                      <a:r>
                        <a:rPr lang="ru-RU" sz="1200" dirty="0">
                          <a:latin typeface="Arial" pitchFamily="34" charset="0"/>
                          <a:cs typeface="Arial" pitchFamily="34" charset="0"/>
                        </a:rPr>
                        <a:t>изделий и предметов </a:t>
                      </a:r>
                      <a:r>
                        <a:rPr lang="ru-RU" sz="1200" dirty="0" smtClean="0">
                          <a:latin typeface="Arial" pitchFamily="34" charset="0"/>
                          <a:cs typeface="Arial" pitchFamily="34" charset="0"/>
                        </a:rPr>
                        <a:t>       личного пользования</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58517,8</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55344,1</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53718,0</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гостиницы и рестораны</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3876,4</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4358,0</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4561,3</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транспорт и связь</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4527,9</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5091,2</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6333,2</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финансовая деятельность</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27,9</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45,3</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54,3</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90903">
                <a:tc>
                  <a:txBody>
                    <a:bodyPr/>
                    <a:lstStyle/>
                    <a:p>
                      <a:pPr marL="90000">
                        <a:lnSpc>
                          <a:spcPct val="115000"/>
                        </a:lnSpc>
                        <a:spcAft>
                          <a:spcPts val="1000"/>
                        </a:spcAft>
                      </a:pPr>
                      <a:r>
                        <a:rPr lang="ru-RU" sz="1200" dirty="0">
                          <a:latin typeface="Arial" pitchFamily="34" charset="0"/>
                          <a:cs typeface="Arial" pitchFamily="34" charset="0"/>
                        </a:rPr>
                        <a:t>операции с недвижимым имуществом, </a:t>
                      </a:r>
                      <a:r>
                        <a:rPr lang="ru-RU" sz="1200" dirty="0" smtClean="0">
                          <a:latin typeface="Arial" pitchFamily="34" charset="0"/>
                          <a:cs typeface="Arial" pitchFamily="34" charset="0"/>
                        </a:rPr>
                        <a:t>аренда</a:t>
                      </a:r>
                      <a:r>
                        <a:rPr lang="ru-RU" sz="1200" baseline="0" dirty="0" smtClean="0">
                          <a:latin typeface="Arial" pitchFamily="34" charset="0"/>
                          <a:cs typeface="Arial" pitchFamily="34" charset="0"/>
                        </a:rPr>
                        <a:t>                             и</a:t>
                      </a:r>
                      <a:r>
                        <a:rPr lang="ru-RU" sz="1200" dirty="0" smtClean="0">
                          <a:latin typeface="Arial" pitchFamily="34" charset="0"/>
                          <a:cs typeface="Arial" pitchFamily="34" charset="0"/>
                        </a:rPr>
                        <a:t> предоставление услуг</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11643,8</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11678,2</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12416,2</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430485">
                <a:tc>
                  <a:txBody>
                    <a:bodyPr/>
                    <a:lstStyle/>
                    <a:p>
                      <a:pPr marL="90000">
                        <a:lnSpc>
                          <a:spcPct val="115000"/>
                        </a:lnSpc>
                        <a:spcAft>
                          <a:spcPts val="1000"/>
                        </a:spcAft>
                        <a:tabLst>
                          <a:tab pos="1560830" algn="r"/>
                        </a:tabLst>
                      </a:pPr>
                      <a:r>
                        <a:rPr lang="ru-RU" sz="1200" dirty="0">
                          <a:latin typeface="Arial" pitchFamily="34" charset="0"/>
                          <a:cs typeface="Arial" pitchFamily="34" charset="0"/>
                        </a:rPr>
                        <a:t>государственное управление и обеспечение военной безопасности; социальное страхование</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tabLst>
                          <a:tab pos="1560830" algn="r"/>
                        </a:tabLst>
                      </a:pPr>
                      <a:r>
                        <a:rPr lang="ru-RU" sz="1200" dirty="0">
                          <a:latin typeface="Arial" pitchFamily="34" charset="0"/>
                          <a:cs typeface="Arial" pitchFamily="34" charset="0"/>
                        </a:rPr>
                        <a:t>образование</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185,0</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129,8</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128,4</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5243">
                <a:tc>
                  <a:txBody>
                    <a:bodyPr/>
                    <a:lstStyle/>
                    <a:p>
                      <a:pPr marL="90000">
                        <a:lnSpc>
                          <a:spcPct val="115000"/>
                        </a:lnSpc>
                        <a:spcAft>
                          <a:spcPts val="1000"/>
                        </a:spcAft>
                      </a:pPr>
                      <a:r>
                        <a:rPr lang="ru-RU" sz="1200" dirty="0">
                          <a:latin typeface="Arial" pitchFamily="34" charset="0"/>
                          <a:cs typeface="Arial" pitchFamily="34" charset="0"/>
                        </a:rPr>
                        <a:t>здравоохранение и предоставление социальных услуг</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1183,1</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748,6</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859,5</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430485">
                <a:tc>
                  <a:txBody>
                    <a:bodyPr/>
                    <a:lstStyle/>
                    <a:p>
                      <a:pPr marL="90000">
                        <a:lnSpc>
                          <a:spcPct val="115000"/>
                        </a:lnSpc>
                        <a:spcAft>
                          <a:spcPts val="1000"/>
                        </a:spcAft>
                      </a:pPr>
                      <a:r>
                        <a:rPr lang="ru-RU" sz="1200" dirty="0">
                          <a:latin typeface="Arial" pitchFamily="34" charset="0"/>
                          <a:cs typeface="Arial" pitchFamily="34" charset="0"/>
                        </a:rPr>
                        <a:t>предоставление прочих коммунальных, </a:t>
                      </a:r>
                      <a:r>
                        <a:rPr lang="ru-RU" sz="1200" dirty="0" smtClean="0">
                          <a:latin typeface="Arial" pitchFamily="34" charset="0"/>
                          <a:cs typeface="Arial" pitchFamily="34" charset="0"/>
                        </a:rPr>
                        <a:t>социальных                     и персональных </a:t>
                      </a:r>
                      <a:r>
                        <a:rPr lang="ru-RU" sz="1200" dirty="0">
                          <a:latin typeface="Arial" pitchFamily="34" charset="0"/>
                          <a:cs typeface="Arial" pitchFamily="34" charset="0"/>
                        </a:rPr>
                        <a:t>услуг</a:t>
                      </a:r>
                      <a:endParaRPr lang="ru-RU" sz="1200" dirty="0">
                        <a:latin typeface="Arial" pitchFamily="34" charset="0"/>
                        <a:ea typeface="Calibri"/>
                        <a:cs typeface="Arial" pitchFamily="34"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1691,0</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1711,0</a:t>
                      </a:r>
                      <a:endParaRPr lang="ru-RU" sz="1200" dirty="0">
                        <a:latin typeface="Arial" pitchFamily="34" charset="0"/>
                        <a:ea typeface="Calibri"/>
                        <a:cs typeface="Arial" pitchFamily="34" charset="0"/>
                      </a:endParaRPr>
                    </a:p>
                  </a:txBody>
                  <a:tcPr marL="55217" marR="252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2144,7</a:t>
                      </a:r>
                      <a:endParaRPr lang="ru-RU" sz="1200" dirty="0">
                        <a:latin typeface="Arial" pitchFamily="34" charset="0"/>
                        <a:ea typeface="Calibri"/>
                        <a:cs typeface="Arial" pitchFamily="34" charset="0"/>
                      </a:endParaRPr>
                    </a:p>
                  </a:txBody>
                  <a:tcPr marL="55217" marR="252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07637">
                <a:tc>
                  <a:txBody>
                    <a:bodyPr/>
                    <a:lstStyle/>
                    <a:p>
                      <a:pPr marL="90000">
                        <a:lnSpc>
                          <a:spcPct val="115000"/>
                        </a:lnSpc>
                        <a:spcAft>
                          <a:spcPts val="1000"/>
                        </a:spcAft>
                      </a:pPr>
                      <a:endParaRPr lang="ru-RU" sz="100" dirty="0">
                        <a:latin typeface="Times New Roman" pitchFamily="18" charset="0"/>
                        <a:ea typeface="Calibri"/>
                        <a:cs typeface="Times New Roman" pitchFamily="18" charset="0"/>
                      </a:endParaRPr>
                    </a:p>
                  </a:txBody>
                  <a:tcPr marL="55217" marR="55217"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endParaRPr lang="ru-RU" sz="100" dirty="0">
                        <a:latin typeface="Times New Roman" pitchFamily="18" charset="0"/>
                        <a:ea typeface="Calibri"/>
                        <a:cs typeface="Times New Roman" pitchFamily="18" charset="0"/>
                      </a:endParaRPr>
                    </a:p>
                  </a:txBody>
                  <a:tcPr marL="55217" marR="55217"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endParaRPr lang="ru-RU" sz="100" dirty="0">
                        <a:latin typeface="Times New Roman" pitchFamily="18" charset="0"/>
                        <a:ea typeface="Calibri"/>
                        <a:cs typeface="Times New Roman" pitchFamily="18" charset="0"/>
                      </a:endParaRPr>
                    </a:p>
                  </a:txBody>
                  <a:tcPr marL="55217" marR="55217"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endParaRPr lang="ru-RU" sz="100" dirty="0">
                        <a:latin typeface="Times New Roman" pitchFamily="18" charset="0"/>
                        <a:ea typeface="Calibri"/>
                        <a:cs typeface="Times New Roman" pitchFamily="18" charset="0"/>
                      </a:endParaRPr>
                    </a:p>
                  </a:txBody>
                  <a:tcPr marL="55217" marR="55217"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871816896"/>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5"/>
          <p:cNvSpPr txBox="1">
            <a:spLocks/>
          </p:cNvSpPr>
          <p:nvPr/>
        </p:nvSpPr>
        <p:spPr>
          <a:xfrm>
            <a:off x="179512" y="178247"/>
            <a:ext cx="8712968" cy="748450"/>
          </a:xfrm>
          <a:prstGeom prst="rect">
            <a:avLst/>
          </a:prstGeom>
          <a:effectLst/>
        </p:spPr>
        <p:txBody>
          <a:bodyPr>
            <a:noAutofit/>
          </a:bodyPr>
          <a:lstStyle>
            <a:lvl1pPr algn="l" rtl="0" eaLnBrk="1" latinLnBrk="0" hangingPunct="1">
              <a:spcBef>
                <a:spcPct val="0"/>
              </a:spcBef>
              <a:buNone/>
              <a:defRPr kumimoji="0" sz="3200" kern="1200">
                <a:solidFill>
                  <a:schemeClr val="tx2"/>
                </a:solidFill>
                <a:latin typeface="+mj-lt"/>
                <a:ea typeface="+mj-ea"/>
                <a:cs typeface="+mj-cs"/>
              </a:defRPr>
            </a:lvl1pPr>
          </a:lstStyle>
          <a:p>
            <a:pPr algn="ctr"/>
            <a:r>
              <a:rPr lang="ru-RU" sz="1600" b="1" dirty="0" smtClean="0">
                <a:solidFill>
                  <a:schemeClr val="tx1"/>
                </a:solidFill>
                <a:latin typeface="Times New Roman" pitchFamily="18" charset="0"/>
                <a:cs typeface="Times New Roman" pitchFamily="18" charset="0"/>
              </a:rPr>
              <a:t>СТРУКТУРА ОБОРОТА МАЛЫХ ПРЕДПРИЯТИЙ (ВКЛЮЧАЯ МИКРОПРЕДПРИЯТИЯ) </a:t>
            </a:r>
          </a:p>
          <a:p>
            <a:pPr algn="ctr"/>
            <a:r>
              <a:rPr lang="ru-RU" sz="1600" b="1" dirty="0" smtClean="0">
                <a:solidFill>
                  <a:schemeClr val="tx1"/>
                </a:solidFill>
                <a:latin typeface="Times New Roman" pitchFamily="18" charset="0"/>
                <a:cs typeface="Times New Roman" pitchFamily="18" charset="0"/>
              </a:rPr>
              <a:t>ПО ОТДЕЛЬНЫМ ВИДАМ ЭКОНОМИЧЕСКОЙ ДЕЯТЕЛЬНОСТИ </a:t>
            </a:r>
          </a:p>
          <a:p>
            <a:pPr algn="ctr"/>
            <a:r>
              <a:rPr lang="ru-RU" sz="1600" dirty="0" smtClean="0">
                <a:solidFill>
                  <a:schemeClr val="tx1"/>
                </a:solidFill>
                <a:latin typeface="Times New Roman" pitchFamily="18" charset="0"/>
                <a:cs typeface="Times New Roman" pitchFamily="18" charset="0"/>
              </a:rPr>
              <a:t>в процентах к итогу</a:t>
            </a:r>
            <a:endParaRPr lang="ru-RU" sz="1600" dirty="0">
              <a:solidFill>
                <a:schemeClr val="tx1"/>
              </a:solidFill>
              <a:latin typeface="Times New Roman" pitchFamily="18" charset="0"/>
              <a:cs typeface="Times New Roman" pitchFamily="18" charset="0"/>
            </a:endParaRPr>
          </a:p>
        </p:txBody>
      </p:sp>
      <p:graphicFrame>
        <p:nvGraphicFramePr>
          <p:cNvPr id="18" name="Таблица 17"/>
          <p:cNvGraphicFramePr>
            <a:graphicFrameLocks noGrp="1"/>
          </p:cNvGraphicFramePr>
          <p:nvPr>
            <p:extLst>
              <p:ext uri="{D42A27DB-BD31-4B8C-83A1-F6EECF244321}">
                <p14:modId xmlns:p14="http://schemas.microsoft.com/office/powerpoint/2010/main" val="4025362102"/>
              </p:ext>
            </p:extLst>
          </p:nvPr>
        </p:nvGraphicFramePr>
        <p:xfrm>
          <a:off x="971600" y="4752255"/>
          <a:ext cx="4104456" cy="1536309"/>
        </p:xfrm>
        <a:graphic>
          <a:graphicData uri="http://schemas.openxmlformats.org/drawingml/2006/table">
            <a:tbl>
              <a:tblPr>
                <a:tableStyleId>{5C22544A-7EE6-4342-B048-85BDC9FD1C3A}</a:tableStyleId>
              </a:tblPr>
              <a:tblGrid>
                <a:gridCol w="4104456"/>
              </a:tblGrid>
              <a:tr h="225874">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Рыболовство,</a:t>
                      </a:r>
                      <a:r>
                        <a:rPr lang="ru-RU" sz="1200" b="0" i="0" u="none" strike="noStrike" baseline="0" dirty="0" smtClean="0">
                          <a:solidFill>
                            <a:srgbClr val="000000"/>
                          </a:solidFill>
                          <a:effectLst/>
                          <a:latin typeface="Times New Roman" pitchFamily="18" charset="0"/>
                          <a:cs typeface="Times New Roman" pitchFamily="18" charset="0"/>
                        </a:rPr>
                        <a:t> рыбоводство</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61615">
                <a:tc>
                  <a:txBody>
                    <a:bodyPr/>
                    <a:lstStyle/>
                    <a:p>
                      <a:pPr algn="l" fontAlgn="b"/>
                      <a:r>
                        <a:rPr lang="ru-RU" sz="1200" u="none" strike="noStrike" dirty="0" smtClean="0">
                          <a:effectLst/>
                          <a:latin typeface="Times New Roman" pitchFamily="18" charset="0"/>
                          <a:cs typeface="Times New Roman" pitchFamily="18" charset="0"/>
                        </a:rPr>
                        <a:t>Добыча полезных ископаемых,</a:t>
                      </a:r>
                      <a:r>
                        <a:rPr lang="en-US" sz="1200" u="none" strike="noStrike" dirty="0" smtClean="0">
                          <a:effectLst/>
                          <a:latin typeface="Times New Roman" pitchFamily="18" charset="0"/>
                          <a:cs typeface="Times New Roman" pitchFamily="18" charset="0"/>
                        </a:rPr>
                        <a:t> </a:t>
                      </a:r>
                      <a:r>
                        <a:rPr lang="ru-RU" sz="1200" u="none" strike="noStrike" dirty="0" smtClean="0">
                          <a:effectLst/>
                          <a:latin typeface="Times New Roman" pitchFamily="18" charset="0"/>
                          <a:cs typeface="Times New Roman" pitchFamily="18" charset="0"/>
                        </a:rPr>
                        <a:t>обрабатывающие производства,</a:t>
                      </a:r>
                      <a:r>
                        <a:rPr lang="en-US" sz="1200" u="none" strike="noStrike" baseline="0" dirty="0" smtClean="0">
                          <a:effectLst/>
                          <a:latin typeface="Times New Roman" pitchFamily="18" charset="0"/>
                          <a:cs typeface="Times New Roman" pitchFamily="18" charset="0"/>
                        </a:rPr>
                        <a:t> </a:t>
                      </a:r>
                      <a:r>
                        <a:rPr lang="ru-RU" sz="1200" u="none" strike="noStrike" baseline="0" dirty="0" smtClean="0">
                          <a:effectLst/>
                          <a:latin typeface="Times New Roman" pitchFamily="18" charset="0"/>
                          <a:cs typeface="Times New Roman" pitchFamily="18" charset="0"/>
                        </a:rPr>
                        <a:t>п</a:t>
                      </a:r>
                      <a:r>
                        <a:rPr lang="ru-RU" sz="1200" u="none" strike="noStrike" dirty="0" smtClean="0">
                          <a:effectLst/>
                          <a:latin typeface="Times New Roman" pitchFamily="18" charset="0"/>
                          <a:cs typeface="Times New Roman" pitchFamily="18" charset="0"/>
                        </a:rPr>
                        <a:t>роизводство  и распределение электроэнергии, газа и воды</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87205">
                <a:tc>
                  <a:txBody>
                    <a:bodyPr/>
                    <a:lstStyle/>
                    <a:p>
                      <a:pPr algn="l" fontAlgn="b"/>
                      <a:r>
                        <a:rPr lang="ru-RU" sz="1200" u="none" strike="noStrike" dirty="0" smtClean="0">
                          <a:effectLst/>
                          <a:latin typeface="Times New Roman" pitchFamily="18" charset="0"/>
                          <a:cs typeface="Times New Roman" pitchFamily="18" charset="0"/>
                        </a:rPr>
                        <a:t>Строительство</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61615">
                <a:tc>
                  <a:txBody>
                    <a:bodyPr/>
                    <a:lstStyle/>
                    <a:p>
                      <a:pPr algn="l" fontAlgn="b"/>
                      <a:r>
                        <a:rPr lang="ru-RU" sz="1200" u="none" strike="noStrike" dirty="0" smtClean="0">
                          <a:effectLst/>
                          <a:latin typeface="Times New Roman" pitchFamily="18" charset="0"/>
                          <a:cs typeface="Times New Roman" pitchFamily="18" charset="0"/>
                        </a:rPr>
                        <a:t>Оптовая и розничная торговля; ремонт автотранспортных средств, мотоциклов, бытовых изделий и предметов личного пользования</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24" name="Нижний колонтитул 1"/>
          <p:cNvSpPr txBox="1">
            <a:spLocks/>
          </p:cNvSpPr>
          <p:nvPr/>
        </p:nvSpPr>
        <p:spPr>
          <a:xfrm>
            <a:off x="449778" y="5023067"/>
            <a:ext cx="338437" cy="86402"/>
          </a:xfrm>
          <a:prstGeom prst="rect">
            <a:avLst/>
          </a:prstGeom>
          <a:solidFill>
            <a:srgbClr val="F78B31"/>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25" name="Нижний колонтитул 1"/>
          <p:cNvSpPr txBox="1">
            <a:spLocks/>
          </p:cNvSpPr>
          <p:nvPr/>
        </p:nvSpPr>
        <p:spPr>
          <a:xfrm>
            <a:off x="449778" y="5780602"/>
            <a:ext cx="338437" cy="86402"/>
          </a:xfrm>
          <a:prstGeom prst="rect">
            <a:avLst/>
          </a:prstGeom>
          <a:solidFill>
            <a:schemeClr val="accent5">
              <a:lumMod val="60000"/>
              <a:lumOff val="4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29" name="Нижний колонтитул 1"/>
          <p:cNvSpPr txBox="1">
            <a:spLocks/>
          </p:cNvSpPr>
          <p:nvPr/>
        </p:nvSpPr>
        <p:spPr>
          <a:xfrm>
            <a:off x="5652120" y="5688359"/>
            <a:ext cx="338437" cy="86402"/>
          </a:xfrm>
          <a:prstGeom prst="rect">
            <a:avLst/>
          </a:prstGeom>
          <a:solidFill>
            <a:srgbClr val="33CCCC">
              <a:alpha val="78000"/>
            </a:srgb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30" name="Нижний колонтитул 1"/>
          <p:cNvSpPr txBox="1">
            <a:spLocks/>
          </p:cNvSpPr>
          <p:nvPr/>
        </p:nvSpPr>
        <p:spPr>
          <a:xfrm>
            <a:off x="449778" y="5582451"/>
            <a:ext cx="338437" cy="86402"/>
          </a:xfrm>
          <a:prstGeom prst="rect">
            <a:avLst/>
          </a:prstGeom>
          <a:solidFill>
            <a:schemeClr val="accent6">
              <a:lumMod val="5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31" name="Нижний колонтитул 1"/>
          <p:cNvSpPr txBox="1">
            <a:spLocks/>
          </p:cNvSpPr>
          <p:nvPr/>
        </p:nvSpPr>
        <p:spPr>
          <a:xfrm>
            <a:off x="449776" y="4840696"/>
            <a:ext cx="338437" cy="86402"/>
          </a:xfrm>
          <a:prstGeom prst="rect">
            <a:avLst/>
          </a:prstGeom>
          <a:solidFill>
            <a:schemeClr val="accent1">
              <a:lumMod val="75000"/>
              <a:alpha val="86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graphicFrame>
        <p:nvGraphicFramePr>
          <p:cNvPr id="32" name="Таблица 31"/>
          <p:cNvGraphicFramePr>
            <a:graphicFrameLocks noGrp="1"/>
          </p:cNvGraphicFramePr>
          <p:nvPr>
            <p:extLst>
              <p:ext uri="{D42A27DB-BD31-4B8C-83A1-F6EECF244321}">
                <p14:modId xmlns:p14="http://schemas.microsoft.com/office/powerpoint/2010/main" val="761041608"/>
              </p:ext>
            </p:extLst>
          </p:nvPr>
        </p:nvGraphicFramePr>
        <p:xfrm>
          <a:off x="6244240" y="4877968"/>
          <a:ext cx="2576231" cy="1131843"/>
        </p:xfrm>
        <a:graphic>
          <a:graphicData uri="http://schemas.openxmlformats.org/drawingml/2006/table">
            <a:tbl>
              <a:tblPr>
                <a:tableStyleId>{5C22544A-7EE6-4342-B048-85BDC9FD1C3A}</a:tableStyleId>
              </a:tblPr>
              <a:tblGrid>
                <a:gridCol w="2576231"/>
              </a:tblGrid>
              <a:tr h="191717">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Гостиницы и рестораны</a:t>
                      </a: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91455">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Транспорт и связь</a:t>
                      </a: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82911">
                <a:tc>
                  <a:txBody>
                    <a:bodyPr/>
                    <a:lstStyle/>
                    <a:p>
                      <a:pPr algn="l" fontAlgn="b"/>
                      <a:r>
                        <a:rPr lang="ru-RU" sz="1200" u="none" strike="noStrike" dirty="0" smtClean="0">
                          <a:effectLst/>
                          <a:latin typeface="Times New Roman" pitchFamily="18" charset="0"/>
                          <a:cs typeface="Times New Roman" pitchFamily="18" charset="0"/>
                        </a:rPr>
                        <a:t>Операции с недвижимым имуществом, аренда  и предоставление услуг</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21371">
                <a:tc>
                  <a:txBody>
                    <a:bodyPr/>
                    <a:lstStyle/>
                    <a:p>
                      <a:pPr algn="l" fontAlgn="b"/>
                      <a:r>
                        <a:rPr lang="ru-RU" sz="1200" b="0" i="0" u="none" strike="noStrike" dirty="0" smtClean="0">
                          <a:solidFill>
                            <a:schemeClr val="dk1"/>
                          </a:solidFill>
                          <a:effectLst/>
                          <a:latin typeface="Times New Roman" pitchFamily="18" charset="0"/>
                          <a:cs typeface="Times New Roman" pitchFamily="18" charset="0"/>
                        </a:rPr>
                        <a:t>Прочие</a:t>
                      </a:r>
                      <a:r>
                        <a:rPr lang="ru-RU" sz="1200" b="0" i="0" u="none" strike="noStrike" baseline="0" dirty="0" smtClean="0">
                          <a:solidFill>
                            <a:schemeClr val="dk1"/>
                          </a:solidFill>
                          <a:effectLst/>
                          <a:latin typeface="Times New Roman" pitchFamily="18" charset="0"/>
                          <a:cs typeface="Times New Roman" pitchFamily="18" charset="0"/>
                        </a:rPr>
                        <a:t> виды экономической деятельности</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4" name="Нижний колонтитул 1"/>
          <p:cNvSpPr txBox="1">
            <a:spLocks/>
          </p:cNvSpPr>
          <p:nvPr/>
        </p:nvSpPr>
        <p:spPr>
          <a:xfrm>
            <a:off x="5652122" y="5109469"/>
            <a:ext cx="338437" cy="86402"/>
          </a:xfrm>
          <a:prstGeom prst="rect">
            <a:avLst/>
          </a:prstGeom>
          <a:solidFill>
            <a:schemeClr val="accent4">
              <a:lumMod val="75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6" name="Нижний колонтитул 1"/>
          <p:cNvSpPr txBox="1">
            <a:spLocks/>
          </p:cNvSpPr>
          <p:nvPr/>
        </p:nvSpPr>
        <p:spPr>
          <a:xfrm>
            <a:off x="5652119" y="4949976"/>
            <a:ext cx="338437" cy="86402"/>
          </a:xfrm>
          <a:prstGeom prst="rect">
            <a:avLst/>
          </a:prstGeom>
          <a:solidFill>
            <a:schemeClr val="bg2">
              <a:lumMod val="75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graphicFrame>
        <p:nvGraphicFramePr>
          <p:cNvPr id="22" name="Диаграмма 21"/>
          <p:cNvGraphicFramePr/>
          <p:nvPr>
            <p:extLst>
              <p:ext uri="{D42A27DB-BD31-4B8C-83A1-F6EECF244321}">
                <p14:modId xmlns:p14="http://schemas.microsoft.com/office/powerpoint/2010/main" val="851748638"/>
              </p:ext>
            </p:extLst>
          </p:nvPr>
        </p:nvGraphicFramePr>
        <p:xfrm>
          <a:off x="539552" y="1007839"/>
          <a:ext cx="8064896" cy="3603848"/>
        </p:xfrm>
        <a:graphic>
          <a:graphicData uri="http://schemas.openxmlformats.org/drawingml/2006/chart">
            <c:chart xmlns:c="http://schemas.openxmlformats.org/drawingml/2006/chart" xmlns:r="http://schemas.openxmlformats.org/officeDocument/2006/relationships" r:id="rId3"/>
          </a:graphicData>
        </a:graphic>
      </p:graphicFrame>
      <p:cxnSp>
        <p:nvCxnSpPr>
          <p:cNvPr id="34" name="Прямая со стрелкой 33"/>
          <p:cNvCxnSpPr/>
          <p:nvPr/>
        </p:nvCxnSpPr>
        <p:spPr>
          <a:xfrm>
            <a:off x="5292080" y="3672135"/>
            <a:ext cx="288032" cy="0"/>
          </a:xfrm>
          <a:prstGeom prst="straightConnector1">
            <a:avLst/>
          </a:prstGeom>
          <a:ln>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Прямая со стрелкой 35"/>
          <p:cNvSpPr/>
          <p:nvPr/>
        </p:nvSpPr>
        <p:spPr>
          <a:xfrm flipV="1">
            <a:off x="5220072" y="4104183"/>
            <a:ext cx="432048" cy="72008"/>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ru-RU" dirty="0"/>
          </a:p>
        </p:txBody>
      </p:sp>
      <p:sp>
        <p:nvSpPr>
          <p:cNvPr id="37" name="Прямая со стрелкой 36"/>
          <p:cNvSpPr/>
          <p:nvPr/>
        </p:nvSpPr>
        <p:spPr>
          <a:xfrm flipV="1">
            <a:off x="7668344" y="4104183"/>
            <a:ext cx="432048" cy="72008"/>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ru-RU" dirty="0"/>
          </a:p>
        </p:txBody>
      </p:sp>
      <p:sp>
        <p:nvSpPr>
          <p:cNvPr id="39" name="Нижний колонтитул 2"/>
          <p:cNvSpPr>
            <a:spLocks noGrp="1"/>
          </p:cNvSpPr>
          <p:nvPr>
            <p:ph type="ftr" sz="quarter" idx="11"/>
          </p:nvPr>
        </p:nvSpPr>
        <p:spPr>
          <a:xfrm>
            <a:off x="7333777" y="6102424"/>
            <a:ext cx="1810225" cy="345009"/>
          </a:xfrm>
        </p:spPr>
        <p:txBody>
          <a:body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19" name="Нижний колонтитул 1"/>
          <p:cNvSpPr txBox="1">
            <a:spLocks/>
          </p:cNvSpPr>
          <p:nvPr/>
        </p:nvSpPr>
        <p:spPr>
          <a:xfrm>
            <a:off x="5652120" y="5328319"/>
            <a:ext cx="338437" cy="86402"/>
          </a:xfrm>
          <a:prstGeom prst="rect">
            <a:avLst/>
          </a:prstGeom>
          <a:solidFill>
            <a:schemeClr val="accent4">
              <a:lumMod val="60000"/>
              <a:lumOff val="4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Tree>
    <p:extLst>
      <p:ext uri="{BB962C8B-B14F-4D97-AF65-F5344CB8AC3E}">
        <p14:creationId xmlns:p14="http://schemas.microsoft.com/office/powerpoint/2010/main" val="3822342788"/>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5"/>
          <p:cNvSpPr txBox="1">
            <a:spLocks/>
          </p:cNvSpPr>
          <p:nvPr/>
        </p:nvSpPr>
        <p:spPr>
          <a:xfrm>
            <a:off x="308028" y="178247"/>
            <a:ext cx="8440436" cy="748450"/>
          </a:xfrm>
          <a:prstGeom prst="rect">
            <a:avLst/>
          </a:prstGeom>
          <a:noFill/>
          <a:ln>
            <a:noFill/>
          </a:ln>
          <a:effectLst/>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600" b="1" dirty="0" smtClean="0">
                <a:latin typeface="Times New Roman" pitchFamily="18" charset="0"/>
                <a:cs typeface="Times New Roman" pitchFamily="18" charset="0"/>
              </a:rPr>
              <a:t>ДОЛЯ МАЛЫХ</a:t>
            </a:r>
            <a:r>
              <a:rPr lang="en-US" sz="1600" b="1"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ПРЕДПРИЯТИЙ (ВКЛЮЧАЯ МИКРОПРЕДПРИЯТИЯ)</a:t>
            </a:r>
          </a:p>
          <a:p>
            <a:r>
              <a:rPr lang="ru-RU" sz="1600" b="1" dirty="0" smtClean="0">
                <a:latin typeface="Times New Roman" pitchFamily="18" charset="0"/>
                <a:cs typeface="Times New Roman" pitchFamily="18" charset="0"/>
              </a:rPr>
              <a:t>В ОБОРОТЕ ВСЕХ </a:t>
            </a:r>
            <a:r>
              <a:rPr lang="ru-RU" sz="1600" b="1" dirty="0">
                <a:latin typeface="Times New Roman" pitchFamily="18" charset="0"/>
                <a:cs typeface="Times New Roman" pitchFamily="18" charset="0"/>
              </a:rPr>
              <a:t>ПРЕДПРИЯТИЙ И ОРГАНИЗАЦИЙ </a:t>
            </a:r>
            <a:endParaRPr lang="ru-RU" sz="1600" b="1" dirty="0" smtClean="0">
              <a:latin typeface="Times New Roman" pitchFamily="18" charset="0"/>
              <a:cs typeface="Times New Roman" pitchFamily="18" charset="0"/>
            </a:endParaRPr>
          </a:p>
          <a:p>
            <a:r>
              <a:rPr lang="ru-RU" sz="1600" b="1" dirty="0" smtClean="0">
                <a:latin typeface="Times New Roman" pitchFamily="18" charset="0"/>
                <a:cs typeface="Times New Roman" pitchFamily="18" charset="0"/>
              </a:rPr>
              <a:t>ПО ОТДЕЛЬНЫМ ВИДАМ ЭКОНОМИЧЕСКОЙ ДЕЯТЕЛЬНОСТИ </a:t>
            </a:r>
          </a:p>
          <a:p>
            <a:r>
              <a:rPr lang="ru-RU" sz="1600" dirty="0" smtClean="0">
                <a:latin typeface="Times New Roman" pitchFamily="18" charset="0"/>
                <a:cs typeface="Times New Roman" pitchFamily="18" charset="0"/>
              </a:rPr>
              <a:t>в процентах к итогу по соответствующему виду экономической деятельности</a:t>
            </a:r>
            <a:endParaRPr lang="ru-RU" sz="1600" dirty="0">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082992485"/>
              </p:ext>
            </p:extLst>
          </p:nvPr>
        </p:nvGraphicFramePr>
        <p:xfrm>
          <a:off x="755576" y="4752255"/>
          <a:ext cx="4335778" cy="1198884"/>
        </p:xfrm>
        <a:graphic>
          <a:graphicData uri="http://schemas.openxmlformats.org/drawingml/2006/table">
            <a:tbl>
              <a:tblPr>
                <a:tableStyleId>{5C22544A-7EE6-4342-B048-85BDC9FD1C3A}</a:tableStyleId>
              </a:tblPr>
              <a:tblGrid>
                <a:gridCol w="4335778"/>
              </a:tblGrid>
              <a:tr h="199814">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Сельское хозяйство,</a:t>
                      </a:r>
                      <a:r>
                        <a:rPr lang="ru-RU" sz="1200" b="0" i="0" u="none" strike="noStrike" baseline="0" dirty="0" smtClean="0">
                          <a:solidFill>
                            <a:srgbClr val="000000"/>
                          </a:solidFill>
                          <a:effectLst/>
                          <a:latin typeface="Times New Roman" pitchFamily="18" charset="0"/>
                          <a:cs typeface="Times New Roman" pitchFamily="18" charset="0"/>
                        </a:rPr>
                        <a:t> охота и лесное хозяйство</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99814">
                <a:tc>
                  <a:txBody>
                    <a:bodyPr/>
                    <a:lstStyle/>
                    <a:p>
                      <a:pPr algn="l" fontAlgn="b"/>
                      <a:r>
                        <a:rPr lang="ru-RU" sz="1200" u="none" strike="noStrike" dirty="0" smtClean="0">
                          <a:effectLst/>
                          <a:latin typeface="Times New Roman" pitchFamily="18" charset="0"/>
                          <a:cs typeface="Times New Roman" pitchFamily="18" charset="0"/>
                        </a:rPr>
                        <a:t>Рыболовство, рыбоводство</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99814">
                <a:tc>
                  <a:txBody>
                    <a:bodyPr/>
                    <a:lstStyle/>
                    <a:p>
                      <a:pPr algn="l" fontAlgn="b"/>
                      <a:r>
                        <a:rPr lang="ru-RU" sz="1200" u="none" strike="noStrike" dirty="0" smtClean="0">
                          <a:effectLst/>
                          <a:latin typeface="Times New Roman" pitchFamily="18" charset="0"/>
                          <a:cs typeface="Times New Roman" pitchFamily="18" charset="0"/>
                        </a:rPr>
                        <a:t>Обрабатывающие</a:t>
                      </a:r>
                      <a:r>
                        <a:rPr lang="ru-RU" sz="1200" u="none" strike="noStrike" baseline="0" dirty="0" smtClean="0">
                          <a:effectLst/>
                          <a:latin typeface="Times New Roman" pitchFamily="18" charset="0"/>
                          <a:cs typeface="Times New Roman" pitchFamily="18" charset="0"/>
                        </a:rPr>
                        <a:t> производства</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99814">
                <a:tc>
                  <a:txBody>
                    <a:bodyPr/>
                    <a:lstStyle/>
                    <a:p>
                      <a:pPr algn="l" fontAlgn="b"/>
                      <a:r>
                        <a:rPr lang="ru-RU" sz="1200" u="none" strike="noStrike" dirty="0" smtClean="0">
                          <a:effectLst/>
                          <a:latin typeface="Times New Roman" pitchFamily="18" charset="0"/>
                          <a:cs typeface="Times New Roman" pitchFamily="18" charset="0"/>
                        </a:rPr>
                        <a:t>Строительство</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99628">
                <a:tc>
                  <a:txBody>
                    <a:bodyPr/>
                    <a:lstStyle/>
                    <a:p>
                      <a:pPr algn="l" fontAlgn="b"/>
                      <a:r>
                        <a:rPr lang="ru-RU" sz="1200" u="none" strike="noStrike" dirty="0" smtClean="0">
                          <a:effectLst/>
                          <a:latin typeface="Times New Roman" pitchFamily="18" charset="0"/>
                          <a:cs typeface="Times New Roman" pitchFamily="18" charset="0"/>
                        </a:rPr>
                        <a:t>Оптовая и розничная торговля; ремонт автотранспортных средств, мотоциклов, бытовых изделий и предметов личного пользования</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6" name="Нижний колонтитул 1"/>
          <p:cNvSpPr txBox="1">
            <a:spLocks/>
          </p:cNvSpPr>
          <p:nvPr/>
        </p:nvSpPr>
        <p:spPr>
          <a:xfrm>
            <a:off x="469211" y="4727004"/>
            <a:ext cx="269548" cy="288032"/>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Times New Roman" pitchFamily="18" charset="0"/>
                <a:cs typeface="Times New Roman" pitchFamily="18" charset="0"/>
              </a:rPr>
              <a:t>1</a:t>
            </a:r>
            <a:endParaRPr lang="ru-RU" dirty="0">
              <a:solidFill>
                <a:schemeClr val="tx1"/>
              </a:solidFill>
              <a:latin typeface="Times New Roman" pitchFamily="18" charset="0"/>
              <a:cs typeface="Times New Roman" pitchFamily="18" charset="0"/>
            </a:endParaRPr>
          </a:p>
        </p:txBody>
      </p:sp>
      <p:sp>
        <p:nvSpPr>
          <p:cNvPr id="8" name="Нижний колонтитул 1"/>
          <p:cNvSpPr txBox="1">
            <a:spLocks/>
          </p:cNvSpPr>
          <p:nvPr/>
        </p:nvSpPr>
        <p:spPr>
          <a:xfrm>
            <a:off x="469211" y="4968278"/>
            <a:ext cx="269548" cy="216024"/>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tx1"/>
                </a:solidFill>
                <a:latin typeface="Times New Roman" pitchFamily="18" charset="0"/>
                <a:cs typeface="Times New Roman" pitchFamily="18" charset="0"/>
              </a:rPr>
              <a:t>2</a:t>
            </a:r>
          </a:p>
        </p:txBody>
      </p:sp>
      <p:sp>
        <p:nvSpPr>
          <p:cNvPr id="9" name="Нижний колонтитул 1"/>
          <p:cNvSpPr txBox="1">
            <a:spLocks/>
          </p:cNvSpPr>
          <p:nvPr/>
        </p:nvSpPr>
        <p:spPr>
          <a:xfrm>
            <a:off x="469211" y="5159052"/>
            <a:ext cx="288032" cy="216024"/>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1"/>
                </a:solidFill>
                <a:latin typeface="Times New Roman" pitchFamily="18" charset="0"/>
                <a:cs typeface="Times New Roman" pitchFamily="18" charset="0"/>
              </a:rPr>
              <a:t>3</a:t>
            </a:r>
            <a:endParaRPr lang="ru-RU" dirty="0">
              <a:solidFill>
                <a:schemeClr val="tx1"/>
              </a:solidFill>
              <a:latin typeface="Times New Roman" pitchFamily="18" charset="0"/>
              <a:cs typeface="Times New Roman" pitchFamily="18" charset="0"/>
            </a:endParaRPr>
          </a:p>
        </p:txBody>
      </p:sp>
      <p:sp>
        <p:nvSpPr>
          <p:cNvPr id="10" name="Нижний колонтитул 1"/>
          <p:cNvSpPr txBox="1">
            <a:spLocks/>
          </p:cNvSpPr>
          <p:nvPr/>
        </p:nvSpPr>
        <p:spPr>
          <a:xfrm>
            <a:off x="467544" y="5303068"/>
            <a:ext cx="289699" cy="313283"/>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chemeClr val="tx1"/>
                </a:solidFill>
                <a:latin typeface="Times New Roman" pitchFamily="18" charset="0"/>
                <a:cs typeface="Times New Roman" pitchFamily="18" charset="0"/>
              </a:rPr>
              <a:t>4</a:t>
            </a:r>
            <a:endParaRPr lang="ru-RU" dirty="0">
              <a:solidFill>
                <a:schemeClr val="tx1"/>
              </a:solidFill>
              <a:latin typeface="Times New Roman" pitchFamily="18" charset="0"/>
              <a:cs typeface="Times New Roman" pitchFamily="18" charset="0"/>
            </a:endParaRPr>
          </a:p>
        </p:txBody>
      </p:sp>
      <p:sp>
        <p:nvSpPr>
          <p:cNvPr id="11" name="Нижний колонтитул 1"/>
          <p:cNvSpPr txBox="1">
            <a:spLocks/>
          </p:cNvSpPr>
          <p:nvPr/>
        </p:nvSpPr>
        <p:spPr>
          <a:xfrm>
            <a:off x="467544" y="5532734"/>
            <a:ext cx="289699" cy="288032"/>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chemeClr val="tx1"/>
                </a:solidFill>
                <a:latin typeface="Times New Roman" pitchFamily="18" charset="0"/>
                <a:cs typeface="Times New Roman" pitchFamily="18" charset="0"/>
              </a:rPr>
              <a:t>5</a:t>
            </a:r>
            <a:endParaRPr lang="ru-RU" dirty="0">
              <a:solidFill>
                <a:schemeClr val="tx1"/>
              </a:solidFill>
              <a:latin typeface="Times New Roman" pitchFamily="18" charset="0"/>
              <a:cs typeface="Times New Roman" pitchFamily="18" charset="0"/>
            </a:endParaRPr>
          </a:p>
        </p:txBody>
      </p:sp>
      <p:graphicFrame>
        <p:nvGraphicFramePr>
          <p:cNvPr id="12" name="Таблица 11"/>
          <p:cNvGraphicFramePr>
            <a:graphicFrameLocks noGrp="1"/>
          </p:cNvGraphicFramePr>
          <p:nvPr>
            <p:extLst>
              <p:ext uri="{D42A27DB-BD31-4B8C-83A1-F6EECF244321}">
                <p14:modId xmlns:p14="http://schemas.microsoft.com/office/powerpoint/2010/main" val="782797966"/>
              </p:ext>
            </p:extLst>
          </p:nvPr>
        </p:nvGraphicFramePr>
        <p:xfrm>
          <a:off x="5973974" y="4755017"/>
          <a:ext cx="2811340" cy="937677"/>
        </p:xfrm>
        <a:graphic>
          <a:graphicData uri="http://schemas.openxmlformats.org/drawingml/2006/table">
            <a:tbl>
              <a:tblPr>
                <a:tableStyleId>{5C22544A-7EE6-4342-B048-85BDC9FD1C3A}</a:tableStyleId>
              </a:tblPr>
              <a:tblGrid>
                <a:gridCol w="2811340"/>
              </a:tblGrid>
              <a:tr h="173018">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Гостиницы и рестораны</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46037">
                <a:tc>
                  <a:txBody>
                    <a:bodyPr/>
                    <a:lstStyle/>
                    <a:p>
                      <a:pPr algn="l" fontAlgn="b"/>
                      <a:r>
                        <a:rPr lang="ru-RU" sz="1200" u="none" strike="noStrike" dirty="0" smtClean="0">
                          <a:effectLst/>
                          <a:latin typeface="Times New Roman" pitchFamily="18" charset="0"/>
                          <a:cs typeface="Times New Roman" pitchFamily="18" charset="0"/>
                        </a:rPr>
                        <a:t>Операции с недвижимым имуществом, аренда и предоставление услуг</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89037">
                <a:tc>
                  <a:txBody>
                    <a:bodyPr/>
                    <a:lstStyle/>
                    <a:p>
                      <a:pPr algn="l" fontAlgn="b"/>
                      <a:r>
                        <a:rPr lang="ru-RU" sz="1200" u="none" strike="noStrike" dirty="0" smtClean="0">
                          <a:effectLst/>
                          <a:latin typeface="Times New Roman" pitchFamily="18" charset="0"/>
                          <a:cs typeface="Times New Roman" pitchFamily="18" charset="0"/>
                        </a:rPr>
                        <a:t>Предоставление прочих коммунальных, социальных и персональных услуг</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3" name="Нижний колонтитул 1"/>
          <p:cNvSpPr txBox="1">
            <a:spLocks/>
          </p:cNvSpPr>
          <p:nvPr/>
        </p:nvSpPr>
        <p:spPr>
          <a:xfrm>
            <a:off x="5653787" y="4727003"/>
            <a:ext cx="286365" cy="241275"/>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chemeClr val="tx1"/>
                </a:solidFill>
                <a:latin typeface="Times New Roman" pitchFamily="18" charset="0"/>
                <a:cs typeface="Times New Roman" pitchFamily="18" charset="0"/>
              </a:rPr>
              <a:t>6</a:t>
            </a:r>
            <a:endParaRPr lang="ru-RU" dirty="0">
              <a:solidFill>
                <a:schemeClr val="tx1"/>
              </a:solidFill>
              <a:latin typeface="Times New Roman" pitchFamily="18" charset="0"/>
              <a:cs typeface="Times New Roman" pitchFamily="18" charset="0"/>
            </a:endParaRPr>
          </a:p>
        </p:txBody>
      </p:sp>
      <p:sp>
        <p:nvSpPr>
          <p:cNvPr id="14" name="Нижний колонтитул 1"/>
          <p:cNvSpPr txBox="1">
            <a:spLocks/>
          </p:cNvSpPr>
          <p:nvPr/>
        </p:nvSpPr>
        <p:spPr>
          <a:xfrm>
            <a:off x="5653787" y="4943028"/>
            <a:ext cx="288032" cy="176171"/>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1"/>
                </a:solidFill>
                <a:latin typeface="Times New Roman" pitchFamily="18" charset="0"/>
                <a:cs typeface="Times New Roman" pitchFamily="18" charset="0"/>
              </a:rPr>
              <a:t>7</a:t>
            </a:r>
            <a:endParaRPr lang="ru-RU" dirty="0">
              <a:solidFill>
                <a:schemeClr val="tx1"/>
              </a:solidFill>
              <a:latin typeface="Times New Roman" pitchFamily="18" charset="0"/>
              <a:cs typeface="Times New Roman" pitchFamily="18" charset="0"/>
            </a:endParaRPr>
          </a:p>
        </p:txBody>
      </p:sp>
      <p:sp>
        <p:nvSpPr>
          <p:cNvPr id="15" name="Нижний колонтитул 1"/>
          <p:cNvSpPr txBox="1">
            <a:spLocks/>
          </p:cNvSpPr>
          <p:nvPr/>
        </p:nvSpPr>
        <p:spPr>
          <a:xfrm>
            <a:off x="5653787" y="5303068"/>
            <a:ext cx="269548" cy="216024"/>
          </a:xfrm>
          <a:prstGeom prst="rect">
            <a:avLst/>
          </a:prstGeom>
          <a:noFill/>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1"/>
                </a:solidFill>
                <a:latin typeface="Times New Roman" pitchFamily="18" charset="0"/>
                <a:cs typeface="Times New Roman" pitchFamily="18" charset="0"/>
              </a:rPr>
              <a:t>8</a:t>
            </a:r>
            <a:endParaRPr lang="ru-RU" dirty="0">
              <a:solidFill>
                <a:schemeClr val="tx1"/>
              </a:solidFill>
              <a:latin typeface="Times New Roman" pitchFamily="18" charset="0"/>
              <a:cs typeface="Times New Roman" pitchFamily="18" charset="0"/>
            </a:endParaRPr>
          </a:p>
        </p:txBody>
      </p:sp>
      <p:graphicFrame>
        <p:nvGraphicFramePr>
          <p:cNvPr id="39" name="Диаграмма 38"/>
          <p:cNvGraphicFramePr/>
          <p:nvPr>
            <p:extLst>
              <p:ext uri="{D42A27DB-BD31-4B8C-83A1-F6EECF244321}">
                <p14:modId xmlns:p14="http://schemas.microsoft.com/office/powerpoint/2010/main" val="2819685491"/>
              </p:ext>
            </p:extLst>
          </p:nvPr>
        </p:nvGraphicFramePr>
        <p:xfrm>
          <a:off x="431032" y="1079847"/>
          <a:ext cx="8533456" cy="3456384"/>
        </p:xfrm>
        <a:graphic>
          <a:graphicData uri="http://schemas.openxmlformats.org/drawingml/2006/chart">
            <c:chart xmlns:c="http://schemas.openxmlformats.org/drawingml/2006/chart" xmlns:r="http://schemas.openxmlformats.org/officeDocument/2006/relationships" r:id="rId3"/>
          </a:graphicData>
        </a:graphic>
      </p:graphicFrame>
      <p:sp>
        <p:nvSpPr>
          <p:cNvPr id="40" name="Нижний колонтитул 2"/>
          <p:cNvSpPr>
            <a:spLocks noGrp="1"/>
          </p:cNvSpPr>
          <p:nvPr>
            <p:ph type="ftr" sz="quarter" idx="11"/>
          </p:nvPr>
        </p:nvSpPr>
        <p:spPr>
          <a:xfrm>
            <a:off x="7333777" y="6102424"/>
            <a:ext cx="1810225" cy="345009"/>
          </a:xfrm>
        </p:spPr>
        <p:txBody>
          <a:body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22" name="Нижний колонтитул 1"/>
          <p:cNvSpPr txBox="1">
            <a:spLocks/>
          </p:cNvSpPr>
          <p:nvPr/>
        </p:nvSpPr>
        <p:spPr>
          <a:xfrm>
            <a:off x="7020841" y="1374103"/>
            <a:ext cx="430910" cy="147673"/>
          </a:xfrm>
          <a:prstGeom prst="rect">
            <a:avLst/>
          </a:prstGeom>
          <a:solidFill>
            <a:schemeClr val="accent6">
              <a:lumMod val="75000"/>
            </a:schemeClr>
          </a:solidFill>
          <a:ln>
            <a:noFill/>
          </a:ln>
          <a:effectLst/>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latin typeface="Arial" pitchFamily="34" charset="0"/>
              <a:cs typeface="Arial" pitchFamily="34" charset="0"/>
            </a:endParaRPr>
          </a:p>
        </p:txBody>
      </p:sp>
      <p:sp>
        <p:nvSpPr>
          <p:cNvPr id="23" name="Нижний колонтитул 1"/>
          <p:cNvSpPr txBox="1">
            <a:spLocks/>
          </p:cNvSpPr>
          <p:nvPr/>
        </p:nvSpPr>
        <p:spPr>
          <a:xfrm>
            <a:off x="7524328" y="1367879"/>
            <a:ext cx="625932" cy="153897"/>
          </a:xfrm>
          <a:prstGeom prst="rect">
            <a:avLst/>
          </a:prstGeom>
          <a:noFill/>
          <a:scene3d>
            <a:camera prst="orthographicFront"/>
            <a:lightRig rig="threePt" dir="t"/>
          </a:scene3d>
          <a:sp3d>
            <a:bevelT/>
          </a:sp3d>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2013</a:t>
            </a:r>
            <a:endParaRPr lang="ru-RU" dirty="0">
              <a:solidFill>
                <a:schemeClr val="tx1"/>
              </a:solidFill>
              <a:latin typeface="Arial" pitchFamily="34" charset="0"/>
              <a:cs typeface="Arial" pitchFamily="34" charset="0"/>
            </a:endParaRPr>
          </a:p>
        </p:txBody>
      </p:sp>
      <p:sp>
        <p:nvSpPr>
          <p:cNvPr id="24" name="Нижний колонтитул 1"/>
          <p:cNvSpPr txBox="1">
            <a:spLocks/>
          </p:cNvSpPr>
          <p:nvPr/>
        </p:nvSpPr>
        <p:spPr>
          <a:xfrm>
            <a:off x="7021410" y="1596351"/>
            <a:ext cx="430910" cy="147673"/>
          </a:xfrm>
          <a:prstGeom prst="rect">
            <a:avLst/>
          </a:prstGeom>
          <a:solidFill>
            <a:schemeClr val="accent4">
              <a:lumMod val="75000"/>
            </a:schemeClr>
          </a:solidFill>
          <a:ln>
            <a:noFill/>
          </a:ln>
          <a:effectLst/>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latin typeface="Arial" pitchFamily="34" charset="0"/>
              <a:cs typeface="Arial" pitchFamily="34" charset="0"/>
            </a:endParaRPr>
          </a:p>
        </p:txBody>
      </p:sp>
      <p:sp>
        <p:nvSpPr>
          <p:cNvPr id="25" name="Нижний колонтитул 1"/>
          <p:cNvSpPr txBox="1">
            <a:spLocks/>
          </p:cNvSpPr>
          <p:nvPr/>
        </p:nvSpPr>
        <p:spPr>
          <a:xfrm>
            <a:off x="7524897" y="1590127"/>
            <a:ext cx="625932" cy="153897"/>
          </a:xfrm>
          <a:prstGeom prst="rect">
            <a:avLst/>
          </a:prstGeom>
          <a:noFill/>
          <a:scene3d>
            <a:camera prst="orthographicFront"/>
            <a:lightRig rig="threePt" dir="t"/>
          </a:scene3d>
          <a:sp3d>
            <a:bevelT/>
          </a:sp3d>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2014</a:t>
            </a:r>
            <a:endParaRPr lang="ru-RU" dirty="0">
              <a:solidFill>
                <a:schemeClr val="tx1"/>
              </a:solidFill>
              <a:latin typeface="Arial" pitchFamily="34" charset="0"/>
              <a:cs typeface="Arial" pitchFamily="34" charset="0"/>
            </a:endParaRPr>
          </a:p>
        </p:txBody>
      </p:sp>
      <p:sp>
        <p:nvSpPr>
          <p:cNvPr id="26" name="Нижний колонтитул 1"/>
          <p:cNvSpPr txBox="1">
            <a:spLocks/>
          </p:cNvSpPr>
          <p:nvPr/>
        </p:nvSpPr>
        <p:spPr>
          <a:xfrm>
            <a:off x="7021410" y="1812375"/>
            <a:ext cx="430910" cy="147673"/>
          </a:xfrm>
          <a:prstGeom prst="rect">
            <a:avLst/>
          </a:prstGeom>
          <a:solidFill>
            <a:schemeClr val="accent2">
              <a:lumMod val="75000"/>
            </a:schemeClr>
          </a:solidFill>
          <a:ln>
            <a:noFill/>
          </a:ln>
          <a:effectLst/>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b="1" dirty="0">
              <a:solidFill>
                <a:schemeClr val="tx1"/>
              </a:solidFill>
              <a:latin typeface="Arial" pitchFamily="34" charset="0"/>
              <a:cs typeface="Arial" pitchFamily="34" charset="0"/>
            </a:endParaRPr>
          </a:p>
        </p:txBody>
      </p:sp>
      <p:sp>
        <p:nvSpPr>
          <p:cNvPr id="27" name="Нижний колонтитул 1"/>
          <p:cNvSpPr txBox="1">
            <a:spLocks/>
          </p:cNvSpPr>
          <p:nvPr/>
        </p:nvSpPr>
        <p:spPr>
          <a:xfrm>
            <a:off x="7524897" y="1806151"/>
            <a:ext cx="625932" cy="153897"/>
          </a:xfrm>
          <a:prstGeom prst="rect">
            <a:avLst/>
          </a:prstGeom>
          <a:noFill/>
          <a:scene3d>
            <a:camera prst="orthographicFront"/>
            <a:lightRig rig="threePt" dir="t"/>
          </a:scene3d>
          <a:sp3d>
            <a:bevelT/>
          </a:sp3d>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2015</a:t>
            </a:r>
            <a:endParaRPr lang="ru-RU" dirty="0">
              <a:solidFill>
                <a:schemeClr val="tx1"/>
              </a:solidFill>
              <a:latin typeface="Arial" pitchFamily="34" charset="0"/>
              <a:cs typeface="Arial" pitchFamily="34" charset="0"/>
            </a:endParaRPr>
          </a:p>
        </p:txBody>
      </p:sp>
      <p:cxnSp>
        <p:nvCxnSpPr>
          <p:cNvPr id="30" name="Прямая со стрелкой 29"/>
          <p:cNvCxnSpPr/>
          <p:nvPr/>
        </p:nvCxnSpPr>
        <p:spPr>
          <a:xfrm>
            <a:off x="1475656" y="2231975"/>
            <a:ext cx="0" cy="1008112"/>
          </a:xfrm>
          <a:prstGeom prst="straightConnector1">
            <a:avLst/>
          </a:prstGeom>
          <a:ln>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4" name="Прямая со стрелкой 33"/>
          <p:cNvCxnSpPr/>
          <p:nvPr/>
        </p:nvCxnSpPr>
        <p:spPr>
          <a:xfrm>
            <a:off x="5292080" y="2447999"/>
            <a:ext cx="0" cy="360040"/>
          </a:xfrm>
          <a:prstGeom prst="straightConnector1">
            <a:avLst/>
          </a:prstGeom>
          <a:ln>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0563696"/>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p:cNvSpPr>
            <a:spLocks noGrp="1"/>
          </p:cNvSpPr>
          <p:nvPr>
            <p:ph type="ftr" sz="quarter" idx="11"/>
          </p:nvPr>
        </p:nvSpPr>
        <p:spPr>
          <a:xfrm>
            <a:off x="191319" y="143743"/>
            <a:ext cx="8712968" cy="884532"/>
          </a:xfrm>
        </p:spPr>
        <p:txBody>
          <a:bodyPr/>
          <a:lstStyle/>
          <a:p>
            <a:r>
              <a:rPr lang="ru-RU" sz="1600" b="1" dirty="0" smtClean="0">
                <a:solidFill>
                  <a:schemeClr val="tx1"/>
                </a:solidFill>
                <a:latin typeface="Times New Roman" pitchFamily="18" charset="0"/>
                <a:cs typeface="Times New Roman" pitchFamily="18" charset="0"/>
              </a:rPr>
              <a:t>ОБОРОТ В РАСЧЁТЕ НА ОДНО МАЛОЕ ПРЕДПРИЯТИЕ</a:t>
            </a:r>
            <a:r>
              <a:rPr lang="ru-RU" sz="1600" b="1" baseline="30000" dirty="0" smtClean="0">
                <a:solidFill>
                  <a:schemeClr val="tx1"/>
                </a:solidFill>
                <a:latin typeface="Times New Roman" pitchFamily="18" charset="0"/>
                <a:cs typeface="Times New Roman" pitchFamily="18" charset="0"/>
              </a:rPr>
              <a:t>1)</a:t>
            </a:r>
          </a:p>
          <a:p>
            <a:r>
              <a:rPr lang="ru-RU" sz="1600" b="1" dirty="0" smtClean="0">
                <a:solidFill>
                  <a:schemeClr val="tx1"/>
                </a:solidFill>
                <a:latin typeface="Times New Roman" pitchFamily="18" charset="0"/>
                <a:cs typeface="Times New Roman" pitchFamily="18" charset="0"/>
              </a:rPr>
              <a:t>И НА ОДНОГО РАБОТНИКА МАЛОГО ПРЕДПРИЯТИЯ</a:t>
            </a:r>
            <a:r>
              <a:rPr lang="ru-RU" sz="1600" b="1" baseline="30000" dirty="0" smtClean="0">
                <a:solidFill>
                  <a:schemeClr val="tx1"/>
                </a:solidFill>
                <a:latin typeface="Times New Roman" pitchFamily="18" charset="0"/>
                <a:cs typeface="Times New Roman" pitchFamily="18" charset="0"/>
              </a:rPr>
              <a:t>1)</a:t>
            </a:r>
          </a:p>
          <a:p>
            <a:r>
              <a:rPr lang="ru-RU" sz="1600" b="1" dirty="0" smtClean="0">
                <a:solidFill>
                  <a:schemeClr val="tx1"/>
                </a:solidFill>
                <a:latin typeface="Times New Roman" pitchFamily="18" charset="0"/>
                <a:cs typeface="Times New Roman" pitchFamily="18" charset="0"/>
              </a:rPr>
              <a:t> </a:t>
            </a:r>
            <a:r>
              <a:rPr lang="ru-RU" sz="1600" dirty="0" smtClean="0">
                <a:solidFill>
                  <a:schemeClr val="tx1"/>
                </a:solidFill>
                <a:latin typeface="Times New Roman" pitchFamily="18" charset="0"/>
                <a:cs typeface="Times New Roman" pitchFamily="18" charset="0"/>
              </a:rPr>
              <a:t>миллионов рублей</a:t>
            </a:r>
            <a:endParaRPr lang="ru-RU" sz="1600" dirty="0">
              <a:solidFill>
                <a:schemeClr val="tx1"/>
              </a:solidFill>
              <a:latin typeface="Times New Roman" pitchFamily="18" charset="0"/>
              <a:cs typeface="Times New Roman" pitchFamily="18" charset="0"/>
            </a:endParaRPr>
          </a:p>
        </p:txBody>
      </p:sp>
      <p:sp>
        <p:nvSpPr>
          <p:cNvPr id="13" name="Скругленная прямоугольная выноска 12"/>
          <p:cNvSpPr/>
          <p:nvPr/>
        </p:nvSpPr>
        <p:spPr>
          <a:xfrm>
            <a:off x="6516216" y="1007839"/>
            <a:ext cx="2376264" cy="4032448"/>
          </a:xfrm>
          <a:prstGeom prst="wedgeRoundRectCallout">
            <a:avLst>
              <a:gd name="adj1" fmla="val 1083"/>
              <a:gd name="adj2" fmla="val 49414"/>
              <a:gd name="adj3" fmla="val 16667"/>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400" i="1" dirty="0" smtClean="0">
                <a:solidFill>
                  <a:schemeClr val="tx1"/>
                </a:solidFill>
                <a:latin typeface="Times New Roman" pitchFamily="18" charset="0"/>
                <a:cs typeface="Times New Roman" pitchFamily="18" charset="0"/>
              </a:rPr>
              <a:t>Справочно: </a:t>
            </a:r>
            <a:endParaRPr lang="en-US" sz="1400" i="1" dirty="0" smtClean="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Российская Федерация</a:t>
            </a:r>
          </a:p>
          <a:p>
            <a:pPr algn="ctr"/>
            <a:endParaRPr lang="ru-RU" sz="1400" i="1" dirty="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Оборот на одно малое предприятие</a:t>
            </a:r>
            <a:r>
              <a:rPr lang="ru-RU" sz="1400" i="1" baseline="30000" dirty="0" smtClean="0">
                <a:solidFill>
                  <a:schemeClr val="tx1"/>
                </a:solidFill>
                <a:latin typeface="Times New Roman" pitchFamily="18" charset="0"/>
                <a:cs typeface="Times New Roman" pitchFamily="18" charset="0"/>
              </a:rPr>
              <a:t>1)</a:t>
            </a:r>
          </a:p>
          <a:p>
            <a:pPr algn="ctr"/>
            <a:endParaRPr lang="ru-RU" sz="1400" i="1" dirty="0" smtClean="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2013 – 67,0</a:t>
            </a:r>
          </a:p>
          <a:p>
            <a:pPr algn="ctr"/>
            <a:r>
              <a:rPr lang="ru-RU" sz="1400" i="1" dirty="0" smtClean="0">
                <a:solidFill>
                  <a:schemeClr val="tx1"/>
                </a:solidFill>
                <a:latin typeface="Times New Roman" pitchFamily="18" charset="0"/>
                <a:cs typeface="Times New Roman" pitchFamily="18" charset="0"/>
              </a:rPr>
              <a:t>2014 – 70,9</a:t>
            </a:r>
          </a:p>
          <a:p>
            <a:pPr algn="ctr"/>
            <a:r>
              <a:rPr lang="ru-RU" sz="1400" i="1" dirty="0" smtClean="0">
                <a:solidFill>
                  <a:schemeClr val="tx1"/>
                </a:solidFill>
                <a:latin typeface="Times New Roman" pitchFamily="18" charset="0"/>
                <a:cs typeface="Times New Roman" pitchFamily="18" charset="0"/>
              </a:rPr>
              <a:t>2015 – 71,3</a:t>
            </a:r>
          </a:p>
          <a:p>
            <a:pPr algn="ctr"/>
            <a:endParaRPr lang="ru-RU" sz="1400" i="1" dirty="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Оборот на одного работника малого предприятия</a:t>
            </a:r>
            <a:r>
              <a:rPr lang="ru-RU" sz="1400" i="1" baseline="30000" dirty="0">
                <a:solidFill>
                  <a:schemeClr val="tx1"/>
                </a:solidFill>
                <a:latin typeface="Times New Roman" pitchFamily="18" charset="0"/>
                <a:cs typeface="Times New Roman" pitchFamily="18" charset="0"/>
              </a:rPr>
              <a:t>1)</a:t>
            </a:r>
          </a:p>
          <a:p>
            <a:pPr algn="ctr"/>
            <a:endParaRPr lang="ru-RU" sz="1400" i="1" dirty="0" smtClean="0">
              <a:solidFill>
                <a:schemeClr val="tx1"/>
              </a:solidFill>
              <a:latin typeface="Times New Roman" pitchFamily="18" charset="0"/>
              <a:cs typeface="Times New Roman" pitchFamily="18" charset="0"/>
            </a:endParaRPr>
          </a:p>
          <a:p>
            <a:pPr algn="ctr"/>
            <a:r>
              <a:rPr lang="ru-RU" sz="1400" i="1" dirty="0" smtClean="0">
                <a:solidFill>
                  <a:schemeClr val="tx1"/>
                </a:solidFill>
                <a:latin typeface="Times New Roman" pitchFamily="18" charset="0"/>
                <a:cs typeface="Times New Roman" pitchFamily="18" charset="0"/>
              </a:rPr>
              <a:t>2013 – 2,3</a:t>
            </a:r>
          </a:p>
          <a:p>
            <a:pPr algn="ctr"/>
            <a:r>
              <a:rPr lang="ru-RU" sz="1400" i="1" dirty="0" smtClean="0">
                <a:solidFill>
                  <a:schemeClr val="tx1"/>
                </a:solidFill>
                <a:latin typeface="Times New Roman" pitchFamily="18" charset="0"/>
                <a:cs typeface="Times New Roman" pitchFamily="18" charset="0"/>
              </a:rPr>
              <a:t>2014 – 2,4</a:t>
            </a:r>
          </a:p>
          <a:p>
            <a:pPr algn="ctr"/>
            <a:r>
              <a:rPr lang="ru-RU" sz="1400" i="1" dirty="0" smtClean="0">
                <a:solidFill>
                  <a:schemeClr val="tx1"/>
                </a:solidFill>
                <a:latin typeface="Times New Roman" pitchFamily="18" charset="0"/>
                <a:cs typeface="Times New Roman" pitchFamily="18" charset="0"/>
              </a:rPr>
              <a:t>2015 – 2,6</a:t>
            </a:r>
          </a:p>
          <a:p>
            <a:pPr algn="ctr"/>
            <a:endParaRPr lang="ru-RU" sz="1400" b="1" i="1" dirty="0" smtClean="0">
              <a:solidFill>
                <a:schemeClr val="tx1"/>
              </a:solidFill>
            </a:endParaRPr>
          </a:p>
        </p:txBody>
      </p:sp>
      <p:sp>
        <p:nvSpPr>
          <p:cNvPr id="27" name="Нижний колонтитул 2"/>
          <p:cNvSpPr txBox="1">
            <a:spLocks/>
          </p:cNvSpPr>
          <p:nvPr/>
        </p:nvSpPr>
        <p:spPr>
          <a:xfrm>
            <a:off x="7333777" y="6102424"/>
            <a:ext cx="1810225" cy="345009"/>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Мурманскстат, 2016</a:t>
            </a:r>
            <a:endParaRPr kumimoji="0" lang="ru-RU"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6" name="Прямоугольник 15"/>
          <p:cNvSpPr/>
          <p:nvPr/>
        </p:nvSpPr>
        <p:spPr>
          <a:xfrm>
            <a:off x="755576" y="5616351"/>
            <a:ext cx="2124075" cy="276999"/>
          </a:xfrm>
          <a:prstGeom prst="rect">
            <a:avLst/>
          </a:prstGeom>
        </p:spPr>
        <p:txBody>
          <a:bodyPr wrap="square">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just"/>
            <a:r>
              <a:rPr lang="ru-RU" sz="1200" i="1" baseline="30000" dirty="0">
                <a:latin typeface="Times New Roman" pitchFamily="18" charset="0"/>
                <a:cs typeface="Times New Roman" pitchFamily="18" charset="0"/>
              </a:rPr>
              <a:t>1) </a:t>
            </a:r>
            <a:r>
              <a:rPr lang="ru-RU" sz="1200" i="1" dirty="0">
                <a:latin typeface="Times New Roman" pitchFamily="18" charset="0"/>
                <a:cs typeface="Times New Roman" pitchFamily="18" charset="0"/>
              </a:rPr>
              <a:t>Без микропредприятий.</a:t>
            </a:r>
          </a:p>
        </p:txBody>
      </p:sp>
      <p:graphicFrame>
        <p:nvGraphicFramePr>
          <p:cNvPr id="18" name="Диаграмма 17"/>
          <p:cNvGraphicFramePr/>
          <p:nvPr>
            <p:extLst>
              <p:ext uri="{D42A27DB-BD31-4B8C-83A1-F6EECF244321}">
                <p14:modId xmlns:p14="http://schemas.microsoft.com/office/powerpoint/2010/main" val="2109864141"/>
              </p:ext>
            </p:extLst>
          </p:nvPr>
        </p:nvGraphicFramePr>
        <p:xfrm>
          <a:off x="683568" y="1223863"/>
          <a:ext cx="5832648" cy="42484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51743984"/>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txBox="1">
            <a:spLocks/>
          </p:cNvSpPr>
          <p:nvPr/>
        </p:nvSpPr>
        <p:spPr>
          <a:xfrm>
            <a:off x="7415808" y="6135167"/>
            <a:ext cx="1728192" cy="345009"/>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Мурманскстат, 2016</a:t>
            </a:r>
            <a:endParaRPr kumimoji="0" lang="en-US"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
        <p:nvSpPr>
          <p:cNvPr id="5" name="Rectangle 399"/>
          <p:cNvSpPr>
            <a:spLocks noChangeArrowheads="1"/>
          </p:cNvSpPr>
          <p:nvPr/>
        </p:nvSpPr>
        <p:spPr bwMode="auto">
          <a:xfrm>
            <a:off x="287524" y="178249"/>
            <a:ext cx="8568952" cy="253527"/>
          </a:xfrm>
          <a:prstGeom prst="rect">
            <a:avLst/>
          </a:prstGeom>
          <a:noFill/>
          <a:ln w="9525">
            <a:noFill/>
            <a:miter lim="800000"/>
            <a:headEnd/>
            <a:tailEnd/>
          </a:ln>
          <a:effectLst/>
        </p:spPr>
        <p:txBody>
          <a:bodyPr lIns="91428" tIns="45714" rIns="91428" bIns="45714" anchor="ctr"/>
          <a:lstStyle/>
          <a:p>
            <a:pPr algn="ctr">
              <a:defRPr/>
            </a:pPr>
            <a:r>
              <a:rPr lang="ru-RU" sz="1600" b="1" dirty="0" smtClean="0">
                <a:latin typeface="Times New Roman" pitchFamily="18" charset="0"/>
                <a:cs typeface="Times New Roman" pitchFamily="18" charset="0"/>
              </a:rPr>
              <a:t>ПРЕДИСЛОВИЕ</a:t>
            </a:r>
            <a:endParaRPr lang="ru-RU" sz="1600" b="1" dirty="0">
              <a:solidFill>
                <a:srgbClr val="424D35"/>
              </a:solidFill>
              <a:latin typeface="Times New Roman" pitchFamily="18" charset="0"/>
              <a:cs typeface="Times New Roman" pitchFamily="18" charset="0"/>
            </a:endParaRPr>
          </a:p>
        </p:txBody>
      </p:sp>
      <p:sp>
        <p:nvSpPr>
          <p:cNvPr id="8" name="Прямоугольник 7"/>
          <p:cNvSpPr/>
          <p:nvPr/>
        </p:nvSpPr>
        <p:spPr>
          <a:xfrm>
            <a:off x="467544" y="575791"/>
            <a:ext cx="8352928" cy="1600438"/>
          </a:xfrm>
          <a:prstGeom prst="rect">
            <a:avLst/>
          </a:prstGeom>
        </p:spPr>
        <p:txBody>
          <a:bodyPr wrap="square">
            <a:spAutoFit/>
          </a:bodyPr>
          <a:lstStyle/>
          <a:p>
            <a:pPr indent="360000" algn="just"/>
            <a:r>
              <a:rPr lang="ru-RU" sz="1400" dirty="0" smtClean="0">
                <a:latin typeface="Times New Roman" pitchFamily="18" charset="0"/>
                <a:cs typeface="Times New Roman" pitchFamily="18" charset="0"/>
              </a:rPr>
              <a:t>Настоящая презентация подготовлена Территориальным органом Федеральной службы государственной статистики по Мурманской области на основе данных, полученных от предприятий, физических лиц, занимавшихся предпринимательской деятельностью без образования юридического лица, путём проведения федерального статистического наблюдения выборочным способом с применением действовавших методологических положений по статистике, разработанных Федеральной службой государственной статистики.</a:t>
            </a:r>
          </a:p>
          <a:p>
            <a:pPr indent="457200" algn="just"/>
            <a:endParaRPr lang="ru-RU" sz="1400" dirty="0">
              <a:latin typeface="Times New Roman" pitchFamily="18" charset="0"/>
              <a:cs typeface="Times New Roman" pitchFamily="18" charset="0"/>
            </a:endParaRPr>
          </a:p>
        </p:txBody>
      </p:sp>
      <p:sp>
        <p:nvSpPr>
          <p:cNvPr id="9" name="Прямоугольник 8"/>
          <p:cNvSpPr/>
          <p:nvPr/>
        </p:nvSpPr>
        <p:spPr>
          <a:xfrm>
            <a:off x="467544" y="1871936"/>
            <a:ext cx="8352928" cy="954107"/>
          </a:xfrm>
          <a:prstGeom prst="rect">
            <a:avLst/>
          </a:prstGeom>
        </p:spPr>
        <p:txBody>
          <a:bodyPr wrap="square">
            <a:spAutoFit/>
          </a:bodyPr>
          <a:lstStyle/>
          <a:p>
            <a:pPr indent="360000" algn="just"/>
            <a:r>
              <a:rPr lang="ru-RU" sz="1400" dirty="0" smtClean="0">
                <a:latin typeface="Times New Roman" pitchFamily="18" charset="0"/>
                <a:cs typeface="Times New Roman" pitchFamily="18" charset="0"/>
              </a:rPr>
              <a:t>Статистические данные по малым (включая микропредприятия) приведены за 2013–2015 годы, по индивидуальным предпринимателям – за 2013, 2014 годы  в структуре и методологии соответствующих лет. Отдельные показатели представлены графически, а также в сравнении с Российской Федерацией и регионами Северо-Западного федерального округа.</a:t>
            </a:r>
            <a:endParaRPr lang="ru-RU" sz="1400" dirty="0">
              <a:latin typeface="Times New Roman" pitchFamily="18" charset="0"/>
              <a:cs typeface="Times New Roman" pitchFamily="18" charset="0"/>
            </a:endParaRPr>
          </a:p>
        </p:txBody>
      </p:sp>
      <p:sp>
        <p:nvSpPr>
          <p:cNvPr id="12" name="Прямоугольник 11"/>
          <p:cNvSpPr/>
          <p:nvPr/>
        </p:nvSpPr>
        <p:spPr>
          <a:xfrm>
            <a:off x="395536" y="2736032"/>
            <a:ext cx="8496944" cy="307777"/>
          </a:xfrm>
          <a:prstGeom prst="rect">
            <a:avLst/>
          </a:prstGeom>
        </p:spPr>
        <p:txBody>
          <a:bodyPr wrap="square">
            <a:spAutoFit/>
          </a:bodyPr>
          <a:lstStyle/>
          <a:p>
            <a:pPr indent="457200"/>
            <a:r>
              <a:rPr lang="ru-RU" sz="1400" dirty="0" smtClean="0">
                <a:latin typeface="Times New Roman" pitchFamily="18" charset="0"/>
                <a:cs typeface="Times New Roman" pitchFamily="18" charset="0"/>
              </a:rPr>
              <a:t>При формировании информации, использованы следующие классификаторы:</a:t>
            </a:r>
            <a:endParaRPr lang="ru-RU" sz="1400" dirty="0">
              <a:latin typeface="Times New Roman" pitchFamily="18" charset="0"/>
              <a:cs typeface="Times New Roman" pitchFamily="18" charset="0"/>
            </a:endParaRPr>
          </a:p>
        </p:txBody>
      </p:sp>
      <p:sp>
        <p:nvSpPr>
          <p:cNvPr id="13" name="Прямоугольник 12"/>
          <p:cNvSpPr/>
          <p:nvPr/>
        </p:nvSpPr>
        <p:spPr>
          <a:xfrm>
            <a:off x="467544" y="2952056"/>
            <a:ext cx="8352928" cy="954107"/>
          </a:xfrm>
          <a:prstGeom prst="rect">
            <a:avLst/>
          </a:prstGeom>
        </p:spPr>
        <p:txBody>
          <a:bodyPr wrap="square">
            <a:spAutoFit/>
          </a:bodyPr>
          <a:lstStyle/>
          <a:p>
            <a:pPr indent="360000" algn="just"/>
            <a:r>
              <a:rPr lang="ru-RU" sz="1400" dirty="0" smtClean="0">
                <a:latin typeface="Times New Roman" pitchFamily="18" charset="0"/>
                <a:cs typeface="Times New Roman" pitchFamily="18" charset="0"/>
              </a:rPr>
              <a:t>- по видам экономической деятельности – Общероссийский классификатор видов экономической деятельности (ОКВЭД) ОК 029-2007 (КДЕС ред.1.1). Группировки по видам экономической деятельности представляют совокупность видов деятельности, установленных хозяйствующим субъектам в качестве основных;</a:t>
            </a:r>
            <a:endParaRPr lang="ru-RU" sz="1400" dirty="0">
              <a:latin typeface="Times New Roman" pitchFamily="18" charset="0"/>
              <a:cs typeface="Times New Roman" pitchFamily="18" charset="0"/>
            </a:endParaRPr>
          </a:p>
        </p:txBody>
      </p:sp>
      <p:sp>
        <p:nvSpPr>
          <p:cNvPr id="14" name="Прямоугольник 13"/>
          <p:cNvSpPr/>
          <p:nvPr/>
        </p:nvSpPr>
        <p:spPr>
          <a:xfrm>
            <a:off x="467544" y="3816151"/>
            <a:ext cx="8352928" cy="523220"/>
          </a:xfrm>
          <a:prstGeom prst="rect">
            <a:avLst/>
          </a:prstGeom>
        </p:spPr>
        <p:txBody>
          <a:bodyPr wrap="square">
            <a:spAutoFit/>
          </a:bodyPr>
          <a:lstStyle/>
          <a:p>
            <a:pPr indent="360000" algn="just"/>
            <a:r>
              <a:rPr lang="ru-RU" sz="1400" dirty="0" smtClean="0">
                <a:latin typeface="Times New Roman" pitchFamily="18" charset="0"/>
                <a:cs typeface="Times New Roman" pitchFamily="18" charset="0"/>
              </a:rPr>
              <a:t>- по производству отдельных видов продукции в натуральном выражении – Общероссийский классификатор продукции по видам экономической деятельности (ОКПД) ОК 034-2007 (КПЕС 2002);</a:t>
            </a:r>
            <a:endParaRPr lang="ru-RU" sz="1400" dirty="0">
              <a:latin typeface="Times New Roman" pitchFamily="18" charset="0"/>
              <a:cs typeface="Times New Roman" pitchFamily="18" charset="0"/>
            </a:endParaRPr>
          </a:p>
        </p:txBody>
      </p:sp>
      <p:sp>
        <p:nvSpPr>
          <p:cNvPr id="15" name="Прямоугольник 14"/>
          <p:cNvSpPr/>
          <p:nvPr/>
        </p:nvSpPr>
        <p:spPr>
          <a:xfrm>
            <a:off x="467544" y="4248199"/>
            <a:ext cx="8352928" cy="2031325"/>
          </a:xfrm>
          <a:prstGeom prst="rect">
            <a:avLst/>
          </a:prstGeom>
        </p:spPr>
        <p:txBody>
          <a:bodyPr wrap="square">
            <a:spAutoFit/>
          </a:bodyPr>
          <a:lstStyle/>
          <a:p>
            <a:pPr indent="360000" algn="just">
              <a:buFontTx/>
              <a:buChar char="-"/>
            </a:pPr>
            <a:r>
              <a:rPr lang="ru-RU" sz="1400" dirty="0" smtClean="0">
                <a:latin typeface="Times New Roman" pitchFamily="18" charset="0"/>
                <a:cs typeface="Times New Roman" pitchFamily="18" charset="0"/>
              </a:rPr>
              <a:t>по регионам федеральных округов – Общероссийский классификатор экономических регионов (ОКЭР) ОК 024-95.</a:t>
            </a:r>
          </a:p>
          <a:p>
            <a:pPr indent="360000" algn="just"/>
            <a:r>
              <a:rPr lang="ru-RU" sz="1400" dirty="0" smtClean="0">
                <a:latin typeface="Times New Roman" pitchFamily="18" charset="0"/>
                <a:cs typeface="Times New Roman" pitchFamily="18" charset="0"/>
              </a:rPr>
              <a:t>Удельные веса рассчитаны исходя из абсолютных чисел максимально имеющейся значности.</a:t>
            </a:r>
          </a:p>
          <a:p>
            <a:pPr indent="360000" algn="just"/>
            <a:r>
              <a:rPr lang="ru-RU" sz="1400" dirty="0" smtClean="0">
                <a:latin typeface="Times New Roman" pitchFamily="18" charset="0"/>
                <a:cs typeface="Times New Roman" pitchFamily="18" charset="0"/>
              </a:rPr>
              <a:t>В отдельных случаях незначительные расхождения итогов от суммы слагаемых объясняются округлением данных. </a:t>
            </a:r>
          </a:p>
          <a:p>
            <a:pPr indent="360000" algn="just"/>
            <a:r>
              <a:rPr lang="ru-RU" sz="1400" dirty="0" smtClean="0">
                <a:latin typeface="Times New Roman" pitchFamily="18" charset="0"/>
                <a:cs typeface="Times New Roman" pitchFamily="18" charset="0"/>
              </a:rPr>
              <a:t>В связи с проведением </a:t>
            </a:r>
            <a:r>
              <a:rPr lang="ru-RU" sz="1400" dirty="0">
                <a:latin typeface="Times New Roman" pitchFamily="18" charset="0"/>
                <a:cs typeface="Times New Roman" pitchFamily="18" charset="0"/>
              </a:rPr>
              <a:t>в 2016 году сплошного </a:t>
            </a:r>
            <a:r>
              <a:rPr lang="ru-RU" sz="1400" dirty="0" smtClean="0">
                <a:latin typeface="Times New Roman" pitchFamily="18" charset="0"/>
                <a:cs typeface="Times New Roman" pitchFamily="18" charset="0"/>
              </a:rPr>
              <a:t>наблюдения за деятельностью субъектов малого предпринимательства по итогам 2015 года сведения по микропредприятиям и индивидуальным предпринимателям на выборочной основе не разрабатывались, поэтому отдельная информация по данным категориям хозяйствующих субъектов за 2015 год отсутствует.</a:t>
            </a: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txBox="1">
            <a:spLocks/>
          </p:cNvSpPr>
          <p:nvPr/>
        </p:nvSpPr>
        <p:spPr>
          <a:xfrm>
            <a:off x="7333777" y="6102424"/>
            <a:ext cx="1810225" cy="345009"/>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Мурманскстат, 2016</a:t>
            </a:r>
            <a:endParaRPr kumimoji="0" lang="ru-RU"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4" name="Нижний колонтитул 1"/>
          <p:cNvSpPr txBox="1">
            <a:spLocks/>
          </p:cNvSpPr>
          <p:nvPr/>
        </p:nvSpPr>
        <p:spPr>
          <a:xfrm>
            <a:off x="251520" y="431775"/>
            <a:ext cx="8712968" cy="6804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ОБЪЁМ ОТГРУЖЕННЫХ ТОВАРОВ СОБСТВЕННОГО ПРОИЗВОДСТВА, ВЫПОЛНЕННЫХ РАБОТ И УСЛУГ СОБСТВЕННЫМИ СИЛАМИ</a:t>
            </a:r>
          </a:p>
          <a:p>
            <a:r>
              <a:rPr lang="ru-RU" sz="1600" b="1" dirty="0" smtClean="0">
                <a:solidFill>
                  <a:schemeClr val="tx1"/>
                </a:solidFill>
                <a:latin typeface="Times New Roman" pitchFamily="18" charset="0"/>
                <a:cs typeface="Times New Roman" pitchFamily="18" charset="0"/>
              </a:rPr>
              <a:t> МАЛЫХ ПРЕДПРИЯТИЙ (ВКЛЮЧАЯ МИКРОПРЕДПРИЯТИЯ) </a:t>
            </a:r>
          </a:p>
          <a:p>
            <a:r>
              <a:rPr lang="ru-RU" sz="1600" b="1" dirty="0" smtClean="0">
                <a:solidFill>
                  <a:schemeClr val="tx1"/>
                </a:solidFill>
                <a:latin typeface="Times New Roman" pitchFamily="18" charset="0"/>
                <a:cs typeface="Times New Roman" pitchFamily="18" charset="0"/>
              </a:rPr>
              <a:t>ПО ВИДАМ ЭКОНОМИЧЕСКОЙ ДЕЯТЕЛЬНОСТИ </a:t>
            </a:r>
          </a:p>
          <a:p>
            <a:r>
              <a:rPr lang="ru-RU" sz="1600" dirty="0" smtClean="0">
                <a:solidFill>
                  <a:schemeClr val="tx1"/>
                </a:solidFill>
                <a:latin typeface="Times New Roman" pitchFamily="18" charset="0"/>
                <a:cs typeface="Times New Roman" pitchFamily="18" charset="0"/>
              </a:rPr>
              <a:t>миллионов рублей</a:t>
            </a:r>
            <a:endParaRPr lang="ru-RU" sz="1600" dirty="0">
              <a:solidFill>
                <a:schemeClr val="tx1"/>
              </a:solidFill>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647342357"/>
              </p:ext>
            </p:extLst>
          </p:nvPr>
        </p:nvGraphicFramePr>
        <p:xfrm>
          <a:off x="467544" y="1511895"/>
          <a:ext cx="8424936" cy="4486676"/>
        </p:xfrm>
        <a:graphic>
          <a:graphicData uri="http://schemas.openxmlformats.org/drawingml/2006/table">
            <a:tbl>
              <a:tblPr>
                <a:tableStyleId>{8799B23B-EC83-4686-B30A-512413B5E67A}</a:tableStyleId>
              </a:tblPr>
              <a:tblGrid>
                <a:gridCol w="4970714"/>
                <a:gridCol w="1150846"/>
                <a:gridCol w="1149161"/>
                <a:gridCol w="1154215"/>
              </a:tblGrid>
              <a:tr h="217113">
                <a:tc>
                  <a:txBody>
                    <a:bodyPr/>
                    <a:lstStyle/>
                    <a:p>
                      <a:pPr algn="ctr">
                        <a:lnSpc>
                          <a:spcPct val="115000"/>
                        </a:lnSpc>
                        <a:spcAft>
                          <a:spcPts val="0"/>
                        </a:spcAft>
                      </a:pPr>
                      <a:endParaRPr lang="ru-RU" sz="1200" dirty="0">
                        <a:latin typeface="Arial" pitchFamily="34" charset="0"/>
                        <a:ea typeface="Calibri"/>
                        <a:cs typeface="Arial" pitchFamily="34" charset="0"/>
                      </a:endParaRPr>
                    </a:p>
                  </a:txBody>
                  <a:tcPr marL="62374" marR="623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dirty="0">
                          <a:latin typeface="Arial" pitchFamily="34" charset="0"/>
                          <a:cs typeface="Arial" pitchFamily="34" charset="0"/>
                        </a:rPr>
                        <a:t>2013</a:t>
                      </a:r>
                      <a:endParaRPr lang="ru-RU" sz="1200" dirty="0">
                        <a:latin typeface="Arial" pitchFamily="34" charset="0"/>
                        <a:ea typeface="Calibri"/>
                        <a:cs typeface="Arial" pitchFamily="34" charset="0"/>
                      </a:endParaRPr>
                    </a:p>
                  </a:txBody>
                  <a:tcPr marL="62374" marR="623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dirty="0">
                          <a:latin typeface="Arial" pitchFamily="34" charset="0"/>
                          <a:cs typeface="Arial" pitchFamily="34" charset="0"/>
                        </a:rPr>
                        <a:t>2014</a:t>
                      </a:r>
                      <a:endParaRPr lang="ru-RU" sz="1200" dirty="0">
                        <a:latin typeface="Arial" pitchFamily="34" charset="0"/>
                        <a:ea typeface="Calibri"/>
                        <a:cs typeface="Arial" pitchFamily="34" charset="0"/>
                      </a:endParaRPr>
                    </a:p>
                  </a:txBody>
                  <a:tcPr marL="62374" marR="623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dirty="0">
                          <a:latin typeface="Arial" pitchFamily="34" charset="0"/>
                          <a:cs typeface="Arial" pitchFamily="34" charset="0"/>
                        </a:rPr>
                        <a:t>2015</a:t>
                      </a:r>
                      <a:endParaRPr lang="ru-RU" sz="1200" dirty="0">
                        <a:latin typeface="Arial" pitchFamily="34" charset="0"/>
                        <a:ea typeface="Calibri"/>
                        <a:cs typeface="Arial" pitchFamily="34" charset="0"/>
                      </a:endParaRPr>
                    </a:p>
                  </a:txBody>
                  <a:tcPr marL="62374" marR="623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343749">
                <a:tc>
                  <a:txBody>
                    <a:bodyPr/>
                    <a:lstStyle/>
                    <a:p>
                      <a:pPr>
                        <a:lnSpc>
                          <a:spcPct val="97000"/>
                        </a:lnSpc>
                        <a:spcBef>
                          <a:spcPts val="0"/>
                        </a:spcBef>
                        <a:spcAft>
                          <a:spcPts val="0"/>
                        </a:spcAft>
                      </a:pPr>
                      <a:endParaRPr lang="ru-RU" sz="1200" b="1" dirty="0" smtClean="0">
                        <a:latin typeface="Arial" pitchFamily="34" charset="0"/>
                        <a:cs typeface="Arial" pitchFamily="34" charset="0"/>
                      </a:endParaRPr>
                    </a:p>
                    <a:p>
                      <a:pPr>
                        <a:lnSpc>
                          <a:spcPct val="97000"/>
                        </a:lnSpc>
                        <a:spcBef>
                          <a:spcPts val="0"/>
                        </a:spcBef>
                        <a:spcAft>
                          <a:spcPts val="0"/>
                        </a:spcAft>
                      </a:pPr>
                      <a:r>
                        <a:rPr lang="ru-RU" sz="1200" b="1" dirty="0" smtClean="0">
                          <a:latin typeface="Arial" pitchFamily="34" charset="0"/>
                          <a:cs typeface="Arial" pitchFamily="34" charset="0"/>
                        </a:rPr>
                        <a:t>Всего</a:t>
                      </a:r>
                      <a:endParaRPr lang="ru-RU" sz="1200" b="1" dirty="0">
                        <a:latin typeface="Arial" pitchFamily="34" charset="0"/>
                        <a:ea typeface="Calibri"/>
                        <a:cs typeface="Arial" pitchFamily="34" charset="0"/>
                      </a:endParaRPr>
                    </a:p>
                  </a:txBody>
                  <a:tcPr marL="62374" marR="62374" marT="0"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97000"/>
                        </a:lnSpc>
                        <a:spcBef>
                          <a:spcPts val="600"/>
                        </a:spcBef>
                        <a:spcAft>
                          <a:spcPts val="300"/>
                        </a:spcAft>
                      </a:pPr>
                      <a:r>
                        <a:rPr lang="ru-RU" sz="1200" b="1" dirty="0">
                          <a:solidFill>
                            <a:srgbClr val="000000"/>
                          </a:solidFill>
                          <a:latin typeface="Arial" pitchFamily="34" charset="0"/>
                          <a:ea typeface="Calibri"/>
                          <a:cs typeface="Arial" pitchFamily="34" charset="0"/>
                        </a:rPr>
                        <a:t>48279,1</a:t>
                      </a:r>
                      <a:endParaRPr lang="ru-RU" sz="1100" dirty="0">
                        <a:latin typeface="Arial" pitchFamily="34" charset="0"/>
                        <a:ea typeface="Calibri"/>
                        <a:cs typeface="Arial" pitchFamily="34" charset="0"/>
                      </a:endParaRPr>
                    </a:p>
                  </a:txBody>
                  <a:tcPr marL="68580" marR="288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97000"/>
                        </a:lnSpc>
                        <a:spcBef>
                          <a:spcPts val="600"/>
                        </a:spcBef>
                        <a:spcAft>
                          <a:spcPts val="300"/>
                        </a:spcAft>
                      </a:pPr>
                      <a:r>
                        <a:rPr lang="ru-RU" sz="1200" b="1" dirty="0">
                          <a:solidFill>
                            <a:srgbClr val="000000"/>
                          </a:solidFill>
                          <a:latin typeface="Arial" pitchFamily="34" charset="0"/>
                          <a:ea typeface="Calibri"/>
                          <a:cs typeface="Arial" pitchFamily="34" charset="0"/>
                        </a:rPr>
                        <a:t>55979,4</a:t>
                      </a:r>
                      <a:endParaRPr lang="ru-RU" sz="1100" dirty="0">
                        <a:latin typeface="Arial" pitchFamily="34" charset="0"/>
                        <a:ea typeface="Calibri"/>
                        <a:cs typeface="Arial" pitchFamily="34" charset="0"/>
                      </a:endParaRPr>
                    </a:p>
                  </a:txBody>
                  <a:tcPr marL="68580" marR="288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97000"/>
                        </a:lnSpc>
                        <a:spcBef>
                          <a:spcPts val="600"/>
                        </a:spcBef>
                        <a:spcAft>
                          <a:spcPts val="300"/>
                        </a:spcAft>
                      </a:pPr>
                      <a:r>
                        <a:rPr lang="ru-RU" sz="1200" b="1" dirty="0">
                          <a:solidFill>
                            <a:srgbClr val="000000"/>
                          </a:solidFill>
                          <a:latin typeface="Arial" pitchFamily="34" charset="0"/>
                          <a:ea typeface="Calibri"/>
                          <a:cs typeface="Arial" pitchFamily="34" charset="0"/>
                        </a:rPr>
                        <a:t>57968,1</a:t>
                      </a:r>
                      <a:endParaRPr lang="ru-RU" sz="1100" dirty="0">
                        <a:latin typeface="Arial" pitchFamily="34" charset="0"/>
                        <a:ea typeface="Calibri"/>
                        <a:cs typeface="Arial" pitchFamily="34" charset="0"/>
                      </a:endParaRPr>
                    </a:p>
                  </a:txBody>
                  <a:tcPr marL="68580" marR="288000" marT="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185737">
                <a:tc>
                  <a:txBody>
                    <a:bodyPr/>
                    <a:lstStyle/>
                    <a:p>
                      <a:pPr marL="90000">
                        <a:lnSpc>
                          <a:spcPct val="97000"/>
                        </a:lnSpc>
                        <a:spcAft>
                          <a:spcPts val="1000"/>
                        </a:spcAft>
                      </a:pPr>
                      <a:r>
                        <a:rPr lang="ru-RU" sz="1200" dirty="0">
                          <a:latin typeface="Arial" pitchFamily="34" charset="0"/>
                          <a:cs typeface="Arial" pitchFamily="34" charset="0"/>
                        </a:rPr>
                        <a:t>сельское хозяйство, охота и лесное хозяйство</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903,8</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401,9</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433,1</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2239">
                <a:tc>
                  <a:txBody>
                    <a:bodyPr/>
                    <a:lstStyle/>
                    <a:p>
                      <a:pPr marL="90000">
                        <a:lnSpc>
                          <a:spcPct val="97000"/>
                        </a:lnSpc>
                        <a:spcAft>
                          <a:spcPts val="1000"/>
                        </a:spcAft>
                      </a:pPr>
                      <a:r>
                        <a:rPr lang="ru-RU" sz="1200" dirty="0">
                          <a:latin typeface="Arial" pitchFamily="34" charset="0"/>
                          <a:cs typeface="Arial" pitchFamily="34" charset="0"/>
                        </a:rPr>
                        <a:t>рыболовство, рыбоводство</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6616,8</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10824,4</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9789,2</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26152">
                <a:tc>
                  <a:txBody>
                    <a:bodyPr/>
                    <a:lstStyle/>
                    <a:p>
                      <a:pPr marL="90000">
                        <a:lnSpc>
                          <a:spcPct val="97000"/>
                        </a:lnSpc>
                        <a:spcAft>
                          <a:spcPts val="1000"/>
                        </a:spcAft>
                      </a:pPr>
                      <a:r>
                        <a:rPr lang="ru-RU" sz="1200" dirty="0">
                          <a:latin typeface="Arial" pitchFamily="34" charset="0"/>
                          <a:cs typeface="Arial" pitchFamily="34" charset="0"/>
                        </a:rPr>
                        <a:t>добыча полезных ископаемых</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26152">
                <a:tc>
                  <a:txBody>
                    <a:bodyPr/>
                    <a:lstStyle/>
                    <a:p>
                      <a:pPr marL="90000">
                        <a:lnSpc>
                          <a:spcPct val="97000"/>
                        </a:lnSpc>
                        <a:spcAft>
                          <a:spcPts val="1000"/>
                        </a:spcAft>
                      </a:pPr>
                      <a:r>
                        <a:rPr lang="ru-RU" sz="1200" dirty="0">
                          <a:latin typeface="Arial" pitchFamily="34" charset="0"/>
                          <a:cs typeface="Arial" pitchFamily="34" charset="0"/>
                        </a:rPr>
                        <a:t>обрабатывающие производства </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9986,3</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11074,3</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10210,6</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26152">
                <a:tc>
                  <a:txBody>
                    <a:bodyPr/>
                    <a:lstStyle/>
                    <a:p>
                      <a:pPr marL="90000">
                        <a:lnSpc>
                          <a:spcPct val="97000"/>
                        </a:lnSpc>
                        <a:spcAft>
                          <a:spcPts val="1000"/>
                        </a:spcAft>
                      </a:pPr>
                      <a:r>
                        <a:rPr lang="ru-RU" sz="1200" dirty="0">
                          <a:latin typeface="Arial" pitchFamily="34" charset="0"/>
                          <a:cs typeface="Arial" pitchFamily="34" charset="0"/>
                        </a:rPr>
                        <a:t>производство и распределение электроэнергии, газа и воды</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648,7</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781,3</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767,5</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5737">
                <a:tc>
                  <a:txBody>
                    <a:bodyPr/>
                    <a:lstStyle/>
                    <a:p>
                      <a:pPr marL="90000">
                        <a:lnSpc>
                          <a:spcPct val="97000"/>
                        </a:lnSpc>
                        <a:spcAft>
                          <a:spcPts val="1000"/>
                        </a:spcAft>
                      </a:pPr>
                      <a:r>
                        <a:rPr lang="ru-RU" sz="1200" dirty="0">
                          <a:latin typeface="Arial" pitchFamily="34" charset="0"/>
                          <a:cs typeface="Arial" pitchFamily="34" charset="0"/>
                        </a:rPr>
                        <a:t>строительство</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8987,9</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8486,6</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10036,1</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59461">
                <a:tc>
                  <a:txBody>
                    <a:bodyPr/>
                    <a:lstStyle/>
                    <a:p>
                      <a:pPr marL="90000">
                        <a:lnSpc>
                          <a:spcPct val="97000"/>
                        </a:lnSpc>
                        <a:spcAft>
                          <a:spcPts val="1000"/>
                        </a:spcAft>
                      </a:pPr>
                      <a:r>
                        <a:rPr lang="ru-RU" sz="1200" dirty="0">
                          <a:latin typeface="Arial" pitchFamily="34" charset="0"/>
                          <a:cs typeface="Arial" pitchFamily="34" charset="0"/>
                        </a:rPr>
                        <a:t>оптовая и розничная торговля; ремонт автотранспортных средств, мотоциклов, бытовых изделий и предметов личного </a:t>
                      </a:r>
                      <a:r>
                        <a:rPr lang="ru-RU" sz="1200" dirty="0" smtClean="0">
                          <a:latin typeface="Arial" pitchFamily="34" charset="0"/>
                          <a:cs typeface="Arial" pitchFamily="34" charset="0"/>
                        </a:rPr>
                        <a:t>пользования</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1304,6</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1838,6</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1383,9</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26152">
                <a:tc>
                  <a:txBody>
                    <a:bodyPr/>
                    <a:lstStyle/>
                    <a:p>
                      <a:pPr marL="90000">
                        <a:lnSpc>
                          <a:spcPct val="97000"/>
                        </a:lnSpc>
                        <a:spcAft>
                          <a:spcPts val="1000"/>
                        </a:spcAft>
                      </a:pPr>
                      <a:r>
                        <a:rPr lang="ru-RU" sz="1200" dirty="0">
                          <a:latin typeface="Arial" pitchFamily="34" charset="0"/>
                          <a:cs typeface="Arial" pitchFamily="34" charset="0"/>
                        </a:rPr>
                        <a:t>гостиницы и рестораны</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3418,7</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4226,7</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4408,1</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26152">
                <a:tc>
                  <a:txBody>
                    <a:bodyPr/>
                    <a:lstStyle/>
                    <a:p>
                      <a:pPr marL="90000">
                        <a:lnSpc>
                          <a:spcPct val="97000"/>
                        </a:lnSpc>
                        <a:spcAft>
                          <a:spcPts val="1000"/>
                        </a:spcAft>
                      </a:pPr>
                      <a:r>
                        <a:rPr lang="ru-RU" sz="1200" dirty="0">
                          <a:latin typeface="Arial" pitchFamily="34" charset="0"/>
                          <a:cs typeface="Arial" pitchFamily="34" charset="0"/>
                        </a:rPr>
                        <a:t>транспорт и связь</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3211,3</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4218,3</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5497,5</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26152">
                <a:tc>
                  <a:txBody>
                    <a:bodyPr/>
                    <a:lstStyle/>
                    <a:p>
                      <a:pPr marL="90000">
                        <a:lnSpc>
                          <a:spcPct val="97000"/>
                        </a:lnSpc>
                        <a:spcAft>
                          <a:spcPts val="1000"/>
                        </a:spcAft>
                      </a:pPr>
                      <a:r>
                        <a:rPr lang="ru-RU" sz="1200" dirty="0">
                          <a:latin typeface="Arial" pitchFamily="34" charset="0"/>
                          <a:cs typeface="Arial" pitchFamily="34" charset="0"/>
                        </a:rPr>
                        <a:t>финансовая деятельность</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27,9</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45,3</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54,3</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43749">
                <a:tc>
                  <a:txBody>
                    <a:bodyPr/>
                    <a:lstStyle/>
                    <a:p>
                      <a:pPr marL="90000">
                        <a:lnSpc>
                          <a:spcPct val="97000"/>
                        </a:lnSpc>
                        <a:spcAft>
                          <a:spcPts val="1000"/>
                        </a:spcAft>
                      </a:pPr>
                      <a:r>
                        <a:rPr lang="ru-RU" sz="1200" dirty="0">
                          <a:latin typeface="Arial" pitchFamily="34" charset="0"/>
                          <a:cs typeface="Arial" pitchFamily="34" charset="0"/>
                        </a:rPr>
                        <a:t>операции с недвижимым имуществом, аренда </a:t>
                      </a:r>
                      <a:r>
                        <a:rPr lang="ru-RU" sz="1200" dirty="0" smtClean="0">
                          <a:latin typeface="Arial" pitchFamily="34" charset="0"/>
                          <a:cs typeface="Arial" pitchFamily="34" charset="0"/>
                        </a:rPr>
                        <a:t>                                 и </a:t>
                      </a:r>
                      <a:r>
                        <a:rPr lang="ru-RU" sz="1200" dirty="0">
                          <a:latin typeface="Arial" pitchFamily="34" charset="0"/>
                          <a:cs typeface="Arial" pitchFamily="34" charset="0"/>
                        </a:rPr>
                        <a:t>предоставление услуг</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9979,9</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11017,2</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11828,3</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6919">
                <a:tc>
                  <a:txBody>
                    <a:bodyPr/>
                    <a:lstStyle/>
                    <a:p>
                      <a:pPr marL="90000">
                        <a:lnSpc>
                          <a:spcPct val="97000"/>
                        </a:lnSpc>
                        <a:spcAft>
                          <a:spcPts val="1000"/>
                        </a:spcAft>
                        <a:tabLst>
                          <a:tab pos="1560830" algn="r"/>
                        </a:tabLst>
                      </a:pPr>
                      <a:r>
                        <a:rPr lang="ru-RU" sz="1200" dirty="0">
                          <a:latin typeface="Arial" pitchFamily="34" charset="0"/>
                          <a:cs typeface="Arial" pitchFamily="34" charset="0"/>
                        </a:rPr>
                        <a:t>государственное управление и обеспечение военной безопасности; социальное страхование</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5737">
                <a:tc>
                  <a:txBody>
                    <a:bodyPr/>
                    <a:lstStyle/>
                    <a:p>
                      <a:pPr marL="90000">
                        <a:lnSpc>
                          <a:spcPct val="97000"/>
                        </a:lnSpc>
                        <a:spcAft>
                          <a:spcPts val="1000"/>
                        </a:spcAft>
                        <a:tabLst>
                          <a:tab pos="1560830" algn="r"/>
                        </a:tabLst>
                      </a:pPr>
                      <a:r>
                        <a:rPr lang="ru-RU" sz="1200" dirty="0">
                          <a:latin typeface="Arial" pitchFamily="34" charset="0"/>
                          <a:cs typeface="Arial" pitchFamily="34" charset="0"/>
                        </a:rPr>
                        <a:t>образование</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185,0</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129,8</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128,4</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30360">
                <a:tc>
                  <a:txBody>
                    <a:bodyPr/>
                    <a:lstStyle/>
                    <a:p>
                      <a:pPr marL="90000">
                        <a:lnSpc>
                          <a:spcPct val="97000"/>
                        </a:lnSpc>
                        <a:spcAft>
                          <a:spcPts val="1000"/>
                        </a:spcAft>
                      </a:pPr>
                      <a:r>
                        <a:rPr lang="ru-RU" sz="1200" dirty="0">
                          <a:latin typeface="Arial" pitchFamily="34" charset="0"/>
                          <a:cs typeface="Arial" pitchFamily="34" charset="0"/>
                        </a:rPr>
                        <a:t>здравоохранение и предоставление социальных услуг</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1183,1</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748,6</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7000"/>
                        </a:lnSpc>
                        <a:spcAft>
                          <a:spcPts val="1000"/>
                        </a:spcAft>
                      </a:pPr>
                      <a:r>
                        <a:rPr lang="ru-RU" sz="1200" dirty="0">
                          <a:latin typeface="Arial" pitchFamily="34" charset="0"/>
                          <a:cs typeface="Arial" pitchFamily="34" charset="0"/>
                        </a:rPr>
                        <a:t>859,5</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1473">
                <a:tc>
                  <a:txBody>
                    <a:bodyPr/>
                    <a:lstStyle/>
                    <a:p>
                      <a:pPr marL="90000">
                        <a:lnSpc>
                          <a:spcPct val="97000"/>
                        </a:lnSpc>
                        <a:spcAft>
                          <a:spcPts val="600"/>
                        </a:spcAft>
                      </a:pPr>
                      <a:r>
                        <a:rPr lang="ru-RU" sz="1200" dirty="0">
                          <a:latin typeface="Arial" pitchFamily="34" charset="0"/>
                          <a:cs typeface="Arial" pitchFamily="34" charset="0"/>
                        </a:rPr>
                        <a:t>предоставление прочих коммунальных, </a:t>
                      </a:r>
                      <a:r>
                        <a:rPr lang="ru-RU" sz="1200" dirty="0" smtClean="0">
                          <a:latin typeface="Arial" pitchFamily="34" charset="0"/>
                          <a:cs typeface="Arial" pitchFamily="34" charset="0"/>
                        </a:rPr>
                        <a:t>социальных                         и </a:t>
                      </a:r>
                      <a:r>
                        <a:rPr lang="ru-RU" sz="1200" dirty="0">
                          <a:latin typeface="Arial" pitchFamily="34" charset="0"/>
                          <a:cs typeface="Arial" pitchFamily="34" charset="0"/>
                        </a:rPr>
                        <a:t>персональных </a:t>
                      </a:r>
                      <a:r>
                        <a:rPr lang="ru-RU" sz="1200" dirty="0" smtClean="0">
                          <a:latin typeface="Arial" pitchFamily="34" charset="0"/>
                          <a:cs typeface="Arial" pitchFamily="34" charset="0"/>
                        </a:rPr>
                        <a:t>услуг</a:t>
                      </a:r>
                      <a:endParaRPr lang="ru-RU" sz="12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7000"/>
                        </a:lnSpc>
                        <a:spcAft>
                          <a:spcPts val="600"/>
                        </a:spcAft>
                      </a:pPr>
                      <a:r>
                        <a:rPr lang="ru-RU" sz="1200" dirty="0">
                          <a:latin typeface="Arial" pitchFamily="34" charset="0"/>
                          <a:cs typeface="Arial" pitchFamily="34" charset="0"/>
                        </a:rPr>
                        <a:t>1675,2</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7000"/>
                        </a:lnSpc>
                        <a:spcAft>
                          <a:spcPts val="600"/>
                        </a:spcAft>
                      </a:pPr>
                      <a:r>
                        <a:rPr lang="ru-RU" sz="1200" dirty="0">
                          <a:latin typeface="Arial" pitchFamily="34" charset="0"/>
                          <a:cs typeface="Arial" pitchFamily="34" charset="0"/>
                        </a:rPr>
                        <a:t>1690,6</a:t>
                      </a:r>
                      <a:endParaRPr lang="ru-RU" sz="1200" dirty="0">
                        <a:latin typeface="Arial" pitchFamily="34" charset="0"/>
                        <a:ea typeface="Calibri"/>
                        <a:cs typeface="Arial" pitchFamily="34" charset="0"/>
                      </a:endParaRPr>
                    </a:p>
                  </a:txBody>
                  <a:tcPr marL="62374" marR="288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7000"/>
                        </a:lnSpc>
                        <a:spcAft>
                          <a:spcPts val="600"/>
                        </a:spcAft>
                      </a:pPr>
                      <a:r>
                        <a:rPr lang="ru-RU" sz="1200" dirty="0">
                          <a:latin typeface="Arial" pitchFamily="34" charset="0"/>
                          <a:cs typeface="Arial" pitchFamily="34" charset="0"/>
                        </a:rPr>
                        <a:t>2123,2</a:t>
                      </a:r>
                      <a:endParaRPr lang="ru-RU" sz="1200" dirty="0">
                        <a:latin typeface="Arial" pitchFamily="34" charset="0"/>
                        <a:ea typeface="Calibri"/>
                        <a:cs typeface="Arial" pitchFamily="34" charset="0"/>
                      </a:endParaRPr>
                    </a:p>
                  </a:txBody>
                  <a:tcPr marL="62374" marR="288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15312">
                <a:tc>
                  <a:txBody>
                    <a:bodyPr/>
                    <a:lstStyle/>
                    <a:p>
                      <a:pPr marL="90000">
                        <a:lnSpc>
                          <a:spcPct val="97000"/>
                        </a:lnSpc>
                        <a:spcAft>
                          <a:spcPts val="600"/>
                        </a:spcAft>
                      </a:pPr>
                      <a:endParaRPr lang="ru-RU" sz="100" dirty="0">
                        <a:latin typeface="Arial" pitchFamily="34" charset="0"/>
                        <a:ea typeface="Calibri"/>
                        <a:cs typeface="Arial" pitchFamily="34" charset="0"/>
                      </a:endParaRPr>
                    </a:p>
                  </a:txBody>
                  <a:tcPr marL="62374" marR="62374"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7000"/>
                        </a:lnSpc>
                        <a:spcAft>
                          <a:spcPts val="600"/>
                        </a:spcAft>
                      </a:pPr>
                      <a:endParaRPr lang="ru-RU" sz="100" dirty="0">
                        <a:latin typeface="Arial" pitchFamily="34" charset="0"/>
                        <a:ea typeface="Calibri"/>
                        <a:cs typeface="Arial" pitchFamily="34" charset="0"/>
                      </a:endParaRPr>
                    </a:p>
                  </a:txBody>
                  <a:tcPr marL="62374" marR="62374"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7000"/>
                        </a:lnSpc>
                        <a:spcAft>
                          <a:spcPts val="600"/>
                        </a:spcAft>
                      </a:pPr>
                      <a:endParaRPr lang="ru-RU" sz="100" dirty="0">
                        <a:latin typeface="Arial" pitchFamily="34" charset="0"/>
                        <a:ea typeface="Calibri"/>
                        <a:cs typeface="Arial" pitchFamily="34" charset="0"/>
                      </a:endParaRPr>
                    </a:p>
                  </a:txBody>
                  <a:tcPr marL="62374" marR="62374"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7000"/>
                        </a:lnSpc>
                        <a:spcAft>
                          <a:spcPts val="600"/>
                        </a:spcAft>
                      </a:pPr>
                      <a:endParaRPr lang="ru-RU" sz="100" dirty="0">
                        <a:latin typeface="Arial" pitchFamily="34" charset="0"/>
                        <a:ea typeface="Calibri"/>
                        <a:cs typeface="Arial" pitchFamily="34" charset="0"/>
                      </a:endParaRPr>
                    </a:p>
                  </a:txBody>
                  <a:tcPr marL="62374" marR="62374"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ижний колонтитул 2"/>
          <p:cNvSpPr>
            <a:spLocks noGrp="1"/>
          </p:cNvSpPr>
          <p:nvPr>
            <p:ph type="ftr" sz="quarter" idx="11"/>
          </p:nvPr>
        </p:nvSpPr>
        <p:spPr>
          <a:xfrm>
            <a:off x="7333777" y="6102424"/>
            <a:ext cx="1810225" cy="345009"/>
          </a:xfrm>
        </p:spPr>
        <p:txBody>
          <a:body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5" name="Нижний колонтитул 1"/>
          <p:cNvSpPr txBox="1">
            <a:spLocks/>
          </p:cNvSpPr>
          <p:nvPr/>
        </p:nvSpPr>
        <p:spPr>
          <a:xfrm>
            <a:off x="179512" y="287759"/>
            <a:ext cx="8712968" cy="6804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ВЫРУЧКА ОТ ПРОДАЖИ ТОВАРОВ , ПРОДУКЦИИ, РАБОТ, УСЛУГ </a:t>
            </a:r>
          </a:p>
          <a:p>
            <a:r>
              <a:rPr lang="ru-RU" sz="1600" b="1" dirty="0" smtClean="0">
                <a:solidFill>
                  <a:schemeClr val="tx1"/>
                </a:solidFill>
                <a:latin typeface="Times New Roman" pitchFamily="18" charset="0"/>
                <a:cs typeface="Times New Roman" pitchFamily="18" charset="0"/>
              </a:rPr>
              <a:t>ИНДИВИДУАЛЬНЫХ ПРЕДПРИНИМАТЕЛЕЙ</a:t>
            </a:r>
          </a:p>
          <a:p>
            <a:r>
              <a:rPr lang="ru-RU" sz="1600" b="1" dirty="0" smtClean="0">
                <a:solidFill>
                  <a:schemeClr val="tx1"/>
                </a:solidFill>
                <a:latin typeface="Times New Roman" pitchFamily="18" charset="0"/>
                <a:cs typeface="Times New Roman" pitchFamily="18" charset="0"/>
              </a:rPr>
              <a:t>ПО ВИДАМ ЭКОНОМИЧЕСКОЙ ДЕЯТЕЛЬНОСТИ </a:t>
            </a:r>
          </a:p>
          <a:p>
            <a:r>
              <a:rPr lang="ru-RU" sz="1600" dirty="0" smtClean="0">
                <a:solidFill>
                  <a:schemeClr val="tx1"/>
                </a:solidFill>
                <a:latin typeface="Times New Roman" pitchFamily="18" charset="0"/>
                <a:cs typeface="Times New Roman" pitchFamily="18" charset="0"/>
              </a:rPr>
              <a:t>миллионов рублей</a:t>
            </a:r>
            <a:endParaRPr lang="ru-RU" sz="1600" dirty="0">
              <a:solidFill>
                <a:schemeClr val="tx1"/>
              </a:solidFill>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6206545"/>
              </p:ext>
            </p:extLst>
          </p:nvPr>
        </p:nvGraphicFramePr>
        <p:xfrm>
          <a:off x="395536" y="1223863"/>
          <a:ext cx="8424935" cy="4840569"/>
        </p:xfrm>
        <a:graphic>
          <a:graphicData uri="http://schemas.openxmlformats.org/drawingml/2006/table">
            <a:tbl>
              <a:tblPr>
                <a:tableStyleId>{8799B23B-EC83-4686-B30A-512413B5E67A}</a:tableStyleId>
              </a:tblPr>
              <a:tblGrid>
                <a:gridCol w="4925215"/>
                <a:gridCol w="876194"/>
                <a:gridCol w="876194"/>
                <a:gridCol w="876194"/>
                <a:gridCol w="871138"/>
              </a:tblGrid>
              <a:tr h="614307">
                <a:tc rowSpan="2">
                  <a:txBody>
                    <a:bodyPr/>
                    <a:lstStyle/>
                    <a:p>
                      <a:pPr>
                        <a:lnSpc>
                          <a:spcPct val="115000"/>
                        </a:lnSpc>
                        <a:spcAft>
                          <a:spcPts val="1000"/>
                        </a:spcAft>
                      </a:pPr>
                      <a:endParaRPr lang="ru-RU" sz="1200" dirty="0">
                        <a:latin typeface="Arial" pitchFamily="34" charset="0"/>
                        <a:ea typeface="Calibri"/>
                        <a:cs typeface="Arial" pitchFamily="34" charset="0"/>
                      </a:endParaRPr>
                    </a:p>
                  </a:txBody>
                  <a:tcPr marL="49023" marR="4902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gridSpan="2">
                  <a:txBody>
                    <a:bodyPr/>
                    <a:lstStyle/>
                    <a:p>
                      <a:pPr marL="36195" marR="36195" algn="ctr">
                        <a:lnSpc>
                          <a:spcPct val="115000"/>
                        </a:lnSpc>
                        <a:spcAft>
                          <a:spcPts val="1000"/>
                        </a:spcAft>
                      </a:pPr>
                      <a:r>
                        <a:rPr lang="ru-RU" sz="1200" dirty="0">
                          <a:latin typeface="Arial" pitchFamily="34" charset="0"/>
                          <a:cs typeface="Arial" pitchFamily="34" charset="0"/>
                        </a:rPr>
                        <a:t>Всего</a:t>
                      </a:r>
                      <a:endParaRPr lang="ru-RU" sz="1200" dirty="0">
                        <a:latin typeface="Arial" pitchFamily="34" charset="0"/>
                        <a:ea typeface="Calibri"/>
                        <a:cs typeface="Arial" pitchFamily="34" charset="0"/>
                      </a:endParaRPr>
                    </a:p>
                  </a:txBody>
                  <a:tcPr marL="49023" marR="4902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p>
                      <a:endParaRPr lang="ru-RU"/>
                    </a:p>
                  </a:txBody>
                  <a:tcPr/>
                </a:tc>
                <a:tc gridSpan="2">
                  <a:txBody>
                    <a:bodyPr/>
                    <a:lstStyle/>
                    <a:p>
                      <a:pPr marL="36195" marR="36195" algn="ctr">
                        <a:lnSpc>
                          <a:spcPct val="115000"/>
                        </a:lnSpc>
                        <a:spcAft>
                          <a:spcPts val="0"/>
                        </a:spcAft>
                      </a:pPr>
                      <a:r>
                        <a:rPr lang="ru-RU" sz="1200" dirty="0">
                          <a:latin typeface="Arial" pitchFamily="34" charset="0"/>
                          <a:cs typeface="Arial" pitchFamily="34" charset="0"/>
                        </a:rPr>
                        <a:t>в том числе по основному </a:t>
                      </a:r>
                      <a:br>
                        <a:rPr lang="ru-RU" sz="1200" dirty="0">
                          <a:latin typeface="Arial" pitchFamily="34" charset="0"/>
                          <a:cs typeface="Arial" pitchFamily="34" charset="0"/>
                        </a:rPr>
                      </a:br>
                      <a:r>
                        <a:rPr lang="ru-RU" sz="1200" dirty="0">
                          <a:latin typeface="Arial" pitchFamily="34" charset="0"/>
                          <a:cs typeface="Arial" pitchFamily="34" charset="0"/>
                        </a:rPr>
                        <a:t>виду деятельности</a:t>
                      </a:r>
                      <a:endParaRPr lang="ru-RU" sz="1200" dirty="0">
                        <a:latin typeface="Arial" pitchFamily="34" charset="0"/>
                        <a:ea typeface="Calibri"/>
                        <a:cs typeface="Arial" pitchFamily="34" charset="0"/>
                      </a:endParaRPr>
                    </a:p>
                  </a:txBody>
                  <a:tcPr marL="49023" marR="4902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p>
                      <a:endParaRPr lang="ru-RU"/>
                    </a:p>
                  </a:txBody>
                  <a:tcPr/>
                </a:tc>
              </a:tr>
              <a:tr h="198120">
                <a:tc vMerge="1">
                  <a:txBody>
                    <a:bodyPr/>
                    <a:lstStyle/>
                    <a:p>
                      <a:endParaRPr lang="ru-RU"/>
                    </a:p>
                  </a:txBody>
                  <a:tcPr/>
                </a:tc>
                <a:tc>
                  <a:txBody>
                    <a:bodyPr/>
                    <a:lstStyle/>
                    <a:p>
                      <a:pPr algn="ctr">
                        <a:lnSpc>
                          <a:spcPct val="115000"/>
                        </a:lnSpc>
                        <a:spcAft>
                          <a:spcPts val="0"/>
                        </a:spcAft>
                      </a:pPr>
                      <a:r>
                        <a:rPr lang="ru-RU" sz="1200" dirty="0">
                          <a:latin typeface="Arial" pitchFamily="34" charset="0"/>
                          <a:cs typeface="Arial" pitchFamily="34" charset="0"/>
                        </a:rPr>
                        <a:t>2013</a:t>
                      </a:r>
                      <a:endParaRPr lang="ru-RU" sz="1200" dirty="0">
                        <a:latin typeface="Arial" pitchFamily="34" charset="0"/>
                        <a:ea typeface="Calibri"/>
                        <a:cs typeface="Arial" pitchFamily="34" charset="0"/>
                      </a:endParaRPr>
                    </a:p>
                  </a:txBody>
                  <a:tcPr marL="49023" marR="490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R="36195" algn="ctr">
                        <a:lnSpc>
                          <a:spcPct val="115000"/>
                        </a:lnSpc>
                        <a:spcAft>
                          <a:spcPts val="0"/>
                        </a:spcAft>
                      </a:pPr>
                      <a:r>
                        <a:rPr lang="ru-RU" sz="1200" dirty="0">
                          <a:latin typeface="Arial" pitchFamily="34" charset="0"/>
                          <a:cs typeface="Arial" pitchFamily="34" charset="0"/>
                        </a:rPr>
                        <a:t>2014</a:t>
                      </a:r>
                      <a:endParaRPr lang="ru-RU" sz="1200" dirty="0">
                        <a:latin typeface="Arial" pitchFamily="34" charset="0"/>
                        <a:ea typeface="Calibri"/>
                        <a:cs typeface="Arial" pitchFamily="34" charset="0"/>
                      </a:endParaRPr>
                    </a:p>
                  </a:txBody>
                  <a:tcPr marL="49023" marR="490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R="36195" algn="ctr">
                        <a:lnSpc>
                          <a:spcPct val="115000"/>
                        </a:lnSpc>
                        <a:spcAft>
                          <a:spcPts val="0"/>
                        </a:spcAft>
                      </a:pPr>
                      <a:r>
                        <a:rPr lang="ru-RU" sz="1200" dirty="0">
                          <a:latin typeface="Arial" pitchFamily="34" charset="0"/>
                          <a:cs typeface="Arial" pitchFamily="34" charset="0"/>
                        </a:rPr>
                        <a:t>2013</a:t>
                      </a:r>
                      <a:endParaRPr lang="ru-RU" sz="1200" dirty="0">
                        <a:latin typeface="Arial" pitchFamily="34" charset="0"/>
                        <a:ea typeface="Calibri"/>
                        <a:cs typeface="Arial" pitchFamily="34" charset="0"/>
                      </a:endParaRPr>
                    </a:p>
                  </a:txBody>
                  <a:tcPr marL="49023" marR="490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marR="36195" algn="ctr">
                        <a:lnSpc>
                          <a:spcPct val="115000"/>
                        </a:lnSpc>
                        <a:spcAft>
                          <a:spcPts val="0"/>
                        </a:spcAft>
                      </a:pPr>
                      <a:r>
                        <a:rPr lang="ru-RU" sz="1200" dirty="0">
                          <a:latin typeface="Arial" pitchFamily="34" charset="0"/>
                          <a:cs typeface="Arial" pitchFamily="34" charset="0"/>
                        </a:rPr>
                        <a:t>2014</a:t>
                      </a:r>
                      <a:endParaRPr lang="ru-RU" sz="1200" dirty="0">
                        <a:latin typeface="Arial" pitchFamily="34" charset="0"/>
                        <a:ea typeface="Calibri"/>
                        <a:cs typeface="Arial" pitchFamily="34" charset="0"/>
                      </a:endParaRPr>
                    </a:p>
                  </a:txBody>
                  <a:tcPr marL="49023" marR="490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334268">
                <a:tc>
                  <a:txBody>
                    <a:bodyPr/>
                    <a:lstStyle/>
                    <a:p>
                      <a:pPr>
                        <a:lnSpc>
                          <a:spcPct val="115000"/>
                        </a:lnSpc>
                        <a:spcBef>
                          <a:spcPts val="600"/>
                        </a:spcBef>
                        <a:spcAft>
                          <a:spcPts val="1000"/>
                        </a:spcAft>
                      </a:pPr>
                      <a:endParaRPr lang="ru-RU" sz="100" b="1" dirty="0" smtClean="0">
                        <a:latin typeface="Arial" pitchFamily="34" charset="0"/>
                        <a:cs typeface="Arial" pitchFamily="34" charset="0"/>
                      </a:endParaRPr>
                    </a:p>
                    <a:p>
                      <a:pPr>
                        <a:lnSpc>
                          <a:spcPct val="115000"/>
                        </a:lnSpc>
                        <a:spcBef>
                          <a:spcPts val="0"/>
                        </a:spcBef>
                        <a:spcAft>
                          <a:spcPts val="1000"/>
                        </a:spcAft>
                      </a:pPr>
                      <a:r>
                        <a:rPr lang="ru-RU" sz="1200" b="1" dirty="0" smtClean="0">
                          <a:latin typeface="Arial" pitchFamily="34" charset="0"/>
                          <a:cs typeface="Arial" pitchFamily="34" charset="0"/>
                        </a:rPr>
                        <a:t>Всего</a:t>
                      </a:r>
                      <a:endParaRPr lang="ru-RU" sz="1200" b="1" dirty="0">
                        <a:latin typeface="Arial" pitchFamily="34" charset="0"/>
                        <a:ea typeface="Calibri"/>
                        <a:cs typeface="Arial" pitchFamily="34" charset="0"/>
                      </a:endParaRPr>
                    </a:p>
                  </a:txBody>
                  <a:tcPr marL="49023" marR="49023" marT="0"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600"/>
                        </a:spcBef>
                        <a:spcAft>
                          <a:spcPts val="1000"/>
                        </a:spcAft>
                      </a:pPr>
                      <a:r>
                        <a:rPr lang="ru-RU" sz="1200" b="1" dirty="0">
                          <a:latin typeface="Arial" pitchFamily="34" charset="0"/>
                          <a:cs typeface="Arial" pitchFamily="34" charset="0"/>
                        </a:rPr>
                        <a:t>26325,0</a:t>
                      </a:r>
                      <a:endParaRPr lang="ru-RU" sz="1200" b="1" dirty="0">
                        <a:latin typeface="Arial" pitchFamily="34" charset="0"/>
                        <a:ea typeface="Calibri"/>
                        <a:cs typeface="Arial" pitchFamily="34" charset="0"/>
                      </a:endParaRPr>
                    </a:p>
                  </a:txBody>
                  <a:tcPr marL="49023" marR="180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600"/>
                        </a:spcBef>
                        <a:spcAft>
                          <a:spcPts val="1000"/>
                        </a:spcAft>
                      </a:pPr>
                      <a:r>
                        <a:rPr lang="ru-RU" sz="1200" b="1" dirty="0">
                          <a:latin typeface="Arial" pitchFamily="34" charset="0"/>
                          <a:cs typeface="Arial" pitchFamily="34" charset="0"/>
                        </a:rPr>
                        <a:t>28512,6</a:t>
                      </a:r>
                      <a:endParaRPr lang="ru-RU" sz="1200" b="1" dirty="0">
                        <a:latin typeface="Arial" pitchFamily="34" charset="0"/>
                        <a:ea typeface="Calibri"/>
                        <a:cs typeface="Arial" pitchFamily="34" charset="0"/>
                      </a:endParaRPr>
                    </a:p>
                  </a:txBody>
                  <a:tcPr marL="49023" marR="180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600"/>
                        </a:spcBef>
                        <a:spcAft>
                          <a:spcPts val="1000"/>
                        </a:spcAft>
                      </a:pPr>
                      <a:r>
                        <a:rPr lang="ru-RU" sz="1200" b="1" dirty="0">
                          <a:latin typeface="Arial" pitchFamily="34" charset="0"/>
                          <a:cs typeface="Arial" pitchFamily="34" charset="0"/>
                        </a:rPr>
                        <a:t>24916,4</a:t>
                      </a:r>
                      <a:endParaRPr lang="ru-RU" sz="1200" b="1" dirty="0">
                        <a:latin typeface="Arial" pitchFamily="34" charset="0"/>
                        <a:ea typeface="Calibri"/>
                        <a:cs typeface="Arial" pitchFamily="34" charset="0"/>
                      </a:endParaRPr>
                    </a:p>
                  </a:txBody>
                  <a:tcPr marL="49023" marR="180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600"/>
                        </a:spcBef>
                        <a:spcAft>
                          <a:spcPts val="1000"/>
                        </a:spcAft>
                      </a:pPr>
                      <a:r>
                        <a:rPr lang="ru-RU" sz="1200" b="1" dirty="0">
                          <a:latin typeface="Arial" pitchFamily="34" charset="0"/>
                          <a:cs typeface="Arial" pitchFamily="34" charset="0"/>
                        </a:rPr>
                        <a:t>27005,7</a:t>
                      </a:r>
                      <a:endParaRPr lang="ru-RU" sz="1200" b="1"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сельское хозяйство, охота и лесное хозяйство</a:t>
                      </a:r>
                      <a:endParaRPr lang="ru-RU" sz="1200" dirty="0">
                        <a:latin typeface="Arial" pitchFamily="34" charset="0"/>
                        <a:ea typeface="Calibri"/>
                        <a:cs typeface="Arial" pitchFamily="34" charset="0"/>
                      </a:endParaRPr>
                    </a:p>
                  </a:txBody>
                  <a:tcPr marL="49023" marR="49023"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48,7</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47,0</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43,4</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46,1</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рыболовство, рыбоводство</a:t>
                      </a:r>
                      <a:endParaRPr lang="ru-RU" sz="1200" dirty="0">
                        <a:latin typeface="Arial" pitchFamily="34" charset="0"/>
                        <a:ea typeface="Calibri"/>
                        <a:cs typeface="Arial" pitchFamily="34" charset="0"/>
                      </a:endParaRPr>
                    </a:p>
                  </a:txBody>
                  <a:tcPr marL="49023" marR="49023"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48,7</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39,3</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добыча полезных ископаемых</a:t>
                      </a:r>
                      <a:endParaRPr lang="ru-RU" sz="1200" dirty="0">
                        <a:latin typeface="Arial" pitchFamily="34" charset="0"/>
                        <a:ea typeface="Calibri"/>
                        <a:cs typeface="Arial" pitchFamily="34" charset="0"/>
                      </a:endParaRPr>
                    </a:p>
                  </a:txBody>
                  <a:tcPr marL="49023" marR="49023"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обрабатывающие производства</a:t>
                      </a:r>
                      <a:endParaRPr lang="ru-RU" sz="1200" dirty="0">
                        <a:latin typeface="Arial" pitchFamily="34" charset="0"/>
                        <a:ea typeface="Calibri"/>
                        <a:cs typeface="Arial" pitchFamily="34" charset="0"/>
                      </a:endParaRPr>
                    </a:p>
                  </a:txBody>
                  <a:tcPr marL="49023" marR="49023"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853,9</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585,0</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774,0</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534,8</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производство и распределение электроэнергии, газа и воды</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15,1</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14,4</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строительство</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285,2</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252,8</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255,3</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211,7</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403905">
                <a:tc>
                  <a:txBody>
                    <a:bodyPr/>
                    <a:lstStyle/>
                    <a:p>
                      <a:pPr marL="90000">
                        <a:lnSpc>
                          <a:spcPct val="115000"/>
                        </a:lnSpc>
                        <a:spcAft>
                          <a:spcPts val="1000"/>
                        </a:spcAft>
                      </a:pPr>
                      <a:r>
                        <a:rPr lang="ru-RU" sz="1200" dirty="0">
                          <a:latin typeface="Arial" pitchFamily="34" charset="0"/>
                          <a:cs typeface="Arial" pitchFamily="34" charset="0"/>
                        </a:rPr>
                        <a:t>оптовая и розничная торговля, ремонт автотранспортных средств, мотоциклов, бытовых изделий и предметов личного пользования</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20518,5</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23906,0</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19511,9</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22616,3</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гостиницы и рестораны</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310,3</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218,0</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259,9</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214,9</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транспорт и связь</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1377,9</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1029,5</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1321,6</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1017,2</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финансовая деятельность</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32,0</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20,2</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32,0</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20,2</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96240">
                <a:tc>
                  <a:txBody>
                    <a:bodyPr/>
                    <a:lstStyle/>
                    <a:p>
                      <a:pPr marL="90000">
                        <a:lnSpc>
                          <a:spcPct val="115000"/>
                        </a:lnSpc>
                        <a:spcAft>
                          <a:spcPts val="1000"/>
                        </a:spcAft>
                      </a:pPr>
                      <a:r>
                        <a:rPr lang="ru-RU" sz="1200" dirty="0">
                          <a:latin typeface="Arial" pitchFamily="34" charset="0"/>
                          <a:cs typeface="Arial" pitchFamily="34" charset="0"/>
                        </a:rPr>
                        <a:t>операции с недвижимым имуществом, </a:t>
                      </a:r>
                      <a:r>
                        <a:rPr lang="ru-RU" sz="1200" dirty="0" smtClean="0">
                          <a:latin typeface="Arial" pitchFamily="34" charset="0"/>
                          <a:cs typeface="Arial" pitchFamily="34" charset="0"/>
                        </a:rPr>
                        <a:t>аренда                                </a:t>
                      </a:r>
                      <a:r>
                        <a:rPr lang="ru-RU" sz="1200" dirty="0">
                          <a:latin typeface="Arial" pitchFamily="34" charset="0"/>
                          <a:cs typeface="Arial" pitchFamily="34" charset="0"/>
                        </a:rPr>
                        <a:t>и предоставление услуг</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2059,9</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1759,2</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1944,2</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tabLst>
                          <a:tab pos="377825" algn="l"/>
                          <a:tab pos="477520" algn="l"/>
                        </a:tabLst>
                      </a:pPr>
                      <a:r>
                        <a:rPr lang="ru-RU" sz="1200" dirty="0">
                          <a:latin typeface="Arial" pitchFamily="34" charset="0"/>
                          <a:cs typeface="Arial" pitchFamily="34" charset="0"/>
                        </a:rPr>
                        <a:t>1677,7</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образование</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31,1</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11,6</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31,1</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11,6</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120">
                <a:tc>
                  <a:txBody>
                    <a:bodyPr/>
                    <a:lstStyle/>
                    <a:p>
                      <a:pPr marL="90000">
                        <a:lnSpc>
                          <a:spcPct val="115000"/>
                        </a:lnSpc>
                        <a:spcAft>
                          <a:spcPts val="1000"/>
                        </a:spcAft>
                      </a:pPr>
                      <a:r>
                        <a:rPr lang="ru-RU" sz="1200" dirty="0">
                          <a:latin typeface="Arial" pitchFamily="34" charset="0"/>
                          <a:cs typeface="Arial" pitchFamily="34" charset="0"/>
                        </a:rPr>
                        <a:t>здравоохранение и предоставление социальных услуг</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172,4</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95,3</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172,3</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86,0</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403905">
                <a:tc>
                  <a:txBody>
                    <a:bodyPr/>
                    <a:lstStyle/>
                    <a:p>
                      <a:pPr marL="90000">
                        <a:lnSpc>
                          <a:spcPct val="115000"/>
                        </a:lnSpc>
                        <a:spcAft>
                          <a:spcPts val="1000"/>
                        </a:spcAft>
                      </a:pPr>
                      <a:r>
                        <a:rPr lang="ru-RU" sz="1200" dirty="0">
                          <a:latin typeface="Arial" pitchFamily="34" charset="0"/>
                          <a:cs typeface="Arial" pitchFamily="34" charset="0"/>
                        </a:rPr>
                        <a:t>предоставление прочих коммунальных, социальных </a:t>
                      </a:r>
                      <a:br>
                        <a:rPr lang="ru-RU" sz="1200" dirty="0">
                          <a:latin typeface="Arial" pitchFamily="34" charset="0"/>
                          <a:cs typeface="Arial" pitchFamily="34" charset="0"/>
                        </a:rPr>
                      </a:br>
                      <a:r>
                        <a:rPr lang="ru-RU" sz="1200" dirty="0">
                          <a:latin typeface="Arial" pitchFamily="34" charset="0"/>
                          <a:cs typeface="Arial" pitchFamily="34" charset="0"/>
                        </a:rPr>
                        <a:t>и персональных услуг</a:t>
                      </a:r>
                      <a:endParaRPr lang="ru-RU" sz="12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571,3</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541,4</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517,0</a:t>
                      </a:r>
                      <a:endParaRPr lang="ru-RU" sz="1200" dirty="0">
                        <a:latin typeface="Arial" pitchFamily="34" charset="0"/>
                        <a:ea typeface="Calibri"/>
                        <a:cs typeface="Arial" pitchFamily="34" charset="0"/>
                      </a:endParaRPr>
                    </a:p>
                  </a:txBody>
                  <a:tcPr marL="49023" marR="180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r>
                        <a:rPr lang="ru-RU" sz="1200" dirty="0">
                          <a:latin typeface="Arial" pitchFamily="34" charset="0"/>
                          <a:cs typeface="Arial" pitchFamily="34" charset="0"/>
                        </a:rPr>
                        <a:t>526,6</a:t>
                      </a:r>
                      <a:endParaRPr lang="ru-RU" sz="1200" dirty="0">
                        <a:latin typeface="Arial" pitchFamily="34" charset="0"/>
                        <a:ea typeface="Calibri"/>
                        <a:cs typeface="Arial" pitchFamily="34" charset="0"/>
                      </a:endParaRPr>
                    </a:p>
                  </a:txBody>
                  <a:tcPr marL="49023" marR="180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9179">
                <a:tc>
                  <a:txBody>
                    <a:bodyPr/>
                    <a:lstStyle/>
                    <a:p>
                      <a:pPr marL="90000">
                        <a:lnSpc>
                          <a:spcPct val="115000"/>
                        </a:lnSpc>
                        <a:spcAft>
                          <a:spcPts val="1000"/>
                        </a:spcAft>
                      </a:pPr>
                      <a:endParaRPr lang="ru-RU" sz="100" dirty="0">
                        <a:latin typeface="Arial" pitchFamily="34" charset="0"/>
                        <a:ea typeface="Calibri"/>
                        <a:cs typeface="Arial" pitchFamily="34" charset="0"/>
                      </a:endParaRPr>
                    </a:p>
                  </a:txBody>
                  <a:tcPr marL="49023" marR="49023"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endParaRPr lang="ru-RU" sz="100" dirty="0">
                        <a:latin typeface="Arial" pitchFamily="34" charset="0"/>
                        <a:ea typeface="Calibri"/>
                        <a:cs typeface="Arial" pitchFamily="34" charset="0"/>
                      </a:endParaRPr>
                    </a:p>
                  </a:txBody>
                  <a:tcPr marL="49023" marR="49023"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endParaRPr lang="ru-RU" sz="100" dirty="0">
                        <a:latin typeface="Arial" pitchFamily="34" charset="0"/>
                        <a:ea typeface="Calibri"/>
                        <a:cs typeface="Arial" pitchFamily="34" charset="0"/>
                      </a:endParaRPr>
                    </a:p>
                  </a:txBody>
                  <a:tcPr marL="49023" marR="49023"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endParaRPr lang="ru-RU" sz="100" dirty="0">
                        <a:latin typeface="Arial" pitchFamily="34" charset="0"/>
                        <a:ea typeface="Calibri"/>
                        <a:cs typeface="Arial" pitchFamily="34" charset="0"/>
                      </a:endParaRPr>
                    </a:p>
                  </a:txBody>
                  <a:tcPr marL="49023" marR="49023"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1000"/>
                        </a:spcAft>
                      </a:pPr>
                      <a:endParaRPr lang="ru-RU" sz="100" dirty="0">
                        <a:latin typeface="Arial" pitchFamily="34" charset="0"/>
                        <a:ea typeface="Calibri"/>
                        <a:cs typeface="Arial" pitchFamily="34" charset="0"/>
                      </a:endParaRPr>
                    </a:p>
                  </a:txBody>
                  <a:tcPr marL="49023" marR="49023"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txBox="1">
            <a:spLocks/>
          </p:cNvSpPr>
          <p:nvPr/>
        </p:nvSpPr>
        <p:spPr>
          <a:xfrm>
            <a:off x="7333777" y="6102424"/>
            <a:ext cx="1810225" cy="345009"/>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Мурманскстат, 2016</a:t>
            </a:r>
            <a:endParaRPr kumimoji="0" lang="ru-RU"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2" name="Нижний колонтитул 1"/>
          <p:cNvSpPr txBox="1">
            <a:spLocks/>
          </p:cNvSpPr>
          <p:nvPr/>
        </p:nvSpPr>
        <p:spPr>
          <a:xfrm>
            <a:off x="179512" y="215751"/>
            <a:ext cx="8712968" cy="1008112"/>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СТРУКТУРА ВЫРУЧКИ ОТ ПРОДАЖИ ТОВАРОВ, ПРОДУКЦИИ, РАБОТ, УСЛУГ </a:t>
            </a:r>
          </a:p>
          <a:p>
            <a:r>
              <a:rPr lang="ru-RU" sz="1600" b="1" dirty="0" smtClean="0">
                <a:solidFill>
                  <a:schemeClr val="tx1"/>
                </a:solidFill>
                <a:latin typeface="Times New Roman" pitchFamily="18" charset="0"/>
                <a:cs typeface="Times New Roman" pitchFamily="18" charset="0"/>
              </a:rPr>
              <a:t>ИНДИВИДУАЛЬНЫХ ПРЕДПРИНИМАТЕЛЕЙ</a:t>
            </a:r>
          </a:p>
          <a:p>
            <a:r>
              <a:rPr lang="ru-RU" sz="1600" b="1" dirty="0" smtClean="0">
                <a:solidFill>
                  <a:schemeClr val="tx1"/>
                </a:solidFill>
                <a:latin typeface="Times New Roman" pitchFamily="18" charset="0"/>
                <a:cs typeface="Times New Roman" pitchFamily="18" charset="0"/>
              </a:rPr>
              <a:t>ПО ОТДЕЛЬНЫМ ВИДАМ ЭКОНОМИЧЕСКОЙ ДЕЯТЕЛЬНОСТИ </a:t>
            </a:r>
          </a:p>
          <a:p>
            <a:r>
              <a:rPr lang="ru-RU" sz="1600" dirty="0" smtClean="0">
                <a:solidFill>
                  <a:schemeClr val="tx1"/>
                </a:solidFill>
                <a:latin typeface="Times New Roman" pitchFamily="18" charset="0"/>
                <a:cs typeface="Times New Roman" pitchFamily="18" charset="0"/>
              </a:rPr>
              <a:t>в процентах к итогу</a:t>
            </a:r>
            <a:endParaRPr lang="ru-RU" sz="1600" dirty="0">
              <a:solidFill>
                <a:schemeClr val="tx1"/>
              </a:solidFill>
              <a:latin typeface="Times New Roman" pitchFamily="18" charset="0"/>
              <a:cs typeface="Times New Roman" pitchFamily="18" charset="0"/>
            </a:endParaRPr>
          </a:p>
        </p:txBody>
      </p:sp>
      <p:graphicFrame>
        <p:nvGraphicFramePr>
          <p:cNvPr id="14" name="Таблица 13"/>
          <p:cNvGraphicFramePr>
            <a:graphicFrameLocks noGrp="1"/>
          </p:cNvGraphicFramePr>
          <p:nvPr>
            <p:extLst>
              <p:ext uri="{D42A27DB-BD31-4B8C-83A1-F6EECF244321}">
                <p14:modId xmlns:p14="http://schemas.microsoft.com/office/powerpoint/2010/main" val="838873468"/>
              </p:ext>
            </p:extLst>
          </p:nvPr>
        </p:nvGraphicFramePr>
        <p:xfrm>
          <a:off x="899592" y="4896272"/>
          <a:ext cx="4104456" cy="1123230"/>
        </p:xfrm>
        <a:graphic>
          <a:graphicData uri="http://schemas.openxmlformats.org/drawingml/2006/table">
            <a:tbl>
              <a:tblPr>
                <a:tableStyleId>{5C22544A-7EE6-4342-B048-85BDC9FD1C3A}</a:tableStyleId>
              </a:tblPr>
              <a:tblGrid>
                <a:gridCol w="4104456"/>
              </a:tblGrid>
              <a:tr h="374410">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Обрабатывающие производства,</a:t>
                      </a:r>
                      <a:r>
                        <a:rPr lang="en-US" sz="1200" u="none" strike="noStrike" baseline="0" dirty="0" smtClean="0">
                          <a:solidFill>
                            <a:schemeClr val="tx1"/>
                          </a:solidFill>
                          <a:effectLst/>
                          <a:latin typeface="Times New Roman" pitchFamily="18" charset="0"/>
                          <a:cs typeface="Times New Roman" pitchFamily="18" charset="0"/>
                        </a:rPr>
                        <a:t> </a:t>
                      </a:r>
                      <a:r>
                        <a:rPr lang="ru-RU" sz="1200" u="none" strike="noStrike" baseline="0" dirty="0" smtClean="0">
                          <a:solidFill>
                            <a:schemeClr val="tx1"/>
                          </a:solidFill>
                          <a:effectLst/>
                          <a:latin typeface="Times New Roman" pitchFamily="18" charset="0"/>
                          <a:cs typeface="Times New Roman" pitchFamily="18" charset="0"/>
                        </a:rPr>
                        <a:t>п</a:t>
                      </a:r>
                      <a:r>
                        <a:rPr lang="ru-RU" sz="1200" u="none" strike="noStrike" dirty="0" smtClean="0">
                          <a:solidFill>
                            <a:schemeClr val="tx1"/>
                          </a:solidFill>
                          <a:effectLst/>
                          <a:latin typeface="Times New Roman" pitchFamily="18" charset="0"/>
                          <a:cs typeface="Times New Roman" pitchFamily="18" charset="0"/>
                        </a:rPr>
                        <a:t>роизводство  и распределение электроэнергии, газа и воды</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87205">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Строительство</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61615">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Оптовая и розничная торговля; ремонт автотранспортных средств, мотоциклов, бытовых изделий и предметов личного пользования</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5" name="Нижний колонтитул 1"/>
          <p:cNvSpPr txBox="1">
            <a:spLocks/>
          </p:cNvSpPr>
          <p:nvPr/>
        </p:nvSpPr>
        <p:spPr>
          <a:xfrm>
            <a:off x="398513" y="4941247"/>
            <a:ext cx="338437" cy="91440"/>
          </a:xfrm>
          <a:prstGeom prst="rect">
            <a:avLst/>
          </a:prstGeom>
          <a:solidFill>
            <a:srgbClr val="FF9900"/>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6" name="Нижний колонтитул 1"/>
          <p:cNvSpPr txBox="1">
            <a:spLocks/>
          </p:cNvSpPr>
          <p:nvPr/>
        </p:nvSpPr>
        <p:spPr>
          <a:xfrm>
            <a:off x="398513" y="5517312"/>
            <a:ext cx="338437" cy="91440"/>
          </a:xfrm>
          <a:prstGeom prst="rect">
            <a:avLst/>
          </a:prstGeom>
          <a:solidFill>
            <a:schemeClr val="accent5">
              <a:lumMod val="60000"/>
              <a:lumOff val="4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7" name="Нижний колонтитул 1"/>
          <p:cNvSpPr txBox="1">
            <a:spLocks/>
          </p:cNvSpPr>
          <p:nvPr/>
        </p:nvSpPr>
        <p:spPr>
          <a:xfrm>
            <a:off x="5580114" y="5093301"/>
            <a:ext cx="338437" cy="91440"/>
          </a:xfrm>
          <a:prstGeom prst="rect">
            <a:avLst/>
          </a:prstGeom>
          <a:solidFill>
            <a:schemeClr val="accent4">
              <a:lumMod val="60000"/>
              <a:lumOff val="4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8" name="Нижний колонтитул 1"/>
          <p:cNvSpPr txBox="1">
            <a:spLocks/>
          </p:cNvSpPr>
          <p:nvPr/>
        </p:nvSpPr>
        <p:spPr>
          <a:xfrm>
            <a:off x="5580114" y="4883823"/>
            <a:ext cx="338437" cy="91440"/>
          </a:xfrm>
          <a:prstGeom prst="rect">
            <a:avLst/>
          </a:prstGeom>
          <a:solidFill>
            <a:schemeClr val="accent4">
              <a:lumMod val="75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9" name="Нижний колонтитул 1"/>
          <p:cNvSpPr txBox="1">
            <a:spLocks/>
          </p:cNvSpPr>
          <p:nvPr/>
        </p:nvSpPr>
        <p:spPr>
          <a:xfrm>
            <a:off x="5583089" y="5445303"/>
            <a:ext cx="338437" cy="91440"/>
          </a:xfrm>
          <a:prstGeom prst="rect">
            <a:avLst/>
          </a:prstGeom>
          <a:solidFill>
            <a:schemeClr val="accent2">
              <a:lumMod val="60000"/>
              <a:lumOff val="4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20" name="Нижний колонтитул 1"/>
          <p:cNvSpPr txBox="1">
            <a:spLocks/>
          </p:cNvSpPr>
          <p:nvPr/>
        </p:nvSpPr>
        <p:spPr>
          <a:xfrm>
            <a:off x="398513" y="5301287"/>
            <a:ext cx="338437" cy="91440"/>
          </a:xfrm>
          <a:prstGeom prst="rect">
            <a:avLst/>
          </a:prstGeom>
          <a:solidFill>
            <a:schemeClr val="accent6">
              <a:lumMod val="5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21" name="Нижний колонтитул 1"/>
          <p:cNvSpPr txBox="1">
            <a:spLocks/>
          </p:cNvSpPr>
          <p:nvPr/>
        </p:nvSpPr>
        <p:spPr>
          <a:xfrm>
            <a:off x="5580113" y="5822686"/>
            <a:ext cx="338437" cy="91440"/>
          </a:xfrm>
          <a:prstGeom prst="rect">
            <a:avLst/>
          </a:prstGeom>
          <a:solidFill>
            <a:schemeClr val="accent3">
              <a:lumMod val="5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graphicFrame>
        <p:nvGraphicFramePr>
          <p:cNvPr id="22" name="Таблица 21"/>
          <p:cNvGraphicFramePr>
            <a:graphicFrameLocks noGrp="1"/>
          </p:cNvGraphicFramePr>
          <p:nvPr>
            <p:extLst>
              <p:ext uri="{D42A27DB-BD31-4B8C-83A1-F6EECF244321}">
                <p14:modId xmlns:p14="http://schemas.microsoft.com/office/powerpoint/2010/main" val="1094222407"/>
              </p:ext>
            </p:extLst>
          </p:nvPr>
        </p:nvGraphicFramePr>
        <p:xfrm>
          <a:off x="6064729" y="4828716"/>
          <a:ext cx="2899759" cy="1135349"/>
        </p:xfrm>
        <a:graphic>
          <a:graphicData uri="http://schemas.openxmlformats.org/drawingml/2006/table">
            <a:tbl>
              <a:tblPr>
                <a:tableStyleId>{5C22544A-7EE6-4342-B048-85BDC9FD1C3A}</a:tableStyleId>
              </a:tblPr>
              <a:tblGrid>
                <a:gridCol w="2899759"/>
              </a:tblGrid>
              <a:tr h="156542">
                <a:tc>
                  <a:txBody>
                    <a:bodyPr/>
                    <a:lstStyle/>
                    <a:p>
                      <a:pPr algn="l" fontAlgn="b"/>
                      <a:r>
                        <a:rPr lang="ru-RU" sz="1200" b="0" i="0" u="none" strike="noStrike" dirty="0" smtClean="0">
                          <a:solidFill>
                            <a:schemeClr val="tx1"/>
                          </a:solidFill>
                          <a:effectLst/>
                          <a:latin typeface="Times New Roman" pitchFamily="18" charset="0"/>
                          <a:cs typeface="Times New Roman" pitchFamily="18" charset="0"/>
                        </a:rPr>
                        <a:t>Транспорт и связь</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3084">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Операции с недвижимым имуществом, аренда  и предоставление услуг</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3084">
                <a:tc>
                  <a:txBody>
                    <a:bodyPr/>
                    <a:lstStyle/>
                    <a:p>
                      <a:pPr algn="l" fontAlgn="b"/>
                      <a:r>
                        <a:rPr lang="ru-RU" sz="1200" b="0" i="0" u="none" strike="noStrike" dirty="0" smtClean="0">
                          <a:solidFill>
                            <a:schemeClr val="tx1"/>
                          </a:solidFill>
                          <a:effectLst/>
                          <a:latin typeface="Times New Roman" pitchFamily="18" charset="0"/>
                          <a:cs typeface="Times New Roman" pitchFamily="18" charset="0"/>
                        </a:rPr>
                        <a:t>Предоставление прочих коммунальных, социальных и персональных услуг</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20949">
                <a:tc>
                  <a:txBody>
                    <a:bodyPr/>
                    <a:lstStyle/>
                    <a:p>
                      <a:pPr algn="l" fontAlgn="b"/>
                      <a:r>
                        <a:rPr lang="ru-RU" sz="1200" b="0" i="0" u="none" strike="noStrike" dirty="0" smtClean="0">
                          <a:solidFill>
                            <a:schemeClr val="tx1"/>
                          </a:solidFill>
                          <a:effectLst/>
                          <a:latin typeface="Times New Roman" pitchFamily="18" charset="0"/>
                          <a:cs typeface="Times New Roman" pitchFamily="18" charset="0"/>
                        </a:rPr>
                        <a:t>Прочие</a:t>
                      </a:r>
                      <a:r>
                        <a:rPr lang="ru-RU" sz="1200" b="0" i="0" u="none" strike="noStrike" baseline="0" dirty="0" smtClean="0">
                          <a:solidFill>
                            <a:schemeClr val="tx1"/>
                          </a:solidFill>
                          <a:effectLst/>
                          <a:latin typeface="Times New Roman" pitchFamily="18" charset="0"/>
                          <a:cs typeface="Times New Roman" pitchFamily="18" charset="0"/>
                        </a:rPr>
                        <a:t> виды экономической деятельности</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aphicFrame>
        <p:nvGraphicFramePr>
          <p:cNvPr id="26" name="Диаграмма 25"/>
          <p:cNvGraphicFramePr/>
          <p:nvPr>
            <p:extLst>
              <p:ext uri="{D42A27DB-BD31-4B8C-83A1-F6EECF244321}">
                <p14:modId xmlns:p14="http://schemas.microsoft.com/office/powerpoint/2010/main" val="2898104100"/>
              </p:ext>
            </p:extLst>
          </p:nvPr>
        </p:nvGraphicFramePr>
        <p:xfrm>
          <a:off x="755578" y="1367880"/>
          <a:ext cx="3744417" cy="334555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7" name="Диаграмма 26"/>
          <p:cNvGraphicFramePr/>
          <p:nvPr>
            <p:extLst>
              <p:ext uri="{D42A27DB-BD31-4B8C-83A1-F6EECF244321}">
                <p14:modId xmlns:p14="http://schemas.microsoft.com/office/powerpoint/2010/main" val="2959263277"/>
              </p:ext>
            </p:extLst>
          </p:nvPr>
        </p:nvGraphicFramePr>
        <p:xfrm>
          <a:off x="4932040" y="1295871"/>
          <a:ext cx="3361556" cy="3402706"/>
        </p:xfrm>
        <a:graphic>
          <a:graphicData uri="http://schemas.openxmlformats.org/drawingml/2006/chart">
            <c:chart xmlns:c="http://schemas.openxmlformats.org/drawingml/2006/chart" xmlns:r="http://schemas.openxmlformats.org/officeDocument/2006/relationships" r:id="rId4"/>
          </a:graphicData>
        </a:graphic>
      </p:graphicFrame>
      <p:cxnSp>
        <p:nvCxnSpPr>
          <p:cNvPr id="29" name="Прямая со стрелкой 28"/>
          <p:cNvCxnSpPr/>
          <p:nvPr/>
        </p:nvCxnSpPr>
        <p:spPr>
          <a:xfrm>
            <a:off x="2123728" y="1655912"/>
            <a:ext cx="216024" cy="216024"/>
          </a:xfrm>
          <a:prstGeom prst="straightConnector1">
            <a:avLst/>
          </a:prstGeom>
          <a:ln>
            <a:solidFill>
              <a:srgbClr val="6666FF"/>
            </a:solidFill>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a:off x="6156176" y="1655911"/>
            <a:ext cx="216024" cy="144016"/>
          </a:xfrm>
          <a:prstGeom prst="straightConnector1">
            <a:avLst/>
          </a:prstGeom>
          <a:ln>
            <a:solidFill>
              <a:srgbClr val="6666FF"/>
            </a:solidFill>
            <a:tailEnd type="arrow"/>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a:off x="6516216" y="1655911"/>
            <a:ext cx="0" cy="144016"/>
          </a:xfrm>
          <a:prstGeom prst="straightConnector1">
            <a:avLst/>
          </a:prstGeom>
          <a:ln>
            <a:solidFill>
              <a:srgbClr val="6666FF"/>
            </a:solidFill>
            <a:tailEnd type="arrow"/>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flipH="1">
            <a:off x="6732240" y="1655911"/>
            <a:ext cx="72008" cy="144016"/>
          </a:xfrm>
          <a:prstGeom prst="straightConnector1">
            <a:avLst/>
          </a:prstGeom>
          <a:ln>
            <a:solidFill>
              <a:srgbClr val="6666F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ижний колонтитул 2"/>
          <p:cNvSpPr>
            <a:spLocks noGrp="1"/>
          </p:cNvSpPr>
          <p:nvPr>
            <p:ph type="ftr" sz="quarter" idx="11"/>
          </p:nvPr>
        </p:nvSpPr>
        <p:spPr>
          <a:xfrm>
            <a:off x="7333777" y="6135167"/>
            <a:ext cx="1810225" cy="345009"/>
          </a:xfrm>
        </p:spPr>
        <p:txBody>
          <a:body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5" name="Нижний колонтитул 1"/>
          <p:cNvSpPr txBox="1">
            <a:spLocks/>
          </p:cNvSpPr>
          <p:nvPr/>
        </p:nvSpPr>
        <p:spPr>
          <a:xfrm>
            <a:off x="251520" y="143743"/>
            <a:ext cx="8712968" cy="576064"/>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ПРОИЗВОДСТВО ОТДЕЛЬНЫХ ВИДОВ ПРОДУКЦИИ МАЛЫМИ ПРЕДПРИЯТИЯМИ (ВКЛЮЧАЯ МИКРОПРЕДПРИЯТИЯ)</a:t>
            </a:r>
            <a:endParaRPr lang="ru-RU" sz="1600" dirty="0">
              <a:solidFill>
                <a:schemeClr val="tx1"/>
              </a:solidFill>
              <a:latin typeface="Times New Roman" pitchFamily="18" charset="0"/>
              <a:cs typeface="Times New Roman" pitchFamily="18" charset="0"/>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3036055637"/>
              </p:ext>
            </p:extLst>
          </p:nvPr>
        </p:nvGraphicFramePr>
        <p:xfrm>
          <a:off x="539552" y="935831"/>
          <a:ext cx="8137304" cy="5093849"/>
        </p:xfrm>
        <a:graphic>
          <a:graphicData uri="http://schemas.openxmlformats.org/drawingml/2006/table">
            <a:tbl>
              <a:tblPr>
                <a:tableStyleId>{8799B23B-EC83-4686-B30A-512413B5E67A}</a:tableStyleId>
              </a:tblPr>
              <a:tblGrid>
                <a:gridCol w="5161467"/>
                <a:gridCol w="1031619"/>
                <a:gridCol w="992265"/>
                <a:gridCol w="951953"/>
              </a:tblGrid>
              <a:tr h="198243">
                <a:tc>
                  <a:txBody>
                    <a:bodyPr/>
                    <a:lstStyle/>
                    <a:p>
                      <a:pPr>
                        <a:lnSpc>
                          <a:spcPct val="95000"/>
                        </a:lnSpc>
                        <a:spcAft>
                          <a:spcPts val="0"/>
                        </a:spcAft>
                      </a:pP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95000"/>
                        </a:lnSpc>
                        <a:spcAft>
                          <a:spcPts val="0"/>
                        </a:spcAft>
                      </a:pPr>
                      <a:r>
                        <a:rPr lang="ru-RU" sz="1200" dirty="0">
                          <a:latin typeface="Arial" pitchFamily="34" charset="0"/>
                          <a:cs typeface="Arial" pitchFamily="34" charset="0"/>
                        </a:rPr>
                        <a:t>2013</a:t>
                      </a:r>
                      <a:endParaRPr lang="ru-RU" sz="1200" dirty="0">
                        <a:latin typeface="Arial" pitchFamily="34" charset="0"/>
                        <a:ea typeface="Calibri"/>
                        <a:cs typeface="Arial" pitchFamily="34" charset="0"/>
                      </a:endParaRPr>
                    </a:p>
                  </a:txBody>
                  <a:tcPr marL="59232" marR="592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95000"/>
                        </a:lnSpc>
                        <a:spcAft>
                          <a:spcPts val="0"/>
                        </a:spcAft>
                      </a:pPr>
                      <a:r>
                        <a:rPr lang="ru-RU" sz="1200" dirty="0">
                          <a:latin typeface="Arial" pitchFamily="34" charset="0"/>
                          <a:cs typeface="Arial" pitchFamily="34" charset="0"/>
                        </a:rPr>
                        <a:t>2014</a:t>
                      </a:r>
                      <a:endParaRPr lang="ru-RU" sz="1200" dirty="0">
                        <a:latin typeface="Arial" pitchFamily="34" charset="0"/>
                        <a:ea typeface="Calibri"/>
                        <a:cs typeface="Arial" pitchFamily="34" charset="0"/>
                      </a:endParaRPr>
                    </a:p>
                  </a:txBody>
                  <a:tcPr marL="59232" marR="592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95000"/>
                        </a:lnSpc>
                        <a:spcAft>
                          <a:spcPts val="0"/>
                        </a:spcAft>
                      </a:pPr>
                      <a:r>
                        <a:rPr lang="ru-RU" sz="1200" dirty="0">
                          <a:latin typeface="Arial" pitchFamily="34" charset="0"/>
                          <a:cs typeface="Arial" pitchFamily="34" charset="0"/>
                        </a:rPr>
                        <a:t>2015</a:t>
                      </a:r>
                      <a:endParaRPr lang="ru-RU" sz="1200" dirty="0">
                        <a:latin typeface="Arial" pitchFamily="34" charset="0"/>
                        <a:ea typeface="Calibri"/>
                        <a:cs typeface="Arial" pitchFamily="34" charset="0"/>
                      </a:endParaRPr>
                    </a:p>
                  </a:txBody>
                  <a:tcPr marL="59232" marR="5923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58238">
                <a:tc gridSpan="4">
                  <a:txBody>
                    <a:bodyPr/>
                    <a:lstStyle/>
                    <a:p>
                      <a:pPr algn="ctr">
                        <a:lnSpc>
                          <a:spcPct val="95000"/>
                        </a:lnSpc>
                        <a:spcAft>
                          <a:spcPts val="300"/>
                        </a:spcAft>
                      </a:pPr>
                      <a:endParaRPr lang="ru-RU" sz="100" dirty="0" smtClean="0">
                        <a:latin typeface="Arial" pitchFamily="34" charset="0"/>
                        <a:cs typeface="Arial" pitchFamily="34" charset="0"/>
                      </a:endParaRPr>
                    </a:p>
                    <a:p>
                      <a:pPr algn="ctr">
                        <a:lnSpc>
                          <a:spcPct val="95000"/>
                        </a:lnSpc>
                        <a:spcAft>
                          <a:spcPts val="300"/>
                        </a:spcAft>
                      </a:pPr>
                      <a:r>
                        <a:rPr lang="ru-RU" sz="1200" b="1" dirty="0" smtClean="0">
                          <a:latin typeface="Arial" pitchFamily="34" charset="0"/>
                          <a:cs typeface="Arial" pitchFamily="34" charset="0"/>
                        </a:rPr>
                        <a:t>Лесозаготовки</a:t>
                      </a:r>
                      <a:endParaRPr lang="ru-RU" sz="1200" b="1"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hMerge="1">
                  <a:txBody>
                    <a:bodyPr/>
                    <a:lstStyle/>
                    <a:p>
                      <a:endParaRPr lang="ru-RU"/>
                    </a:p>
                  </a:txBody>
                  <a:tcPr/>
                </a:tc>
                <a:tc hMerge="1">
                  <a:txBody>
                    <a:bodyPr/>
                    <a:lstStyle/>
                    <a:p>
                      <a:endParaRPr lang="ru-RU"/>
                    </a:p>
                  </a:txBody>
                  <a:tcPr/>
                </a:tc>
                <a:tc hMerge="1">
                  <a:txBody>
                    <a:bodyPr/>
                    <a:lstStyle/>
                    <a:p>
                      <a:endParaRPr lang="ru-RU"/>
                    </a:p>
                  </a:txBody>
                  <a:tcPr/>
                </a:tc>
              </a:tr>
              <a:tr h="198243">
                <a:tc>
                  <a:txBody>
                    <a:bodyPr/>
                    <a:lstStyle/>
                    <a:p>
                      <a:pPr>
                        <a:lnSpc>
                          <a:spcPct val="95000"/>
                        </a:lnSpc>
                        <a:spcAft>
                          <a:spcPts val="300"/>
                        </a:spcAft>
                      </a:pPr>
                      <a:r>
                        <a:rPr lang="ru-RU" sz="1200" dirty="0">
                          <a:latin typeface="Arial" pitchFamily="34" charset="0"/>
                          <a:cs typeface="Arial" pitchFamily="34" charset="0"/>
                        </a:rPr>
                        <a:t>Древесина необработанная, тыс. плотных куб. м</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55,9</a:t>
                      </a:r>
                      <a:endParaRPr lang="ru-RU" sz="1200" dirty="0">
                        <a:latin typeface="Arial" pitchFamily="34" charset="0"/>
                        <a:ea typeface="Calibri"/>
                        <a:cs typeface="Arial" pitchFamily="34" charset="0"/>
                      </a:endParaRPr>
                    </a:p>
                  </a:txBody>
                  <a:tcPr marL="59232" marR="252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66,1</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48,0</a:t>
                      </a:r>
                      <a:endParaRPr lang="ru-RU" sz="1200" dirty="0">
                        <a:latin typeface="Arial" pitchFamily="34" charset="0"/>
                        <a:ea typeface="Calibri"/>
                        <a:cs typeface="Arial" pitchFamily="34" charset="0"/>
                      </a:endParaRPr>
                    </a:p>
                  </a:txBody>
                  <a:tcPr marL="59232"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gridSpan="4">
                  <a:txBody>
                    <a:bodyPr/>
                    <a:lstStyle/>
                    <a:p>
                      <a:pPr algn="ctr">
                        <a:lnSpc>
                          <a:spcPct val="95000"/>
                        </a:lnSpc>
                        <a:spcAft>
                          <a:spcPts val="300"/>
                        </a:spcAft>
                      </a:pPr>
                      <a:r>
                        <a:rPr lang="ru-RU" sz="1200" b="1" dirty="0">
                          <a:latin typeface="Arial" pitchFamily="34" charset="0"/>
                          <a:cs typeface="Arial" pitchFamily="34" charset="0"/>
                        </a:rPr>
                        <a:t>Рыболовство</a:t>
                      </a:r>
                      <a:endParaRPr lang="ru-RU" sz="1200" b="1"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endParaRPr lang="ru-RU"/>
                    </a:p>
                  </a:txBody>
                  <a:tcPr/>
                </a:tc>
                <a:tc hMerge="1">
                  <a:txBody>
                    <a:bodyPr/>
                    <a:lstStyle/>
                    <a:p>
                      <a:endParaRPr lang="ru-RU"/>
                    </a:p>
                  </a:txBody>
                  <a:tcPr/>
                </a:tc>
                <a:tc hMerge="1">
                  <a:txBody>
                    <a:bodyPr/>
                    <a:lstStyle/>
                    <a:p>
                      <a:endParaRPr lang="ru-RU"/>
                    </a:p>
                  </a:txBody>
                  <a:tcPr/>
                </a:tc>
              </a:tr>
              <a:tr h="198243">
                <a:tc>
                  <a:txBody>
                    <a:bodyPr/>
                    <a:lstStyle/>
                    <a:p>
                      <a:pPr algn="just">
                        <a:lnSpc>
                          <a:spcPct val="95000"/>
                        </a:lnSpc>
                        <a:spcAft>
                          <a:spcPts val="300"/>
                        </a:spcAft>
                      </a:pPr>
                      <a:r>
                        <a:rPr lang="ru-RU" sz="1200" dirty="0">
                          <a:latin typeface="Arial" pitchFamily="34" charset="0"/>
                          <a:cs typeface="Arial" pitchFamily="34" charset="0"/>
                        </a:rPr>
                        <a:t>Рыба живая, свежая или охлаждённая, 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30771,5</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32212,9</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26265,6</a:t>
                      </a:r>
                      <a:endParaRPr lang="ru-RU" sz="1200" dirty="0">
                        <a:latin typeface="Arial" pitchFamily="34" charset="0"/>
                        <a:ea typeface="Calibri"/>
                        <a:cs typeface="Arial" pitchFamily="34" charset="0"/>
                      </a:endParaRPr>
                    </a:p>
                  </a:txBody>
                  <a:tcPr marL="59232"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gridSpan="4">
                  <a:txBody>
                    <a:bodyPr/>
                    <a:lstStyle/>
                    <a:p>
                      <a:pPr algn="ctr">
                        <a:lnSpc>
                          <a:spcPct val="95000"/>
                        </a:lnSpc>
                        <a:spcBef>
                          <a:spcPts val="300"/>
                        </a:spcBef>
                        <a:spcAft>
                          <a:spcPts val="300"/>
                        </a:spcAft>
                      </a:pPr>
                      <a:r>
                        <a:rPr lang="ru-RU" sz="1200" b="1" dirty="0">
                          <a:latin typeface="Arial" pitchFamily="34" charset="0"/>
                          <a:cs typeface="Arial" pitchFamily="34" charset="0"/>
                        </a:rPr>
                        <a:t>Обрабатывающие производства</a:t>
                      </a:r>
                      <a:endParaRPr lang="ru-RU" sz="1200" b="1"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endParaRPr lang="ru-RU"/>
                    </a:p>
                  </a:txBody>
                  <a:tcPr/>
                </a:tc>
                <a:tc hMerge="1">
                  <a:txBody>
                    <a:bodyPr/>
                    <a:lstStyle/>
                    <a:p>
                      <a:endParaRPr lang="ru-RU"/>
                    </a:p>
                  </a:txBody>
                  <a:tcPr/>
                </a:tc>
                <a:tc hMerge="1">
                  <a:txBody>
                    <a:bodyPr/>
                    <a:lstStyle/>
                    <a:p>
                      <a:endParaRPr lang="ru-RU"/>
                    </a:p>
                  </a:txBody>
                  <a:tcPr/>
                </a:tc>
              </a:tr>
              <a:tr h="190707">
                <a:tc>
                  <a:txBody>
                    <a:bodyPr/>
                    <a:lstStyle/>
                    <a:p>
                      <a:pPr>
                        <a:lnSpc>
                          <a:spcPct val="95000"/>
                        </a:lnSpc>
                        <a:spcAft>
                          <a:spcPts val="0"/>
                        </a:spcAft>
                      </a:pPr>
                      <a:r>
                        <a:rPr lang="ru-RU" sz="1200" b="1" dirty="0">
                          <a:latin typeface="Arial" pitchFamily="34" charset="0"/>
                          <a:cs typeface="Arial" pitchFamily="34" charset="0"/>
                        </a:rPr>
                        <a:t>Производство мяса и мясопродуктов</a:t>
                      </a:r>
                      <a:endParaRPr lang="ru-RU" sz="1200" b="1"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59232"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59232"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59232"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Мясо и субпродукты, 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6383,5</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1952,5</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505,1</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300"/>
                        </a:spcAft>
                      </a:pPr>
                      <a:r>
                        <a:rPr lang="ru-RU" sz="1200" dirty="0">
                          <a:latin typeface="Arial" pitchFamily="34" charset="0"/>
                          <a:cs typeface="Arial" pitchFamily="34" charset="0"/>
                        </a:rPr>
                        <a:t>Полуфабрикаты мясные (мясосодержащие), 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5244,8</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6718,3</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4476,3</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6541">
                <a:tc>
                  <a:txBody>
                    <a:bodyPr/>
                    <a:lstStyle/>
                    <a:p>
                      <a:pPr>
                        <a:lnSpc>
                          <a:spcPct val="95000"/>
                        </a:lnSpc>
                        <a:spcAft>
                          <a:spcPts val="300"/>
                        </a:spcAft>
                      </a:pPr>
                      <a:r>
                        <a:rPr lang="ru-RU" sz="1200" b="1" dirty="0">
                          <a:latin typeface="Arial" pitchFamily="34" charset="0"/>
                          <a:cs typeface="Arial" pitchFamily="34" charset="0"/>
                        </a:rPr>
                        <a:t>Переработка и консервирование рыбо- и морепродуктов</a:t>
                      </a:r>
                      <a:r>
                        <a:rPr lang="ru-RU" sz="1200" b="1" baseline="30000" dirty="0">
                          <a:latin typeface="Arial" pitchFamily="34" charset="0"/>
                          <a:cs typeface="Arial" pitchFamily="34" charset="0"/>
                        </a:rPr>
                        <a:t>1)</a:t>
                      </a:r>
                      <a:endParaRPr lang="ru-RU" sz="1200" b="1"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Рыба и продукты рыбные переработанные и консервированные, 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103684,8</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98353,9</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100459,1</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16842">
                <a:tc>
                  <a:txBody>
                    <a:bodyPr/>
                    <a:lstStyle/>
                    <a:p>
                      <a:pPr>
                        <a:lnSpc>
                          <a:spcPct val="95000"/>
                        </a:lnSpc>
                        <a:spcAft>
                          <a:spcPts val="300"/>
                        </a:spcAft>
                      </a:pPr>
                      <a:r>
                        <a:rPr lang="ru-RU" sz="1200" b="1" dirty="0">
                          <a:latin typeface="Arial" pitchFamily="34" charset="0"/>
                          <a:cs typeface="Arial" pitchFamily="34" charset="0"/>
                        </a:rPr>
                        <a:t>Производство прочих пищевых продуктов</a:t>
                      </a:r>
                      <a:endParaRPr lang="ru-RU" sz="1200" b="1"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Хлеб и хлебобулочные изделия, 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4655,2</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4370,7</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5243,7</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Кондитерские изделия, 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886,7</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737,9</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686,0</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2295">
                <a:tc>
                  <a:txBody>
                    <a:bodyPr/>
                    <a:lstStyle/>
                    <a:p>
                      <a:pPr>
                        <a:lnSpc>
                          <a:spcPct val="95000"/>
                        </a:lnSpc>
                        <a:spcBef>
                          <a:spcPts val="300"/>
                        </a:spcBef>
                        <a:spcAft>
                          <a:spcPts val="300"/>
                        </a:spcAft>
                      </a:pPr>
                      <a:r>
                        <a:rPr lang="ru-RU" sz="1200" b="1" dirty="0">
                          <a:latin typeface="Arial" pitchFamily="34" charset="0"/>
                          <a:cs typeface="Arial" pitchFamily="34" charset="0"/>
                        </a:rPr>
                        <a:t>Производство напитков</a:t>
                      </a:r>
                      <a:endParaRPr lang="ru-RU" sz="1200" b="1"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Пиво, кроме отходов пивоварения, тыс. дкл.</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323,9</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338,6</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459,3</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Воды минеральные, тыс. полулитров</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6598</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7669</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7565</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300"/>
                        </a:spcAft>
                      </a:pPr>
                      <a:r>
                        <a:rPr lang="ru-RU" sz="1200" dirty="0">
                          <a:latin typeface="Arial" pitchFamily="34" charset="0"/>
                          <a:cs typeface="Arial" pitchFamily="34" charset="0"/>
                        </a:rPr>
                        <a:t>Напитки безалкогольные, тыс. дкл.</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556</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526</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364</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8676">
                <a:tc>
                  <a:txBody>
                    <a:bodyPr/>
                    <a:lstStyle/>
                    <a:p>
                      <a:pPr>
                        <a:lnSpc>
                          <a:spcPct val="95000"/>
                        </a:lnSpc>
                        <a:spcAft>
                          <a:spcPts val="300"/>
                        </a:spcAft>
                      </a:pPr>
                      <a:r>
                        <a:rPr lang="ru-RU" sz="1200" b="1" dirty="0">
                          <a:latin typeface="Arial" pitchFamily="34" charset="0"/>
                          <a:cs typeface="Arial" pitchFamily="34" charset="0"/>
                        </a:rPr>
                        <a:t>Производство одежды; выделка и крашение меха</a:t>
                      </a:r>
                      <a:endParaRPr lang="ru-RU" sz="1200" b="1"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endParaRPr lang="ru-RU" sz="1200" dirty="0">
                        <a:latin typeface="Arial" pitchFamily="34" charset="0"/>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Спецодежда, тыс. шт.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65,8</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91,3</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82,5</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Пальто, полупальто, тыс. шт.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0,1</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0,1</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0,1</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Брюки, бриджи, шорты, тыс. шт.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1,6</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0,5</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0,4</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Платья, сарафаны женские или для девочек, тыс. шт.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0,2</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1,2</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0,5</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98243">
                <a:tc>
                  <a:txBody>
                    <a:bodyPr/>
                    <a:lstStyle/>
                    <a:p>
                      <a:pPr>
                        <a:lnSpc>
                          <a:spcPct val="95000"/>
                        </a:lnSpc>
                        <a:spcAft>
                          <a:spcPts val="0"/>
                        </a:spcAft>
                      </a:pPr>
                      <a:r>
                        <a:rPr lang="ru-RU" sz="1200" dirty="0">
                          <a:latin typeface="Arial" pitchFamily="34" charset="0"/>
                          <a:cs typeface="Arial" pitchFamily="34" charset="0"/>
                        </a:rPr>
                        <a:t>Юбки и юбки-брюки женские или для девочек, тыс. шт.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0,6</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0,3</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0,2</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0174">
                <a:tc>
                  <a:txBody>
                    <a:bodyPr/>
                    <a:lstStyle/>
                    <a:p>
                      <a:pPr>
                        <a:lnSpc>
                          <a:spcPct val="95000"/>
                        </a:lnSpc>
                        <a:spcAft>
                          <a:spcPts val="300"/>
                        </a:spcAft>
                      </a:pPr>
                      <a:r>
                        <a:rPr lang="ru-RU" sz="1200" dirty="0">
                          <a:latin typeface="Arial" pitchFamily="34" charset="0"/>
                          <a:cs typeface="Arial" pitchFamily="34" charset="0"/>
                        </a:rPr>
                        <a:t>Рубашки мужские или для мальчиков, кроме трикотажных, тыс. шт.</a:t>
                      </a:r>
                      <a:endParaRPr lang="ru-RU" sz="12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0,4</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1,0</a:t>
                      </a:r>
                      <a:endParaRPr lang="ru-RU" sz="12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59232" marR="180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2002">
                <a:tc>
                  <a:txBody>
                    <a:bodyPr/>
                    <a:lstStyle/>
                    <a:p>
                      <a:pPr>
                        <a:lnSpc>
                          <a:spcPct val="95000"/>
                        </a:lnSpc>
                        <a:spcAft>
                          <a:spcPts val="300"/>
                        </a:spcAft>
                      </a:pPr>
                      <a:endParaRPr lang="ru-RU" sz="100" dirty="0">
                        <a:latin typeface="Arial" pitchFamily="34" charset="0"/>
                        <a:ea typeface="Calibri"/>
                        <a:cs typeface="Arial" pitchFamily="34" charset="0"/>
                      </a:endParaRPr>
                    </a:p>
                  </a:txBody>
                  <a:tcPr marL="59232" marR="59232" marT="0" marB="0">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endParaRPr lang="ru-RU" sz="1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endParaRPr lang="ru-RU" sz="100" dirty="0">
                        <a:latin typeface="Arial" pitchFamily="34" charset="0"/>
                        <a:ea typeface="Calibri"/>
                        <a:cs typeface="Arial" pitchFamily="34" charset="0"/>
                      </a:endParaRPr>
                    </a:p>
                  </a:txBody>
                  <a:tcPr marL="59232" marR="216000"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endParaRPr lang="ru-RU" sz="100" dirty="0">
                        <a:latin typeface="Arial" pitchFamily="34" charset="0"/>
                        <a:ea typeface="Calibri"/>
                        <a:cs typeface="Arial" pitchFamily="34" charset="0"/>
                      </a:endParaRPr>
                    </a:p>
                  </a:txBody>
                  <a:tcPr marL="59232" marR="216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ижний колонтитул 2"/>
          <p:cNvSpPr>
            <a:spLocks noGrp="1"/>
          </p:cNvSpPr>
          <p:nvPr>
            <p:ph type="ftr" sz="quarter" idx="11"/>
          </p:nvPr>
        </p:nvSpPr>
        <p:spPr>
          <a:xfrm>
            <a:off x="7333777" y="6135167"/>
            <a:ext cx="1810225" cy="345009"/>
          </a:xfrm>
        </p:spPr>
        <p:txBody>
          <a:body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5" name="Нижний колонтитул 1"/>
          <p:cNvSpPr txBox="1">
            <a:spLocks/>
          </p:cNvSpPr>
          <p:nvPr/>
        </p:nvSpPr>
        <p:spPr>
          <a:xfrm>
            <a:off x="251520" y="143743"/>
            <a:ext cx="8712968" cy="576064"/>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ПРОИЗВОДСТВО ОТДЕЛЬНЫХ ВИДОВ ПРОДУКЦИИ МАЛЫМИ ПРЕДПРИЯТИЯМИ (ВКЛЮЧАЯ МИКРОПРЕДПРИЯТИЯ)</a:t>
            </a:r>
            <a:endParaRPr lang="ru-RU" sz="1600" dirty="0">
              <a:solidFill>
                <a:schemeClr val="tx1"/>
              </a:solidFill>
              <a:latin typeface="Times New Roman" pitchFamily="18" charset="0"/>
              <a:cs typeface="Times New Roman" pitchFamily="18" charset="0"/>
            </a:endParaRPr>
          </a:p>
        </p:txBody>
      </p:sp>
      <p:graphicFrame>
        <p:nvGraphicFramePr>
          <p:cNvPr id="8" name="Таблица 7"/>
          <p:cNvGraphicFramePr>
            <a:graphicFrameLocks noGrp="1"/>
          </p:cNvGraphicFramePr>
          <p:nvPr/>
        </p:nvGraphicFramePr>
        <p:xfrm>
          <a:off x="395539" y="1007841"/>
          <a:ext cx="8424935" cy="4523910"/>
        </p:xfrm>
        <a:graphic>
          <a:graphicData uri="http://schemas.openxmlformats.org/drawingml/2006/table">
            <a:tbl>
              <a:tblPr>
                <a:tableStyleId>{8799B23B-EC83-4686-B30A-512413B5E67A}</a:tableStyleId>
              </a:tblPr>
              <a:tblGrid>
                <a:gridCol w="5644312"/>
                <a:gridCol w="981486"/>
                <a:gridCol w="899184"/>
                <a:gridCol w="899953"/>
              </a:tblGrid>
              <a:tr h="228675">
                <a:tc>
                  <a:txBody>
                    <a:bodyPr/>
                    <a:lstStyle/>
                    <a:p>
                      <a:pPr algn="ctr">
                        <a:lnSpc>
                          <a:spcPct val="95000"/>
                        </a:lnSpc>
                        <a:spcAft>
                          <a:spcPts val="0"/>
                        </a:spcAft>
                      </a:pP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95000"/>
                        </a:lnSpc>
                        <a:spcAft>
                          <a:spcPts val="0"/>
                        </a:spcAft>
                      </a:pPr>
                      <a:r>
                        <a:rPr lang="ru-RU" sz="1200" dirty="0">
                          <a:latin typeface="Arial" pitchFamily="34" charset="0"/>
                          <a:cs typeface="Arial" pitchFamily="34" charset="0"/>
                        </a:rPr>
                        <a:t>2013</a:t>
                      </a:r>
                      <a:endParaRPr lang="ru-RU" sz="1200" dirty="0">
                        <a:latin typeface="Arial" pitchFamily="34" charset="0"/>
                        <a:ea typeface="Calibri"/>
                        <a:cs typeface="Arial" pitchFamily="34" charset="0"/>
                      </a:endParaRPr>
                    </a:p>
                  </a:txBody>
                  <a:tcPr marL="44561" marR="4456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95000"/>
                        </a:lnSpc>
                        <a:spcAft>
                          <a:spcPts val="0"/>
                        </a:spcAft>
                      </a:pPr>
                      <a:r>
                        <a:rPr lang="ru-RU" sz="1200" dirty="0">
                          <a:latin typeface="Arial" pitchFamily="34" charset="0"/>
                          <a:cs typeface="Arial" pitchFamily="34" charset="0"/>
                        </a:rPr>
                        <a:t>2014</a:t>
                      </a:r>
                      <a:endParaRPr lang="ru-RU" sz="1200" dirty="0">
                        <a:latin typeface="Arial" pitchFamily="34" charset="0"/>
                        <a:ea typeface="Calibri"/>
                        <a:cs typeface="Arial" pitchFamily="34" charset="0"/>
                      </a:endParaRPr>
                    </a:p>
                  </a:txBody>
                  <a:tcPr marL="44561" marR="4456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95000"/>
                        </a:lnSpc>
                        <a:spcAft>
                          <a:spcPts val="0"/>
                        </a:spcAft>
                      </a:pPr>
                      <a:r>
                        <a:rPr lang="ru-RU" sz="1200" dirty="0">
                          <a:latin typeface="Arial" pitchFamily="34" charset="0"/>
                          <a:cs typeface="Arial" pitchFamily="34" charset="0"/>
                        </a:rPr>
                        <a:t>2015</a:t>
                      </a:r>
                      <a:endParaRPr lang="ru-RU" sz="1200" dirty="0">
                        <a:latin typeface="Arial" pitchFamily="34" charset="0"/>
                        <a:ea typeface="Calibri"/>
                        <a:cs typeface="Arial" pitchFamily="34" charset="0"/>
                      </a:endParaRPr>
                    </a:p>
                  </a:txBody>
                  <a:tcPr marL="44561" marR="4456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266646">
                <a:tc>
                  <a:txBody>
                    <a:bodyPr/>
                    <a:lstStyle/>
                    <a:p>
                      <a:pPr>
                        <a:lnSpc>
                          <a:spcPct val="95000"/>
                        </a:lnSpc>
                        <a:spcAft>
                          <a:spcPts val="300"/>
                        </a:spcAft>
                      </a:pPr>
                      <a:endParaRPr lang="ru-RU" sz="300" dirty="0" smtClean="0">
                        <a:latin typeface="Arial" pitchFamily="34" charset="0"/>
                        <a:cs typeface="Arial" pitchFamily="34" charset="0"/>
                      </a:endParaRPr>
                    </a:p>
                    <a:p>
                      <a:pPr>
                        <a:lnSpc>
                          <a:spcPct val="95000"/>
                        </a:lnSpc>
                        <a:spcAft>
                          <a:spcPts val="300"/>
                        </a:spcAft>
                      </a:pPr>
                      <a:r>
                        <a:rPr lang="ru-RU" sz="1200" b="1" dirty="0" smtClean="0">
                          <a:latin typeface="Arial" pitchFamily="34" charset="0"/>
                          <a:cs typeface="Arial" pitchFamily="34" charset="0"/>
                        </a:rPr>
                        <a:t>Распиловка </a:t>
                      </a:r>
                      <a:r>
                        <a:rPr lang="ru-RU" sz="1200" b="1" dirty="0">
                          <a:latin typeface="Arial" pitchFamily="34" charset="0"/>
                          <a:cs typeface="Arial" pitchFamily="34" charset="0"/>
                        </a:rPr>
                        <a:t>и строгание древесины; пропитка древесины</a:t>
                      </a:r>
                      <a:endParaRPr lang="ru-RU" sz="1200" b="1"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endParaRPr lang="ru-RU" sz="1200" dirty="0">
                        <a:highlight>
                          <a:srgbClr val="00FFFF"/>
                        </a:highlight>
                        <a:latin typeface="Arial" pitchFamily="34" charset="0"/>
                        <a:ea typeface="Calibri"/>
                        <a:cs typeface="Arial" pitchFamily="34" charset="0"/>
                      </a:endParaRPr>
                    </a:p>
                  </a:txBody>
                  <a:tcPr marL="44561" marR="44561"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endParaRPr lang="ru-RU" sz="1200" dirty="0">
                        <a:highlight>
                          <a:srgbClr val="00FFFF"/>
                        </a:highlight>
                        <a:latin typeface="Arial" pitchFamily="34" charset="0"/>
                        <a:ea typeface="Calibri"/>
                        <a:cs typeface="Arial" pitchFamily="34" charset="0"/>
                      </a:endParaRPr>
                    </a:p>
                  </a:txBody>
                  <a:tcPr marL="44561" marR="44561"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endParaRPr lang="ru-RU" sz="1200" dirty="0">
                        <a:highlight>
                          <a:srgbClr val="00FFFF"/>
                        </a:highlight>
                        <a:latin typeface="Arial" pitchFamily="34" charset="0"/>
                        <a:ea typeface="Calibri"/>
                        <a:cs typeface="Arial" pitchFamily="34" charset="0"/>
                      </a:endParaRPr>
                    </a:p>
                  </a:txBody>
                  <a:tcPr marL="44561" marR="44561" marT="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558984">
                <a:tc>
                  <a:txBody>
                    <a:bodyPr/>
                    <a:lstStyle/>
                    <a:p>
                      <a:pPr>
                        <a:lnSpc>
                          <a:spcPct val="95000"/>
                        </a:lnSpc>
                        <a:spcAft>
                          <a:spcPts val="300"/>
                        </a:spcAft>
                      </a:pPr>
                      <a:r>
                        <a:rPr lang="ru-RU" sz="1200" dirty="0">
                          <a:latin typeface="Arial" pitchFamily="34" charset="0"/>
                          <a:cs typeface="Arial" pitchFamily="34" charset="0"/>
                        </a:rPr>
                        <a:t>Лесоматериалы, продольно распиленные или расколотые, разделённые на слои или лущёные, толщиной более ; шпалы железнодорожные или трамвайные деревянные, непропитанные, тыс. куб. м</a:t>
                      </a: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16,4</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17,2</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16,6</a:t>
                      </a: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2656">
                <a:tc>
                  <a:txBody>
                    <a:bodyPr/>
                    <a:lstStyle/>
                    <a:p>
                      <a:pPr>
                        <a:lnSpc>
                          <a:spcPct val="95000"/>
                        </a:lnSpc>
                        <a:spcAft>
                          <a:spcPts val="720"/>
                        </a:spcAft>
                      </a:pPr>
                      <a:r>
                        <a:rPr lang="ru-RU" sz="1200" b="1" dirty="0">
                          <a:latin typeface="Arial" pitchFamily="34" charset="0"/>
                          <a:cs typeface="Arial" pitchFamily="34" charset="0"/>
                        </a:rPr>
                        <a:t>Издательская и полиграфическая деятельность, </a:t>
                      </a:r>
                      <a:br>
                        <a:rPr lang="ru-RU" sz="1200" b="1" dirty="0">
                          <a:latin typeface="Arial" pitchFamily="34" charset="0"/>
                          <a:cs typeface="Arial" pitchFamily="34" charset="0"/>
                        </a:rPr>
                      </a:br>
                      <a:r>
                        <a:rPr lang="ru-RU" sz="1200" b="1" dirty="0">
                          <a:latin typeface="Arial" pitchFamily="34" charset="0"/>
                          <a:cs typeface="Arial" pitchFamily="34" charset="0"/>
                        </a:rPr>
                        <a:t>тиражирование записанных носителей информации</a:t>
                      </a:r>
                      <a:endParaRPr lang="ru-RU" sz="1200" b="1"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720"/>
                        </a:spcAft>
                      </a:pP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720"/>
                        </a:spcAft>
                      </a:pP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720"/>
                        </a:spcAft>
                      </a:pP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2656">
                <a:tc>
                  <a:txBody>
                    <a:bodyPr/>
                    <a:lstStyle/>
                    <a:p>
                      <a:pPr>
                        <a:lnSpc>
                          <a:spcPct val="95000"/>
                        </a:lnSpc>
                        <a:spcAft>
                          <a:spcPts val="0"/>
                        </a:spcAft>
                      </a:pPr>
                      <a:r>
                        <a:rPr lang="ru-RU" sz="1200" dirty="0">
                          <a:latin typeface="Arial" pitchFamily="34" charset="0"/>
                          <a:cs typeface="Arial" pitchFamily="34" charset="0"/>
                        </a:rPr>
                        <a:t>Книги, брошюры, листовки печатные и аналогичные материалы печатные в виде отдельных листов (листов-оттисков), млн. шт.</a:t>
                      </a: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5,2</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6,8</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3,5</a:t>
                      </a: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86628">
                <a:tc>
                  <a:txBody>
                    <a:bodyPr/>
                    <a:lstStyle/>
                    <a:p>
                      <a:pPr>
                        <a:lnSpc>
                          <a:spcPct val="95000"/>
                        </a:lnSpc>
                        <a:spcAft>
                          <a:spcPts val="300"/>
                        </a:spcAft>
                      </a:pPr>
                      <a:r>
                        <a:rPr lang="ru-RU" sz="1200" dirty="0">
                          <a:latin typeface="Arial" pitchFamily="34" charset="0"/>
                          <a:cs typeface="Arial" pitchFamily="34" charset="0"/>
                        </a:rPr>
                        <a:t>Бланки деловые самокопировальные (включая </a:t>
                      </a:r>
                      <a:r>
                        <a:rPr lang="ru-RU" sz="1200" dirty="0" smtClean="0">
                          <a:latin typeface="Arial" pitchFamily="34" charset="0"/>
                          <a:cs typeface="Arial" pitchFamily="34" charset="0"/>
                        </a:rPr>
                        <a:t>полистно </a:t>
                      </a:r>
                      <a:r>
                        <a:rPr lang="ru-RU" sz="1200" dirty="0">
                          <a:latin typeface="Arial" pitchFamily="34" charset="0"/>
                          <a:cs typeface="Arial" pitchFamily="34" charset="0"/>
                        </a:rPr>
                        <a:t>проложенные копировальные наборы), </a:t>
                      </a:r>
                      <a:r>
                        <a:rPr lang="ru-RU" sz="1200" dirty="0" smtClean="0">
                          <a:latin typeface="Arial" pitchFamily="34" charset="0"/>
                          <a:cs typeface="Arial" pitchFamily="34" charset="0"/>
                        </a:rPr>
                        <a:t>бумага </a:t>
                      </a:r>
                      <a:r>
                        <a:rPr lang="ru-RU" sz="1200" dirty="0">
                          <a:latin typeface="Arial" pitchFamily="34" charset="0"/>
                          <a:cs typeface="Arial" pitchFamily="34" charset="0"/>
                        </a:rPr>
                        <a:t>некопировальная (листов-оттисков), млн. шт.</a:t>
                      </a: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7,6</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7,8</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10,0</a:t>
                      </a: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328">
                <a:tc>
                  <a:txBody>
                    <a:bodyPr/>
                    <a:lstStyle/>
                    <a:p>
                      <a:pPr>
                        <a:lnSpc>
                          <a:spcPct val="95000"/>
                        </a:lnSpc>
                        <a:spcAft>
                          <a:spcPts val="300"/>
                        </a:spcAft>
                      </a:pPr>
                      <a:r>
                        <a:rPr lang="ru-RU" sz="1200" b="1" dirty="0">
                          <a:latin typeface="Arial" pitchFamily="34" charset="0"/>
                          <a:cs typeface="Arial" pitchFamily="34" charset="0"/>
                        </a:rPr>
                        <a:t>Производство пластмассовых изделий</a:t>
                      </a:r>
                      <a:endParaRPr lang="ru-RU" sz="1200" b="1"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328">
                <a:tc>
                  <a:txBody>
                    <a:bodyPr/>
                    <a:lstStyle/>
                    <a:p>
                      <a:pPr>
                        <a:lnSpc>
                          <a:spcPct val="95000"/>
                        </a:lnSpc>
                        <a:spcAft>
                          <a:spcPts val="0"/>
                        </a:spcAft>
                      </a:pPr>
                      <a:r>
                        <a:rPr lang="ru-RU" sz="1200" dirty="0">
                          <a:latin typeface="Arial" pitchFamily="34" charset="0"/>
                          <a:cs typeface="Arial" pitchFamily="34" charset="0"/>
                        </a:rPr>
                        <a:t>Окна и их коробки, подоконники полимерные, кв. м</a:t>
                      </a: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125162,9</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163924,5</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134677,4</a:t>
                      </a: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328">
                <a:tc>
                  <a:txBody>
                    <a:bodyPr/>
                    <a:lstStyle/>
                    <a:p>
                      <a:pPr>
                        <a:lnSpc>
                          <a:spcPct val="95000"/>
                        </a:lnSpc>
                        <a:spcAft>
                          <a:spcPts val="300"/>
                        </a:spcAft>
                      </a:pPr>
                      <a:r>
                        <a:rPr lang="ru-RU" sz="1200" dirty="0">
                          <a:latin typeface="Arial" pitchFamily="34" charset="0"/>
                          <a:cs typeface="Arial" pitchFamily="34" charset="0"/>
                        </a:rPr>
                        <a:t>Двери и их коробки полимерные, кв. м</a:t>
                      </a: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1941,8</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1630,1</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927,3</a:t>
                      </a: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2656">
                <a:tc>
                  <a:txBody>
                    <a:bodyPr/>
                    <a:lstStyle/>
                    <a:p>
                      <a:pPr>
                        <a:lnSpc>
                          <a:spcPct val="95000"/>
                        </a:lnSpc>
                        <a:spcAft>
                          <a:spcPts val="300"/>
                        </a:spcAft>
                      </a:pPr>
                      <a:r>
                        <a:rPr lang="ru-RU" sz="1200" b="1" dirty="0">
                          <a:latin typeface="Arial" pitchFamily="34" charset="0"/>
                          <a:cs typeface="Arial" pitchFamily="34" charset="0"/>
                        </a:rPr>
                        <a:t>Производство мебели и прочей продукции, </a:t>
                      </a:r>
                      <a:br>
                        <a:rPr lang="ru-RU" sz="1200" b="1" dirty="0">
                          <a:latin typeface="Arial" pitchFamily="34" charset="0"/>
                          <a:cs typeface="Arial" pitchFamily="34" charset="0"/>
                        </a:rPr>
                      </a:br>
                      <a:r>
                        <a:rPr lang="ru-RU" sz="1200" b="1" dirty="0">
                          <a:latin typeface="Arial" pitchFamily="34" charset="0"/>
                          <a:cs typeface="Arial" pitchFamily="34" charset="0"/>
                        </a:rPr>
                        <a:t>не включённой в другие группировки</a:t>
                      </a:r>
                      <a:endParaRPr lang="ru-RU" sz="1200" b="1"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328">
                <a:tc>
                  <a:txBody>
                    <a:bodyPr/>
                    <a:lstStyle/>
                    <a:p>
                      <a:pPr>
                        <a:lnSpc>
                          <a:spcPct val="95000"/>
                        </a:lnSpc>
                        <a:spcAft>
                          <a:spcPts val="0"/>
                        </a:spcAft>
                      </a:pPr>
                      <a:r>
                        <a:rPr lang="ru-RU" sz="1200" dirty="0">
                          <a:latin typeface="Arial" pitchFamily="34" charset="0"/>
                          <a:cs typeface="Arial" pitchFamily="34" charset="0"/>
                        </a:rPr>
                        <a:t>Столы кухонные, для столовой и гостиной, шт.</a:t>
                      </a: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1465</a:t>
                      </a: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328">
                <a:tc>
                  <a:txBody>
                    <a:bodyPr/>
                    <a:lstStyle/>
                    <a:p>
                      <a:pPr>
                        <a:lnSpc>
                          <a:spcPct val="95000"/>
                        </a:lnSpc>
                        <a:spcAft>
                          <a:spcPts val="0"/>
                        </a:spcAft>
                      </a:pPr>
                      <a:r>
                        <a:rPr lang="ru-RU" sz="1200" dirty="0">
                          <a:latin typeface="Arial" pitchFamily="34" charset="0"/>
                          <a:cs typeface="Arial" pitchFamily="34" charset="0"/>
                        </a:rPr>
                        <a:t>Шкафы кухонные, для спальни, столовой и гостиной, шт.</a:t>
                      </a: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142</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432</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r>
                        <a:rPr lang="ru-RU" sz="1200" dirty="0">
                          <a:latin typeface="Arial" pitchFamily="34" charset="0"/>
                          <a:cs typeface="Arial" pitchFamily="34" charset="0"/>
                        </a:rPr>
                        <a:t>2461</a:t>
                      </a: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328">
                <a:tc>
                  <a:txBody>
                    <a:bodyPr/>
                    <a:lstStyle/>
                    <a:p>
                      <a:pPr>
                        <a:lnSpc>
                          <a:spcPct val="95000"/>
                        </a:lnSpc>
                        <a:spcAft>
                          <a:spcPts val="300"/>
                        </a:spcAft>
                      </a:pPr>
                      <a:r>
                        <a:rPr lang="ru-RU" sz="1200" dirty="0">
                          <a:latin typeface="Arial" pitchFamily="34" charset="0"/>
                          <a:cs typeface="Arial" pitchFamily="34" charset="0"/>
                        </a:rPr>
                        <a:t>Гарнитуры мебели кухонные деревянные, комплект</a:t>
                      </a: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111</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196</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366</a:t>
                      </a: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328">
                <a:tc gridSpan="4">
                  <a:txBody>
                    <a:bodyPr/>
                    <a:lstStyle/>
                    <a:p>
                      <a:pPr algn="ctr">
                        <a:lnSpc>
                          <a:spcPct val="95000"/>
                        </a:lnSpc>
                        <a:spcAft>
                          <a:spcPts val="300"/>
                        </a:spcAft>
                      </a:pPr>
                      <a:r>
                        <a:rPr lang="ru-RU" sz="1200" b="1" dirty="0">
                          <a:latin typeface="Arial" pitchFamily="34" charset="0"/>
                          <a:cs typeface="Arial" pitchFamily="34" charset="0"/>
                        </a:rPr>
                        <a:t>Производство и распределение электроэнергии, газа и воды</a:t>
                      </a:r>
                      <a:endParaRPr lang="ru-RU" sz="1200" b="1"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endParaRPr lang="ru-RU"/>
                    </a:p>
                  </a:txBody>
                  <a:tcPr/>
                </a:tc>
                <a:tc hMerge="1">
                  <a:txBody>
                    <a:bodyPr/>
                    <a:lstStyle/>
                    <a:p>
                      <a:endParaRPr lang="ru-RU"/>
                    </a:p>
                  </a:txBody>
                  <a:tcPr/>
                </a:tc>
                <a:tc hMerge="1">
                  <a:txBody>
                    <a:bodyPr/>
                    <a:lstStyle/>
                    <a:p>
                      <a:endParaRPr lang="ru-RU"/>
                    </a:p>
                  </a:txBody>
                  <a:tcPr/>
                </a:tc>
              </a:tr>
              <a:tr h="372656">
                <a:tc>
                  <a:txBody>
                    <a:bodyPr/>
                    <a:lstStyle/>
                    <a:p>
                      <a:pPr>
                        <a:lnSpc>
                          <a:spcPct val="95000"/>
                        </a:lnSpc>
                        <a:spcAft>
                          <a:spcPts val="0"/>
                        </a:spcAft>
                      </a:pPr>
                      <a:r>
                        <a:rPr lang="ru-RU" sz="1200" b="1" dirty="0">
                          <a:latin typeface="Arial" pitchFamily="34" charset="0"/>
                          <a:cs typeface="Arial" pitchFamily="34" charset="0"/>
                        </a:rPr>
                        <a:t>Производство, передача и распределение пара </a:t>
                      </a:r>
                      <a:br>
                        <a:rPr lang="ru-RU" sz="1200" b="1" dirty="0">
                          <a:latin typeface="Arial" pitchFamily="34" charset="0"/>
                          <a:cs typeface="Arial" pitchFamily="34" charset="0"/>
                        </a:rPr>
                      </a:br>
                      <a:r>
                        <a:rPr lang="ru-RU" sz="1200" b="1" dirty="0">
                          <a:latin typeface="Arial" pitchFamily="34" charset="0"/>
                          <a:cs typeface="Arial" pitchFamily="34" charset="0"/>
                        </a:rPr>
                        <a:t>и горячей воды (тепловой энергии)</a:t>
                      </a:r>
                      <a:endParaRPr lang="ru-RU" sz="1200" b="1"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endParaRPr lang="ru-RU" sz="1200" dirty="0">
                        <a:latin typeface="Arial" pitchFamily="34" charset="0"/>
                        <a:ea typeface="Calibri"/>
                        <a:cs typeface="Arial" pitchFamily="34" charset="0"/>
                      </a:endParaRPr>
                    </a:p>
                  </a:txBody>
                  <a:tcPr marL="44561" marR="44561"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endParaRPr lang="ru-RU" sz="1200" dirty="0">
                        <a:latin typeface="Arial" pitchFamily="34" charset="0"/>
                        <a:ea typeface="Calibri"/>
                        <a:cs typeface="Arial" pitchFamily="34" charset="0"/>
                      </a:endParaRPr>
                    </a:p>
                  </a:txBody>
                  <a:tcPr marL="44561" marR="44561"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95000"/>
                        </a:lnSpc>
                        <a:spcAft>
                          <a:spcPts val="0"/>
                        </a:spcAft>
                      </a:pPr>
                      <a:endParaRPr lang="ru-RU" sz="1200" dirty="0">
                        <a:latin typeface="Arial" pitchFamily="34" charset="0"/>
                        <a:ea typeface="Calibri"/>
                        <a:cs typeface="Arial" pitchFamily="34" charset="0"/>
                      </a:endParaRPr>
                    </a:p>
                  </a:txBody>
                  <a:tcPr marL="44561" marR="44561"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56633">
                <a:tc>
                  <a:txBody>
                    <a:bodyPr/>
                    <a:lstStyle/>
                    <a:p>
                      <a:pPr>
                        <a:lnSpc>
                          <a:spcPct val="95000"/>
                        </a:lnSpc>
                        <a:spcAft>
                          <a:spcPts val="300"/>
                        </a:spcAft>
                      </a:pPr>
                      <a:r>
                        <a:rPr lang="ru-RU" sz="1200" dirty="0">
                          <a:latin typeface="Arial" pitchFamily="34" charset="0"/>
                          <a:cs typeface="Arial" pitchFamily="34" charset="0"/>
                        </a:rPr>
                        <a:t>Тепловая энергия, тыс. Гкал</a:t>
                      </a:r>
                      <a:endParaRPr lang="ru-RU" sz="12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107,3</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112,8</a:t>
                      </a:r>
                      <a:endParaRPr lang="ru-RU" sz="12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r>
                        <a:rPr lang="ru-RU" sz="1200" dirty="0">
                          <a:latin typeface="Arial" pitchFamily="34" charset="0"/>
                          <a:cs typeface="Arial" pitchFamily="34" charset="0"/>
                        </a:rPr>
                        <a:t>91,9</a:t>
                      </a:r>
                      <a:endParaRPr lang="ru-RU" sz="12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14321">
                <a:tc>
                  <a:txBody>
                    <a:bodyPr/>
                    <a:lstStyle/>
                    <a:p>
                      <a:pPr>
                        <a:lnSpc>
                          <a:spcPct val="95000"/>
                        </a:lnSpc>
                        <a:spcAft>
                          <a:spcPts val="300"/>
                        </a:spcAft>
                      </a:pPr>
                      <a:endParaRPr lang="ru-RU" sz="100" dirty="0">
                        <a:latin typeface="Arial" pitchFamily="34" charset="0"/>
                        <a:ea typeface="Calibri"/>
                        <a:cs typeface="Arial" pitchFamily="34" charset="0"/>
                      </a:endParaRPr>
                    </a:p>
                  </a:txBody>
                  <a:tcPr marL="44561" marR="44561" marT="0" marB="0">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endParaRPr lang="ru-RU" sz="1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endParaRPr lang="ru-RU" sz="100" dirty="0">
                        <a:latin typeface="Arial" pitchFamily="34" charset="0"/>
                        <a:ea typeface="Calibri"/>
                        <a:cs typeface="Arial" pitchFamily="34" charset="0"/>
                      </a:endParaRPr>
                    </a:p>
                  </a:txBody>
                  <a:tcPr marL="44561" marR="144000"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95000"/>
                        </a:lnSpc>
                        <a:spcAft>
                          <a:spcPts val="300"/>
                        </a:spcAft>
                      </a:pPr>
                      <a:endParaRPr lang="ru-RU" sz="100" dirty="0">
                        <a:latin typeface="Arial" pitchFamily="34" charset="0"/>
                        <a:ea typeface="Calibri"/>
                        <a:cs typeface="Arial" pitchFamily="34" charset="0"/>
                      </a:endParaRPr>
                    </a:p>
                  </a:txBody>
                  <a:tcPr marL="44561" marR="144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Прямоугольник 8"/>
          <p:cNvSpPr/>
          <p:nvPr/>
        </p:nvSpPr>
        <p:spPr>
          <a:xfrm>
            <a:off x="323528" y="5616352"/>
            <a:ext cx="8604448" cy="461665"/>
          </a:xfrm>
          <a:prstGeom prst="rect">
            <a:avLst/>
          </a:prstGeom>
        </p:spPr>
        <p:txBody>
          <a:bodyPr wrap="square">
            <a:spAutoFit/>
          </a:bodyPr>
          <a:lstStyle/>
          <a:p>
            <a:r>
              <a:rPr lang="ru-RU" sz="1200" i="1" baseline="30000" dirty="0" smtClean="0">
                <a:latin typeface="Times New Roman" pitchFamily="18" charset="0"/>
                <a:cs typeface="Times New Roman" pitchFamily="18" charset="0"/>
              </a:rPr>
              <a:t>1) </a:t>
            </a:r>
            <a:r>
              <a:rPr lang="ru-RU" sz="1200" i="1" dirty="0" smtClean="0">
                <a:latin typeface="Times New Roman" pitchFamily="18" charset="0"/>
                <a:cs typeface="Times New Roman" pitchFamily="18" charset="0"/>
              </a:rPr>
              <a:t>При формировании итогов по виду экономической деятельности «Переработка и консервирование рыбо- и  морепродуктов» (код 15.20 по ОКВЭД) по отдельным ассортиментным группам учтён выпуск рыбной продукции в условиях промысла. </a:t>
            </a:r>
            <a:endParaRPr lang="ru-RU" sz="1200" i="1" dirty="0">
              <a:latin typeface="Times New Roman" pitchFamily="18" charset="0"/>
              <a:cs typeface="Times New Roman" pitchFamily="18" charset="0"/>
            </a:endParaRPr>
          </a:p>
        </p:txBody>
      </p:sp>
      <p:sp>
        <p:nvSpPr>
          <p:cNvPr id="10" name="TextBox 9"/>
          <p:cNvSpPr txBox="1"/>
          <p:nvPr/>
        </p:nvSpPr>
        <p:spPr>
          <a:xfrm>
            <a:off x="7740352" y="719808"/>
            <a:ext cx="1080120" cy="276999"/>
          </a:xfrm>
          <a:prstGeom prst="rect">
            <a:avLst/>
          </a:prstGeom>
          <a:noFill/>
        </p:spPr>
        <p:txBody>
          <a:bodyPr wrap="square" rtlCol="0">
            <a:spAutoFit/>
          </a:bodyPr>
          <a:lstStyle/>
          <a:p>
            <a:r>
              <a:rPr lang="ru-RU" sz="1200" dirty="0" smtClean="0">
                <a:latin typeface="Times New Roman" pitchFamily="18" charset="0"/>
                <a:cs typeface="Times New Roman" pitchFamily="18" charset="0"/>
              </a:rPr>
              <a:t>Продолжение</a:t>
            </a:r>
            <a:endParaRPr lang="ru-RU" sz="12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9513" y="110208"/>
            <a:ext cx="8712968" cy="830997"/>
          </a:xfrm>
          <a:prstGeom prst="rect">
            <a:avLst/>
          </a:prstGeom>
        </p:spPr>
        <p:txBody>
          <a:bodyPr wrap="square">
            <a:spAutoFit/>
          </a:bodyPr>
          <a:lstStyle/>
          <a:p>
            <a:pPr algn="ctr"/>
            <a:r>
              <a:rPr lang="ru-RU" sz="1600" b="1" dirty="0" smtClean="0">
                <a:latin typeface="Times New Roman" pitchFamily="18" charset="0"/>
                <a:cs typeface="Times New Roman" pitchFamily="18" charset="0"/>
              </a:rPr>
              <a:t>ДОЛЯ МАЛЫХ ПРЕДПРИЯТИЙ (ВКЛЮЧАЯ МИКРОПРЕДПРИЯТИЯ) </a:t>
            </a:r>
          </a:p>
          <a:p>
            <a:pPr algn="ctr"/>
            <a:r>
              <a:rPr lang="ru-RU" sz="1600" b="1" dirty="0" smtClean="0">
                <a:latin typeface="Times New Roman" pitchFamily="18" charset="0"/>
                <a:cs typeface="Times New Roman" pitchFamily="18" charset="0"/>
              </a:rPr>
              <a:t>В ОБЩЕМ ОБЪЁМЕ ПРОИЗВЕДЁННОЙ ПРОДУКЦИИ</a:t>
            </a:r>
          </a:p>
          <a:p>
            <a:pPr algn="ctr"/>
            <a:r>
              <a:rPr lang="ru-RU" sz="1600" dirty="0" smtClean="0">
                <a:latin typeface="Times New Roman" pitchFamily="18" charset="0"/>
                <a:cs typeface="Times New Roman" pitchFamily="18" charset="0"/>
              </a:rPr>
              <a:t>в процентах</a:t>
            </a: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к итогу</a:t>
            </a:r>
            <a:endParaRPr lang="en-US" sz="1600" dirty="0">
              <a:latin typeface="Times New Roman" pitchFamily="18" charset="0"/>
              <a:cs typeface="Times New Roman" pitchFamily="18" charset="0"/>
            </a:endParaRPr>
          </a:p>
        </p:txBody>
      </p:sp>
      <p:sp>
        <p:nvSpPr>
          <p:cNvPr id="12" name="Нижний колонтитул 2"/>
          <p:cNvSpPr txBox="1">
            <a:spLocks/>
          </p:cNvSpPr>
          <p:nvPr/>
        </p:nvSpPr>
        <p:spPr>
          <a:xfrm>
            <a:off x="7308304" y="6071170"/>
            <a:ext cx="1810226"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16" name="Нижний колонтитул 2"/>
          <p:cNvSpPr txBox="1">
            <a:spLocks/>
          </p:cNvSpPr>
          <p:nvPr/>
        </p:nvSpPr>
        <p:spPr>
          <a:xfrm>
            <a:off x="4499992" y="3960167"/>
            <a:ext cx="2232248" cy="168623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a:solidFill>
                  <a:schemeClr val="tx1"/>
                </a:solidFill>
                <a:latin typeface="Times New Roman" pitchFamily="18" charset="0"/>
                <a:cs typeface="Times New Roman" pitchFamily="18" charset="0"/>
              </a:rPr>
              <a:t>Консервы рыбные натуральные, </a:t>
            </a:r>
            <a:endParaRPr lang="ru-RU" sz="1400" dirty="0" smtClean="0">
              <a:solidFill>
                <a:schemeClr val="tx1"/>
              </a:solidFill>
              <a:latin typeface="Times New Roman" pitchFamily="18" charset="0"/>
              <a:cs typeface="Times New Roman" pitchFamily="18" charset="0"/>
            </a:endParaRPr>
          </a:p>
          <a:p>
            <a:r>
              <a:rPr lang="ru-RU" sz="1400" dirty="0" smtClean="0">
                <a:solidFill>
                  <a:schemeClr val="tx1"/>
                </a:solidFill>
                <a:latin typeface="Times New Roman" pitchFamily="18" charset="0"/>
                <a:cs typeface="Times New Roman" pitchFamily="18" charset="0"/>
              </a:rPr>
              <a:t>в томатном соусе, </a:t>
            </a:r>
          </a:p>
          <a:p>
            <a:r>
              <a:rPr lang="ru-RU" sz="1400" dirty="0" smtClean="0">
                <a:solidFill>
                  <a:schemeClr val="tx1"/>
                </a:solidFill>
                <a:latin typeface="Times New Roman" pitchFamily="18" charset="0"/>
                <a:cs typeface="Times New Roman" pitchFamily="18" charset="0"/>
              </a:rPr>
              <a:t>в масле, рыбоовощные, пресервы рыбные</a:t>
            </a:r>
            <a:endParaRPr lang="ru-RU" sz="1400" dirty="0">
              <a:solidFill>
                <a:schemeClr val="tx1"/>
              </a:solidFill>
              <a:latin typeface="Times New Roman" pitchFamily="18" charset="0"/>
              <a:cs typeface="Times New Roman" pitchFamily="18" charset="0"/>
            </a:endParaRPr>
          </a:p>
        </p:txBody>
      </p:sp>
      <p:sp>
        <p:nvSpPr>
          <p:cNvPr id="17" name="Нижний колонтитул 2"/>
          <p:cNvSpPr txBox="1">
            <a:spLocks/>
          </p:cNvSpPr>
          <p:nvPr/>
        </p:nvSpPr>
        <p:spPr>
          <a:xfrm>
            <a:off x="2" y="1727919"/>
            <a:ext cx="1439957" cy="1530007"/>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Сельдь </a:t>
            </a:r>
          </a:p>
          <a:p>
            <a:r>
              <a:rPr lang="ru-RU" sz="1400" dirty="0" smtClean="0">
                <a:solidFill>
                  <a:schemeClr val="tx1"/>
                </a:solidFill>
                <a:latin typeface="Times New Roman" pitchFamily="18" charset="0"/>
                <a:cs typeface="Times New Roman" pitchFamily="18" charset="0"/>
              </a:rPr>
              <a:t>слабосолёная</a:t>
            </a:r>
            <a:endParaRPr lang="ru-RU" sz="1400" dirty="0">
              <a:solidFill>
                <a:schemeClr val="tx1"/>
              </a:solidFill>
              <a:latin typeface="Times New Roman" pitchFamily="18" charset="0"/>
              <a:cs typeface="Times New Roman" pitchFamily="18" charset="0"/>
            </a:endParaRPr>
          </a:p>
        </p:txBody>
      </p:sp>
      <p:sp>
        <p:nvSpPr>
          <p:cNvPr id="19" name="Нижний колонтитул 2"/>
          <p:cNvSpPr txBox="1">
            <a:spLocks/>
          </p:cNvSpPr>
          <p:nvPr/>
        </p:nvSpPr>
        <p:spPr>
          <a:xfrm>
            <a:off x="323528" y="4104183"/>
            <a:ext cx="1828209" cy="1454028"/>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Пиво, кроме отходов пивоварения,</a:t>
            </a:r>
          </a:p>
          <a:p>
            <a:r>
              <a:rPr lang="ru-RU" sz="1400" dirty="0" smtClean="0">
                <a:solidFill>
                  <a:schemeClr val="tx1"/>
                </a:solidFill>
                <a:latin typeface="Times New Roman" pitchFamily="18" charset="0"/>
                <a:cs typeface="Times New Roman" pitchFamily="18" charset="0"/>
              </a:rPr>
              <a:t>воды </a:t>
            </a:r>
            <a:r>
              <a:rPr lang="ru-RU" sz="1400" dirty="0">
                <a:solidFill>
                  <a:schemeClr val="tx1"/>
                </a:solidFill>
                <a:latin typeface="Times New Roman" pitchFamily="18" charset="0"/>
                <a:cs typeface="Times New Roman" pitchFamily="18" charset="0"/>
              </a:rPr>
              <a:t>минеральные, </a:t>
            </a:r>
            <a:endParaRPr lang="ru-RU" sz="1400" dirty="0" smtClean="0">
              <a:solidFill>
                <a:schemeClr val="tx1"/>
              </a:solidFill>
              <a:latin typeface="Times New Roman" pitchFamily="18" charset="0"/>
              <a:cs typeface="Times New Roman" pitchFamily="18" charset="0"/>
            </a:endParaRPr>
          </a:p>
          <a:p>
            <a:r>
              <a:rPr lang="ru-RU" sz="1400" dirty="0" smtClean="0">
                <a:solidFill>
                  <a:schemeClr val="tx1"/>
                </a:solidFill>
                <a:latin typeface="Times New Roman" pitchFamily="18" charset="0"/>
                <a:cs typeface="Times New Roman" pitchFamily="18" charset="0"/>
              </a:rPr>
              <a:t>напитки безалкогольные</a:t>
            </a:r>
            <a:endParaRPr lang="ru-RU" sz="1400" dirty="0">
              <a:solidFill>
                <a:schemeClr val="tx1"/>
              </a:solidFill>
              <a:latin typeface="Times New Roman" pitchFamily="18" charset="0"/>
              <a:cs typeface="Times New Roman" pitchFamily="18" charset="0"/>
            </a:endParaRPr>
          </a:p>
        </p:txBody>
      </p:sp>
      <p:pic>
        <p:nvPicPr>
          <p:cNvPr id="20" name="Picture 4" descr="http://im6-tub-ru.yandex.net/i?id=84024370-50-72&amp;n=21">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9994" y="1799928"/>
            <a:ext cx="1461857" cy="1670189"/>
          </a:xfrm>
          <a:prstGeom prst="rect">
            <a:avLst/>
          </a:prstGeom>
          <a:solidFill>
            <a:srgbClr val="FFFFFF">
              <a:shade val="85000"/>
            </a:srgbClr>
          </a:solidFill>
          <a:ln w="3175" cap="sq">
            <a:solidFill>
              <a:schemeClr val="tx1">
                <a:lumMod val="50000"/>
                <a:lumOff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1" name="Нижний колонтитул 2"/>
          <p:cNvSpPr txBox="1">
            <a:spLocks/>
          </p:cNvSpPr>
          <p:nvPr/>
        </p:nvSpPr>
        <p:spPr>
          <a:xfrm>
            <a:off x="3059834" y="1799927"/>
            <a:ext cx="1303631" cy="1527058"/>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Рыба (кроме сельди) копчёная, сушёная и вяленая</a:t>
            </a:r>
            <a:endParaRPr lang="ru-RU" sz="1400" dirty="0">
              <a:solidFill>
                <a:schemeClr val="tx1"/>
              </a:solidFill>
              <a:latin typeface="Times New Roman" pitchFamily="18" charset="0"/>
              <a:cs typeface="Times New Roman" pitchFamily="18" charset="0"/>
            </a:endParaRPr>
          </a:p>
        </p:txBody>
      </p:sp>
      <p:sp>
        <p:nvSpPr>
          <p:cNvPr id="22" name="Нижний колонтитул 2"/>
          <p:cNvSpPr txBox="1">
            <a:spLocks/>
          </p:cNvSpPr>
          <p:nvPr/>
        </p:nvSpPr>
        <p:spPr>
          <a:xfrm>
            <a:off x="3563888" y="935831"/>
            <a:ext cx="2087776" cy="477250"/>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от 97</a:t>
            </a:r>
            <a:r>
              <a:rPr lang="en-US" sz="1600" b="1" dirty="0" smtClean="0">
                <a:solidFill>
                  <a:schemeClr val="tx1"/>
                </a:solidFill>
                <a:latin typeface="Times New Roman" pitchFamily="18" charset="0"/>
                <a:cs typeface="Times New Roman" pitchFamily="18" charset="0"/>
              </a:rPr>
              <a:t>%</a:t>
            </a:r>
            <a:r>
              <a:rPr lang="ru-RU" sz="1600" b="1" dirty="0" smtClean="0">
                <a:solidFill>
                  <a:schemeClr val="tx1"/>
                </a:solidFill>
                <a:latin typeface="Times New Roman" pitchFamily="18" charset="0"/>
                <a:cs typeface="Times New Roman" pitchFamily="18" charset="0"/>
              </a:rPr>
              <a:t> до 100</a:t>
            </a:r>
            <a:r>
              <a:rPr lang="en-US" sz="1600" b="1" dirty="0" smtClean="0">
                <a:solidFill>
                  <a:schemeClr val="tx1"/>
                </a:solidFill>
                <a:latin typeface="Times New Roman" pitchFamily="18" charset="0"/>
                <a:cs typeface="Times New Roman" pitchFamily="18" charset="0"/>
              </a:rPr>
              <a:t>%</a:t>
            </a:r>
            <a:endParaRPr lang="ru-RU" sz="1600" b="1" dirty="0">
              <a:solidFill>
                <a:schemeClr val="tx1"/>
              </a:solidFill>
              <a:latin typeface="Times New Roman" pitchFamily="18" charset="0"/>
              <a:cs typeface="Times New Roman" pitchFamily="18" charset="0"/>
            </a:endParaRPr>
          </a:p>
        </p:txBody>
      </p:sp>
      <p:pic>
        <p:nvPicPr>
          <p:cNvPr id="24" name="Picture 2" descr="http://im1-tub-ru.yandex.net/i?id=807144046-37-72&amp;n=21">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81056" y="1807850"/>
            <a:ext cx="1461122" cy="1553621"/>
          </a:xfrm>
          <a:prstGeom prst="rect">
            <a:avLst/>
          </a:prstGeom>
          <a:noFill/>
          <a:ln w="3175">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pic>
        <p:nvPicPr>
          <p:cNvPr id="2056" name="Picture 8" descr="http://go3.imgsmail.ru/imgpreview?key=44665f833e3fa460&amp;mb=imgdb_preview_136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32240" y="3888160"/>
            <a:ext cx="1731840" cy="1824261"/>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http://www.ochevidets.ru/userfiles/2016/04/26/8db39dd130_large.jpg"/>
          <p:cNvPicPr>
            <a:picLocks noChangeAspect="1" noChangeArrowheads="1"/>
          </p:cNvPicPr>
          <p:nvPr/>
        </p:nvPicPr>
        <p:blipFill>
          <a:blip r:embed="rId8" cstate="print"/>
          <a:srcRect/>
          <a:stretch>
            <a:fillRect/>
          </a:stretch>
        </p:blipFill>
        <p:spPr bwMode="auto">
          <a:xfrm>
            <a:off x="6948264" y="1799927"/>
            <a:ext cx="1656184" cy="1566740"/>
          </a:xfrm>
          <a:prstGeom prst="rect">
            <a:avLst/>
          </a:prstGeom>
          <a:noFill/>
        </p:spPr>
      </p:pic>
      <p:sp>
        <p:nvSpPr>
          <p:cNvPr id="18" name="Нижний колонтитул 2"/>
          <p:cNvSpPr txBox="1">
            <a:spLocks/>
          </p:cNvSpPr>
          <p:nvPr/>
        </p:nvSpPr>
        <p:spPr>
          <a:xfrm>
            <a:off x="6084170" y="2015952"/>
            <a:ext cx="864095" cy="936104"/>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Икра</a:t>
            </a:r>
            <a:endParaRPr lang="ru-RU" sz="1400" dirty="0">
              <a:solidFill>
                <a:schemeClr val="tx1"/>
              </a:solidFill>
              <a:latin typeface="Times New Roman" pitchFamily="18" charset="0"/>
              <a:cs typeface="Times New Roman" pitchFamily="18" charset="0"/>
            </a:endParaRPr>
          </a:p>
        </p:txBody>
      </p:sp>
      <p:pic>
        <p:nvPicPr>
          <p:cNvPr id="23" name="Рисунок 22" descr="http://www.katran-psk.ru/about/foto/Zeh2.jpg"/>
          <p:cNvPicPr/>
          <p:nvPr/>
        </p:nvPicPr>
        <p:blipFill>
          <a:blip r:embed="rId9" cstate="print"/>
          <a:srcRect/>
          <a:stretch>
            <a:fillRect/>
          </a:stretch>
        </p:blipFill>
        <p:spPr bwMode="auto">
          <a:xfrm>
            <a:off x="2195736" y="3960167"/>
            <a:ext cx="2232248" cy="1728192"/>
          </a:xfrm>
          <a:prstGeom prst="rect">
            <a:avLst/>
          </a:prstGeom>
          <a:noFill/>
          <a:ln w="9525">
            <a:noFill/>
            <a:miter lim="800000"/>
            <a:headEnd/>
            <a:tailEnd/>
          </a:ln>
        </p:spPr>
      </p:pic>
    </p:spTree>
    <p:extLst>
      <p:ext uri="{BB962C8B-B14F-4D97-AF65-F5344CB8AC3E}">
        <p14:creationId xmlns:p14="http://schemas.microsoft.com/office/powerpoint/2010/main" val="3753596964"/>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Нижний колонтитул 1"/>
          <p:cNvSpPr txBox="1">
            <a:spLocks/>
          </p:cNvSpPr>
          <p:nvPr/>
        </p:nvSpPr>
        <p:spPr>
          <a:xfrm>
            <a:off x="179514" y="1727919"/>
            <a:ext cx="1476511" cy="442266"/>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Древесина необработанная</a:t>
            </a:r>
            <a:endParaRPr lang="ru-RU" sz="1400" dirty="0">
              <a:solidFill>
                <a:schemeClr val="tx1"/>
              </a:solidFill>
              <a:latin typeface="Times New Roman" pitchFamily="18" charset="0"/>
              <a:cs typeface="Times New Roman" pitchFamily="18" charset="0"/>
            </a:endParaRPr>
          </a:p>
        </p:txBody>
      </p:sp>
      <p:pic>
        <p:nvPicPr>
          <p:cNvPr id="17" name="Picture 8" descr="http://im0-tub-ru.yandex.net/i?id=211665292-27-72&amp;n=21">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680" y="3024063"/>
            <a:ext cx="2088232" cy="1347246"/>
          </a:xfrm>
          <a:prstGeom prst="rect">
            <a:avLst/>
          </a:prstGeom>
          <a:ln w="3175" cap="sq">
            <a:solidFill>
              <a:schemeClr val="tx1">
                <a:lumMod val="50000"/>
                <a:lumOff val="50000"/>
              </a:schemeClr>
            </a:solidFill>
            <a:miter lim="800000"/>
          </a:ln>
          <a:effectLst>
            <a:outerShdw blurRad="57150" dist="50800" dir="2700000" algn="tl" rotWithShape="0">
              <a:srgbClr val="000000">
                <a:alpha val="40000"/>
              </a:srgbClr>
            </a:outerShdw>
          </a:effectLst>
          <a:extLst/>
        </p:spPr>
      </p:pic>
      <p:pic>
        <p:nvPicPr>
          <p:cNvPr id="18" name="Picture 14" descr="http://im5-tub-ru.yandex.net/i?id=541267764-40-72&amp;n=21">
            <a:hlinkClick r:id="rId4"/>
          </p:cNvPr>
          <p:cNvPicPr preferRelativeResize="0">
            <a:picLocks noChangeArrowheads="1"/>
          </p:cNvPicPr>
          <p:nvPr/>
        </p:nvPicPr>
        <p:blipFill rotWithShape="1">
          <a:blip r:embed="rId5" cstate="print">
            <a:extLst>
              <a:ext uri="{28A0092B-C50C-407E-A947-70E740481C1C}">
                <a14:useLocalDpi xmlns:a14="http://schemas.microsoft.com/office/drawing/2010/main" val="0"/>
              </a:ext>
            </a:extLst>
          </a:blip>
          <a:srcRect r="4787"/>
          <a:stretch/>
        </p:blipFill>
        <p:spPr bwMode="auto">
          <a:xfrm>
            <a:off x="7596338" y="1367880"/>
            <a:ext cx="1260115" cy="1512168"/>
          </a:xfrm>
          <a:prstGeom prst="rect">
            <a:avLst/>
          </a:prstGeom>
          <a:ln w="3175">
            <a:solidFill>
              <a:schemeClr val="tx1">
                <a:lumMod val="50000"/>
                <a:lumOff val="50000"/>
              </a:schemeClr>
            </a:solidFill>
          </a:ln>
          <a:effectLst>
            <a:outerShdw blurRad="292100" dist="139700" dir="2700000" algn="tl" rotWithShape="0">
              <a:srgbClr val="333333">
                <a:alpha val="65000"/>
              </a:srgbClr>
            </a:outerShdw>
          </a:effectLst>
          <a:extLst/>
        </p:spPr>
      </p:pic>
      <p:pic>
        <p:nvPicPr>
          <p:cNvPr id="19" name="Picture 2" descr="http://im1-tub-ru.yandex.net/i?id=130397306-07-72&amp;n=21">
            <a:hlinkClick r:id="rId6"/>
          </p:cNvPr>
          <p:cNvPicPr preferRelativeResize="0">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91682" y="1367880"/>
            <a:ext cx="1373557" cy="1340930"/>
          </a:xfrm>
          <a:prstGeom prst="rect">
            <a:avLst/>
          </a:prstGeom>
          <a:ln w="3175">
            <a:solidFill>
              <a:schemeClr val="tx1">
                <a:lumMod val="50000"/>
                <a:lumOff val="50000"/>
              </a:schemeClr>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0" name="Нижний колонтитул 1"/>
          <p:cNvSpPr txBox="1">
            <a:spLocks/>
          </p:cNvSpPr>
          <p:nvPr/>
        </p:nvSpPr>
        <p:spPr>
          <a:xfrm>
            <a:off x="6516218" y="1727919"/>
            <a:ext cx="1057283" cy="561337"/>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Консервы из печени трески</a:t>
            </a:r>
            <a:endParaRPr lang="ru-RU" sz="1400" dirty="0">
              <a:solidFill>
                <a:schemeClr val="tx1"/>
              </a:solidFill>
              <a:latin typeface="Times New Roman" pitchFamily="18" charset="0"/>
              <a:cs typeface="Times New Roman" pitchFamily="18" charset="0"/>
            </a:endParaRPr>
          </a:p>
        </p:txBody>
      </p:sp>
      <p:sp>
        <p:nvSpPr>
          <p:cNvPr id="21" name="Нижний колонтитул 1"/>
          <p:cNvSpPr txBox="1">
            <a:spLocks/>
          </p:cNvSpPr>
          <p:nvPr/>
        </p:nvSpPr>
        <p:spPr>
          <a:xfrm>
            <a:off x="179512" y="3096072"/>
            <a:ext cx="1475656" cy="105995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a:solidFill>
                  <a:schemeClr val="tx1"/>
                </a:solidFill>
                <a:latin typeface="Times New Roman" pitchFamily="18" charset="0"/>
                <a:cs typeface="Times New Roman" pitchFamily="18" charset="0"/>
              </a:rPr>
              <a:t>Конструкции </a:t>
            </a:r>
            <a:endParaRPr lang="ru-RU" sz="1400" dirty="0" smtClean="0">
              <a:solidFill>
                <a:schemeClr val="tx1"/>
              </a:solidFill>
              <a:latin typeface="Times New Roman" pitchFamily="18" charset="0"/>
              <a:cs typeface="Times New Roman" pitchFamily="18" charset="0"/>
            </a:endParaRPr>
          </a:p>
          <a:p>
            <a:r>
              <a:rPr lang="ru-RU" sz="1400" dirty="0" smtClean="0">
                <a:solidFill>
                  <a:schemeClr val="tx1"/>
                </a:solidFill>
                <a:latin typeface="Times New Roman" pitchFamily="18" charset="0"/>
                <a:cs typeface="Times New Roman" pitchFamily="18" charset="0"/>
              </a:rPr>
              <a:t>и </a:t>
            </a:r>
            <a:r>
              <a:rPr lang="ru-RU" sz="1400" dirty="0">
                <a:solidFill>
                  <a:schemeClr val="tx1"/>
                </a:solidFill>
                <a:latin typeface="Times New Roman" pitchFamily="18" charset="0"/>
                <a:cs typeface="Times New Roman" pitchFamily="18" charset="0"/>
              </a:rPr>
              <a:t>детали сборные </a:t>
            </a:r>
            <a:endParaRPr lang="en-US" sz="1400" dirty="0" smtClean="0">
              <a:solidFill>
                <a:schemeClr val="tx1"/>
              </a:solidFill>
              <a:latin typeface="Times New Roman" pitchFamily="18" charset="0"/>
              <a:cs typeface="Times New Roman" pitchFamily="18" charset="0"/>
            </a:endParaRPr>
          </a:p>
          <a:p>
            <a:r>
              <a:rPr lang="ru-RU" sz="1400" dirty="0" smtClean="0">
                <a:solidFill>
                  <a:schemeClr val="tx1"/>
                </a:solidFill>
                <a:latin typeface="Times New Roman" pitchFamily="18" charset="0"/>
                <a:cs typeface="Times New Roman" pitchFamily="18" charset="0"/>
              </a:rPr>
              <a:t>железо-</a:t>
            </a:r>
          </a:p>
          <a:p>
            <a:r>
              <a:rPr lang="ru-RU" sz="1400" dirty="0" smtClean="0">
                <a:solidFill>
                  <a:schemeClr val="tx1"/>
                </a:solidFill>
                <a:latin typeface="Times New Roman" pitchFamily="18" charset="0"/>
                <a:cs typeface="Times New Roman" pitchFamily="18" charset="0"/>
              </a:rPr>
              <a:t>бетонные</a:t>
            </a:r>
            <a:endParaRPr lang="ru-RU" sz="1400" dirty="0">
              <a:solidFill>
                <a:schemeClr val="tx1"/>
              </a:solidFill>
              <a:latin typeface="Times New Roman" pitchFamily="18" charset="0"/>
              <a:cs typeface="Times New Roman" pitchFamily="18" charset="0"/>
            </a:endParaRPr>
          </a:p>
        </p:txBody>
      </p:sp>
      <p:pic>
        <p:nvPicPr>
          <p:cNvPr id="22"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83768" y="4680247"/>
            <a:ext cx="1658098" cy="1353412"/>
          </a:xfrm>
          <a:prstGeom prst="rect">
            <a:avLst/>
          </a:prstGeom>
          <a:ln w="3175" cap="sq">
            <a:solidFill>
              <a:schemeClr val="tx1">
                <a:lumMod val="50000"/>
                <a:lumOff val="50000"/>
              </a:schemeClr>
            </a:solidFill>
            <a:prstDash val="solid"/>
            <a:miter lim="800000"/>
          </a:ln>
          <a:effectLst>
            <a:outerShdw blurRad="50800" dist="38100" dir="2700000" algn="tl" rotWithShape="0">
              <a:srgbClr val="000000">
                <a:alpha val="43000"/>
              </a:srgbClr>
            </a:outerShdw>
          </a:effectLst>
          <a:extLst/>
        </p:spPr>
      </p:pic>
      <p:sp>
        <p:nvSpPr>
          <p:cNvPr id="23" name="Прямоугольник 22"/>
          <p:cNvSpPr/>
          <p:nvPr/>
        </p:nvSpPr>
        <p:spPr>
          <a:xfrm>
            <a:off x="323528" y="4608240"/>
            <a:ext cx="2086140" cy="1384995"/>
          </a:xfrm>
          <a:prstGeom prst="rect">
            <a:avLst/>
          </a:prstGeom>
        </p:spPr>
        <p:txBody>
          <a:bodyPr wrap="square">
            <a:spAutoFit/>
          </a:bodyPr>
          <a:lstStyle/>
          <a:p>
            <a:pPr algn="ctr"/>
            <a:r>
              <a:rPr lang="ru-RU" sz="1400" dirty="0">
                <a:latin typeface="Times New Roman" pitchFamily="18" charset="0"/>
                <a:cs typeface="Times New Roman" pitchFamily="18" charset="0"/>
              </a:rPr>
              <a:t>Книги, брошюры, листовки печатные и аналогичные материалы печатные </a:t>
            </a:r>
            <a:r>
              <a:rPr lang="ru-RU" sz="1400" dirty="0" smtClean="0">
                <a:latin typeface="Times New Roman" pitchFamily="18" charset="0"/>
                <a:cs typeface="Times New Roman" pitchFamily="18" charset="0"/>
              </a:rPr>
              <a:t>в </a:t>
            </a:r>
            <a:r>
              <a:rPr lang="ru-RU" sz="1400" dirty="0">
                <a:latin typeface="Times New Roman" pitchFamily="18" charset="0"/>
                <a:cs typeface="Times New Roman" pitchFamily="18" charset="0"/>
              </a:rPr>
              <a:t>виде отдельных листов </a:t>
            </a:r>
            <a:r>
              <a:rPr lang="ru-RU" sz="1400" dirty="0" smtClean="0">
                <a:latin typeface="Times New Roman" pitchFamily="18" charset="0"/>
                <a:cs typeface="Times New Roman" pitchFamily="18" charset="0"/>
              </a:rPr>
              <a:t>(листов-оттисков)</a:t>
            </a:r>
            <a:endParaRPr lang="ru-RU" sz="1400" dirty="0">
              <a:latin typeface="Times New Roman" pitchFamily="18" charset="0"/>
              <a:cs typeface="Times New Roman" pitchFamily="18" charset="0"/>
            </a:endParaRPr>
          </a:p>
        </p:txBody>
      </p:sp>
      <p:sp>
        <p:nvSpPr>
          <p:cNvPr id="24" name="Нижний колонтитул 1"/>
          <p:cNvSpPr txBox="1">
            <a:spLocks/>
          </p:cNvSpPr>
          <p:nvPr/>
        </p:nvSpPr>
        <p:spPr>
          <a:xfrm>
            <a:off x="4139952" y="3096072"/>
            <a:ext cx="2520280" cy="1203872"/>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Пиломатериалы </a:t>
            </a:r>
            <a:r>
              <a:rPr lang="ru-RU" sz="1400" dirty="0">
                <a:solidFill>
                  <a:schemeClr val="tx1"/>
                </a:solidFill>
                <a:latin typeface="Times New Roman" pitchFamily="18" charset="0"/>
                <a:cs typeface="Times New Roman" pitchFamily="18" charset="0"/>
              </a:rPr>
              <a:t>(кроме </a:t>
            </a:r>
            <a:r>
              <a:rPr lang="ru-RU" sz="1400" dirty="0" smtClean="0">
                <a:solidFill>
                  <a:schemeClr val="tx1"/>
                </a:solidFill>
                <a:latin typeface="Times New Roman" pitchFamily="18" charset="0"/>
                <a:cs typeface="Times New Roman" pitchFamily="18" charset="0"/>
              </a:rPr>
              <a:t>шпал железнодорожных</a:t>
            </a:r>
          </a:p>
          <a:p>
            <a:r>
              <a:rPr lang="ru-RU" sz="1400" dirty="0" smtClean="0">
                <a:solidFill>
                  <a:schemeClr val="tx1"/>
                </a:solidFill>
                <a:latin typeface="Times New Roman" pitchFamily="18" charset="0"/>
                <a:cs typeface="Times New Roman" pitchFamily="18" charset="0"/>
              </a:rPr>
              <a:t> и трамвайных деревянных непропитанных)</a:t>
            </a:r>
            <a:endParaRPr lang="ru-RU" sz="1400" dirty="0">
              <a:solidFill>
                <a:schemeClr val="tx1"/>
              </a:solidFill>
              <a:latin typeface="Times New Roman" pitchFamily="18" charset="0"/>
              <a:cs typeface="Times New Roman" pitchFamily="18" charset="0"/>
            </a:endParaRPr>
          </a:p>
        </p:txBody>
      </p:sp>
      <p:sp>
        <p:nvSpPr>
          <p:cNvPr id="25" name="Нижний колонтитул 2"/>
          <p:cNvSpPr txBox="1">
            <a:spLocks/>
          </p:cNvSpPr>
          <p:nvPr/>
        </p:nvSpPr>
        <p:spPr>
          <a:xfrm>
            <a:off x="3635896" y="935832"/>
            <a:ext cx="1704904"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от </a:t>
            </a:r>
            <a:r>
              <a:rPr lang="en-US" sz="1600" b="1" dirty="0" smtClean="0">
                <a:solidFill>
                  <a:schemeClr val="tx1"/>
                </a:solidFill>
                <a:latin typeface="Times New Roman" pitchFamily="18" charset="0"/>
                <a:cs typeface="Times New Roman" pitchFamily="18" charset="0"/>
              </a:rPr>
              <a:t>71%</a:t>
            </a:r>
            <a:r>
              <a:rPr lang="ru-RU" sz="1600" b="1" dirty="0" smtClean="0">
                <a:solidFill>
                  <a:schemeClr val="tx1"/>
                </a:solidFill>
                <a:latin typeface="Times New Roman" pitchFamily="18" charset="0"/>
                <a:cs typeface="Times New Roman" pitchFamily="18" charset="0"/>
              </a:rPr>
              <a:t> до 95</a:t>
            </a:r>
            <a:r>
              <a:rPr lang="en-US" sz="1600" b="1" dirty="0" smtClean="0">
                <a:solidFill>
                  <a:schemeClr val="tx1"/>
                </a:solidFill>
                <a:latin typeface="Times New Roman" pitchFamily="18" charset="0"/>
                <a:cs typeface="Times New Roman" pitchFamily="18" charset="0"/>
              </a:rPr>
              <a:t>%</a:t>
            </a:r>
            <a:endParaRPr lang="ru-RU" sz="1600" b="1" dirty="0">
              <a:solidFill>
                <a:schemeClr val="tx1"/>
              </a:solidFill>
              <a:latin typeface="Times New Roman" pitchFamily="18" charset="0"/>
              <a:cs typeface="Times New Roman" pitchFamily="18" charset="0"/>
            </a:endParaRPr>
          </a:p>
        </p:txBody>
      </p:sp>
      <p:pic>
        <p:nvPicPr>
          <p:cNvPr id="26" name="Picture 8" descr="http://im4-tub-ru.yandex.net/i?id=146347964-43-72&amp;n=21">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88026" y="1367879"/>
            <a:ext cx="1516609" cy="1440160"/>
          </a:xfrm>
          <a:prstGeom prst="rect">
            <a:avLst/>
          </a:prstGeom>
          <a:ln w="3175" cap="sq">
            <a:solidFill>
              <a:schemeClr val="tx1">
                <a:lumMod val="50000"/>
                <a:lumOff val="5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7" name="Нижний колонтитул 1"/>
          <p:cNvSpPr txBox="1">
            <a:spLocks/>
          </p:cNvSpPr>
          <p:nvPr/>
        </p:nvSpPr>
        <p:spPr>
          <a:xfrm>
            <a:off x="3347866" y="1727920"/>
            <a:ext cx="1301999" cy="557551"/>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a:solidFill>
                  <a:schemeClr val="tx1"/>
                </a:solidFill>
                <a:latin typeface="Times New Roman" pitchFamily="18" charset="0"/>
                <a:cs typeface="Times New Roman" pitchFamily="18" charset="0"/>
              </a:rPr>
              <a:t>Рыба живая, свежая или охлаждённая</a:t>
            </a:r>
          </a:p>
        </p:txBody>
      </p:sp>
      <p:sp>
        <p:nvSpPr>
          <p:cNvPr id="28" name="Нижний колонтитул 2"/>
          <p:cNvSpPr txBox="1">
            <a:spLocks/>
          </p:cNvSpPr>
          <p:nvPr/>
        </p:nvSpPr>
        <p:spPr>
          <a:xfrm>
            <a:off x="7308304" y="6071170"/>
            <a:ext cx="1810226"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29" name="Прямоугольник 28"/>
          <p:cNvSpPr/>
          <p:nvPr/>
        </p:nvSpPr>
        <p:spPr>
          <a:xfrm>
            <a:off x="4355976" y="4680248"/>
            <a:ext cx="1974688" cy="1169551"/>
          </a:xfrm>
          <a:prstGeom prst="rect">
            <a:avLst/>
          </a:prstGeom>
        </p:spPr>
        <p:txBody>
          <a:bodyPr wrap="square">
            <a:spAutoFit/>
          </a:bodyPr>
          <a:lstStyle/>
          <a:p>
            <a:pPr algn="ctr"/>
            <a:r>
              <a:rPr lang="ru-RU" sz="1400" dirty="0">
                <a:latin typeface="Times New Roman" pitchFamily="18" charset="0"/>
                <a:cs typeface="Times New Roman" pitchFamily="18" charset="0"/>
              </a:rPr>
              <a:t>Окна и их коробки, подоконники полимерные, </a:t>
            </a: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двери </a:t>
            </a:r>
            <a:r>
              <a:rPr lang="ru-RU" sz="1400" dirty="0">
                <a:latin typeface="Times New Roman" pitchFamily="18" charset="0"/>
                <a:cs typeface="Times New Roman" pitchFamily="18" charset="0"/>
              </a:rPr>
              <a:t>и их коробки полимерные</a:t>
            </a:r>
          </a:p>
        </p:txBody>
      </p:sp>
      <p:pic>
        <p:nvPicPr>
          <p:cNvPr id="30" name="Picture 10" descr="http://go2.imgsmail.ru/imgpreview?key=74b8909a745df3e9&amp;mb=imgdb_preview_114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28184" y="4680248"/>
            <a:ext cx="2376264" cy="1296144"/>
          </a:xfrm>
          <a:prstGeom prst="rect">
            <a:avLst/>
          </a:prstGeom>
          <a:noFill/>
          <a:extLst>
            <a:ext uri="{909E8E84-426E-40DD-AFC4-6F175D3DCCD1}">
              <a14:hiddenFill xmlns:a14="http://schemas.microsoft.com/office/drawing/2010/main">
                <a:solidFill>
                  <a:srgbClr val="FFFFFF"/>
                </a:solidFill>
              </a14:hiddenFill>
            </a:ext>
          </a:extLst>
        </p:spPr>
      </p:pic>
      <p:sp>
        <p:nvSpPr>
          <p:cNvPr id="31" name="Прямоугольник 30"/>
          <p:cNvSpPr/>
          <p:nvPr/>
        </p:nvSpPr>
        <p:spPr>
          <a:xfrm>
            <a:off x="251520" y="143744"/>
            <a:ext cx="8712968" cy="830997"/>
          </a:xfrm>
          <a:prstGeom prst="rect">
            <a:avLst/>
          </a:prstGeom>
        </p:spPr>
        <p:txBody>
          <a:bodyPr wrap="square">
            <a:spAutoFit/>
          </a:bodyPr>
          <a:lstStyle/>
          <a:p>
            <a:pPr algn="ctr"/>
            <a:r>
              <a:rPr lang="ru-RU" sz="1600" b="1" dirty="0" smtClean="0">
                <a:latin typeface="Times New Roman" pitchFamily="18" charset="0"/>
                <a:cs typeface="Times New Roman" pitchFamily="18" charset="0"/>
              </a:rPr>
              <a:t>ДОЛЯ МАЛЫХ ПРЕДПРИЯТИЙ (ВКЛЮЧАЯ МИКРОПРЕДПРИЯТИЯ) </a:t>
            </a:r>
          </a:p>
          <a:p>
            <a:pPr algn="ctr"/>
            <a:r>
              <a:rPr lang="ru-RU" sz="1600" b="1" dirty="0" smtClean="0">
                <a:latin typeface="Times New Roman" pitchFamily="18" charset="0"/>
                <a:cs typeface="Times New Roman" pitchFamily="18" charset="0"/>
              </a:rPr>
              <a:t>В ОБЩЕМ ОБЪЁМЕ ПРОИЗВЕДЁННОЙ ПРОДУКЦИИ</a:t>
            </a:r>
          </a:p>
          <a:p>
            <a:pPr algn="ctr"/>
            <a:r>
              <a:rPr lang="ru-RU" sz="1600" dirty="0" smtClean="0">
                <a:latin typeface="Times New Roman" pitchFamily="18" charset="0"/>
                <a:cs typeface="Times New Roman" pitchFamily="18" charset="0"/>
              </a:rPr>
              <a:t>в процентах</a:t>
            </a: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к итогу</a:t>
            </a:r>
            <a:endParaRPr lang="en-US" sz="1600" dirty="0">
              <a:latin typeface="Times New Roman" pitchFamily="18" charset="0"/>
              <a:cs typeface="Times New Roman" pitchFamily="18" charset="0"/>
            </a:endParaRPr>
          </a:p>
        </p:txBody>
      </p:sp>
      <p:pic>
        <p:nvPicPr>
          <p:cNvPr id="32" name="Рисунок 31" descr="http://im2-tub-ru.yandex.net/i?id=202621823-58-72&amp;n=21"/>
          <p:cNvPicPr/>
          <p:nvPr/>
        </p:nvPicPr>
        <p:blipFill>
          <a:blip r:embed="rId12" cstate="print">
            <a:extLst>
              <a:ext uri="{28A0092B-C50C-407E-A947-70E740481C1C}">
                <a14:useLocalDpi xmlns:a14="http://schemas.microsoft.com/office/drawing/2010/main" val="0"/>
              </a:ext>
            </a:extLst>
          </a:blip>
          <a:srcRect l="5905" b="8503"/>
          <a:stretch>
            <a:fillRect/>
          </a:stretch>
        </p:blipFill>
        <p:spPr bwMode="auto">
          <a:xfrm>
            <a:off x="6732240" y="3096071"/>
            <a:ext cx="2088232" cy="1328523"/>
          </a:xfrm>
          <a:prstGeom prst="rect">
            <a:avLst/>
          </a:prstGeom>
          <a:ln w="3175" cap="sq">
            <a:solidFill>
              <a:schemeClr val="tx1">
                <a:lumMod val="50000"/>
                <a:lumOff val="5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479643"/>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Нижний колонтитул 1"/>
          <p:cNvSpPr txBox="1">
            <a:spLocks/>
          </p:cNvSpPr>
          <p:nvPr/>
        </p:nvSpPr>
        <p:spPr>
          <a:xfrm>
            <a:off x="519860" y="4064476"/>
            <a:ext cx="1285148" cy="1059953"/>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Спецодежда</a:t>
            </a:r>
            <a:endParaRPr lang="ru-RU" sz="1400" dirty="0">
              <a:solidFill>
                <a:schemeClr val="tx1"/>
              </a:solidFill>
              <a:latin typeface="Times New Roman" pitchFamily="18" charset="0"/>
              <a:cs typeface="Times New Roman" pitchFamily="18" charset="0"/>
            </a:endParaRPr>
          </a:p>
        </p:txBody>
      </p:sp>
      <p:pic>
        <p:nvPicPr>
          <p:cNvPr id="22" name="Picture 12" descr="http://go2.imgsmail.ru/imgpreview?key=7254f37fd63617c6&amp;mb=imgdb_preview_30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8" y="3777050"/>
            <a:ext cx="2603089" cy="1962779"/>
          </a:xfrm>
          <a:prstGeom prst="rect">
            <a:avLst/>
          </a:prstGeom>
          <a:noFill/>
          <a:extLst>
            <a:ext uri="{909E8E84-426E-40DD-AFC4-6F175D3DCCD1}">
              <a14:hiddenFill xmlns:a14="http://schemas.microsoft.com/office/drawing/2010/main">
                <a:solidFill>
                  <a:srgbClr val="FFFFFF"/>
                </a:solidFill>
              </a14:hiddenFill>
            </a:ext>
          </a:extLst>
        </p:spPr>
      </p:pic>
      <p:sp>
        <p:nvSpPr>
          <p:cNvPr id="23" name="Нижний колонтитул 1"/>
          <p:cNvSpPr txBox="1">
            <a:spLocks/>
          </p:cNvSpPr>
          <p:nvPr/>
        </p:nvSpPr>
        <p:spPr>
          <a:xfrm>
            <a:off x="4932040" y="4320207"/>
            <a:ext cx="1057283" cy="561337"/>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Мебель</a:t>
            </a:r>
            <a:endParaRPr lang="ru-RU" sz="1400" dirty="0">
              <a:solidFill>
                <a:schemeClr val="tx1"/>
              </a:solidFill>
              <a:latin typeface="Times New Roman" pitchFamily="18" charset="0"/>
              <a:cs typeface="Times New Roman" pitchFamily="18" charset="0"/>
            </a:endParaRPr>
          </a:p>
        </p:txBody>
      </p:sp>
      <p:sp>
        <p:nvSpPr>
          <p:cNvPr id="24" name="Нижний колонтитул 2"/>
          <p:cNvSpPr txBox="1">
            <a:spLocks/>
          </p:cNvSpPr>
          <p:nvPr/>
        </p:nvSpPr>
        <p:spPr>
          <a:xfrm>
            <a:off x="7308304" y="6071170"/>
            <a:ext cx="1810226"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25" name="Нижний колонтитул 2"/>
          <p:cNvSpPr txBox="1">
            <a:spLocks/>
          </p:cNvSpPr>
          <p:nvPr/>
        </p:nvSpPr>
        <p:spPr>
          <a:xfrm>
            <a:off x="3707906" y="1007840"/>
            <a:ext cx="1737075"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от 5</a:t>
            </a:r>
            <a:r>
              <a:rPr lang="en-US" sz="1600" b="1" dirty="0" smtClean="0">
                <a:solidFill>
                  <a:schemeClr val="tx1"/>
                </a:solidFill>
                <a:latin typeface="Times New Roman" pitchFamily="18" charset="0"/>
                <a:cs typeface="Times New Roman" pitchFamily="18" charset="0"/>
              </a:rPr>
              <a:t>0%</a:t>
            </a:r>
            <a:r>
              <a:rPr lang="ru-RU" sz="1600" b="1" dirty="0" smtClean="0">
                <a:solidFill>
                  <a:schemeClr val="tx1"/>
                </a:solidFill>
                <a:latin typeface="Times New Roman" pitchFamily="18" charset="0"/>
                <a:cs typeface="Times New Roman" pitchFamily="18" charset="0"/>
              </a:rPr>
              <a:t> до </a:t>
            </a:r>
            <a:r>
              <a:rPr lang="en-US" sz="1600" b="1" dirty="0" smtClean="0">
                <a:solidFill>
                  <a:schemeClr val="tx1"/>
                </a:solidFill>
                <a:latin typeface="Times New Roman" pitchFamily="18" charset="0"/>
                <a:cs typeface="Times New Roman" pitchFamily="18" charset="0"/>
              </a:rPr>
              <a:t>7</a:t>
            </a:r>
            <a:r>
              <a:rPr lang="ru-RU" sz="1600" b="1" dirty="0" smtClean="0">
                <a:solidFill>
                  <a:schemeClr val="tx1"/>
                </a:solidFill>
                <a:latin typeface="Times New Roman" pitchFamily="18" charset="0"/>
                <a:cs typeface="Times New Roman" pitchFamily="18" charset="0"/>
              </a:rPr>
              <a:t>0</a:t>
            </a:r>
            <a:r>
              <a:rPr lang="en-US" sz="1600" b="1" dirty="0" smtClean="0">
                <a:solidFill>
                  <a:schemeClr val="tx1"/>
                </a:solidFill>
                <a:latin typeface="Times New Roman" pitchFamily="18" charset="0"/>
                <a:cs typeface="Times New Roman" pitchFamily="18" charset="0"/>
              </a:rPr>
              <a:t>%</a:t>
            </a:r>
            <a:endParaRPr lang="ru-RU" sz="1600" b="1" dirty="0">
              <a:solidFill>
                <a:schemeClr val="tx1"/>
              </a:solidFill>
              <a:latin typeface="Times New Roman" pitchFamily="18" charset="0"/>
              <a:cs typeface="Times New Roman" pitchFamily="18" charset="0"/>
            </a:endParaRPr>
          </a:p>
        </p:txBody>
      </p:sp>
      <p:pic>
        <p:nvPicPr>
          <p:cNvPr id="26" name="Picture 8" descr="http://go1.imgsmail.ru/imgpreview?key=579da3d1b2cdf97a&amp;mb=imgdb_preview_18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583903"/>
            <a:ext cx="2592288" cy="1728192"/>
          </a:xfrm>
          <a:prstGeom prst="rect">
            <a:avLst/>
          </a:prstGeom>
          <a:noFill/>
          <a:extLst>
            <a:ext uri="{909E8E84-426E-40DD-AFC4-6F175D3DCCD1}">
              <a14:hiddenFill xmlns:a14="http://schemas.microsoft.com/office/drawing/2010/main">
                <a:solidFill>
                  <a:srgbClr val="FFFFFF"/>
                </a:solidFill>
              </a14:hiddenFill>
            </a:ext>
          </a:extLst>
        </p:spPr>
      </p:pic>
      <p:sp>
        <p:nvSpPr>
          <p:cNvPr id="27" name="Нижний колонтитул 1"/>
          <p:cNvSpPr txBox="1">
            <a:spLocks/>
          </p:cNvSpPr>
          <p:nvPr/>
        </p:nvSpPr>
        <p:spPr>
          <a:xfrm>
            <a:off x="4716018" y="1943943"/>
            <a:ext cx="1321873" cy="736290"/>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a:solidFill>
                  <a:schemeClr val="tx1"/>
                </a:solidFill>
                <a:latin typeface="Times New Roman" pitchFamily="18" charset="0"/>
                <a:cs typeface="Times New Roman" pitchFamily="18" charset="0"/>
              </a:rPr>
              <a:t>К</a:t>
            </a:r>
            <a:r>
              <a:rPr lang="ru-RU" sz="1400" dirty="0" smtClean="0">
                <a:solidFill>
                  <a:schemeClr val="tx1"/>
                </a:solidFill>
                <a:latin typeface="Times New Roman" pitchFamily="18" charset="0"/>
                <a:cs typeface="Times New Roman" pitchFamily="18" charset="0"/>
              </a:rPr>
              <a:t>ондитерские изделия</a:t>
            </a:r>
            <a:endParaRPr lang="ru-RU" sz="1400" dirty="0">
              <a:solidFill>
                <a:schemeClr val="tx1"/>
              </a:solidFill>
              <a:latin typeface="Times New Roman" pitchFamily="18" charset="0"/>
              <a:cs typeface="Times New Roman" pitchFamily="18" charset="0"/>
            </a:endParaRPr>
          </a:p>
        </p:txBody>
      </p:sp>
      <p:pic>
        <p:nvPicPr>
          <p:cNvPr id="28" name="Picture 2" descr="http://www.5-nt.ru/Upload/images/469913_429991.jpg"/>
          <p:cNvPicPr>
            <a:picLocks noChangeAspect="1" noChangeArrowheads="1"/>
          </p:cNvPicPr>
          <p:nvPr/>
        </p:nvPicPr>
        <p:blipFill>
          <a:blip r:embed="rId4" cstate="print"/>
          <a:srcRect/>
          <a:stretch>
            <a:fillRect/>
          </a:stretch>
        </p:blipFill>
        <p:spPr bwMode="auto">
          <a:xfrm>
            <a:off x="2051722" y="1583903"/>
            <a:ext cx="2563141" cy="1800200"/>
          </a:xfrm>
          <a:prstGeom prst="rect">
            <a:avLst/>
          </a:prstGeom>
          <a:noFill/>
        </p:spPr>
      </p:pic>
      <p:sp>
        <p:nvSpPr>
          <p:cNvPr id="29" name="Нижний колонтитул 1"/>
          <p:cNvSpPr txBox="1">
            <a:spLocks/>
          </p:cNvSpPr>
          <p:nvPr/>
        </p:nvSpPr>
        <p:spPr>
          <a:xfrm>
            <a:off x="251520" y="1655911"/>
            <a:ext cx="1728192" cy="1440160"/>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Полуфабрикаты мясные (мясосодержащие) подмороженные и замороженные</a:t>
            </a:r>
            <a:endParaRPr lang="ru-RU" sz="1400" dirty="0">
              <a:solidFill>
                <a:schemeClr val="tx1"/>
              </a:solidFill>
              <a:latin typeface="Times New Roman" pitchFamily="18" charset="0"/>
              <a:cs typeface="Times New Roman" pitchFamily="18" charset="0"/>
            </a:endParaRPr>
          </a:p>
        </p:txBody>
      </p:sp>
      <p:sp>
        <p:nvSpPr>
          <p:cNvPr id="30" name="Прямоугольник 29"/>
          <p:cNvSpPr/>
          <p:nvPr/>
        </p:nvSpPr>
        <p:spPr>
          <a:xfrm>
            <a:off x="251520" y="143744"/>
            <a:ext cx="8712968" cy="830997"/>
          </a:xfrm>
          <a:prstGeom prst="rect">
            <a:avLst/>
          </a:prstGeom>
        </p:spPr>
        <p:txBody>
          <a:bodyPr wrap="square">
            <a:spAutoFit/>
          </a:bodyPr>
          <a:lstStyle/>
          <a:p>
            <a:pPr algn="ctr"/>
            <a:r>
              <a:rPr lang="ru-RU" sz="1600" b="1" dirty="0" smtClean="0">
                <a:latin typeface="Times New Roman" pitchFamily="18" charset="0"/>
                <a:cs typeface="Times New Roman" pitchFamily="18" charset="0"/>
              </a:rPr>
              <a:t>ДОЛЯ МАЛЫХ ПРЕДПРИЯТИЙ (ВКЛЮЧАЯ МИКРОПРЕДПРИЯТИЯ) </a:t>
            </a:r>
          </a:p>
          <a:p>
            <a:pPr algn="ctr"/>
            <a:r>
              <a:rPr lang="ru-RU" sz="1600" b="1" dirty="0" smtClean="0">
                <a:latin typeface="Times New Roman" pitchFamily="18" charset="0"/>
                <a:cs typeface="Times New Roman" pitchFamily="18" charset="0"/>
              </a:rPr>
              <a:t>В ОБЩЕМ ОБЪЁМЕ ПРОИЗВЕДЁННОЙ ПРОДУКЦИИ</a:t>
            </a:r>
          </a:p>
          <a:p>
            <a:pPr algn="ctr"/>
            <a:r>
              <a:rPr lang="ru-RU" sz="1600" dirty="0" smtClean="0">
                <a:latin typeface="Times New Roman" pitchFamily="18" charset="0"/>
                <a:cs typeface="Times New Roman" pitchFamily="18" charset="0"/>
              </a:rPr>
              <a:t>в процентах</a:t>
            </a: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к итогу</a:t>
            </a:r>
            <a:endParaRPr lang="en-US" sz="1600" dirty="0">
              <a:latin typeface="Times New Roman" pitchFamily="18" charset="0"/>
              <a:cs typeface="Times New Roman" pitchFamily="18" charset="0"/>
            </a:endParaRPr>
          </a:p>
        </p:txBody>
      </p:sp>
      <p:pic>
        <p:nvPicPr>
          <p:cNvPr id="31" name="Picture 8" descr="http://go2.imgsmail.ru/imgpreview?key=1f83fbc098bbbdf1&amp;mb=imgdb_preview_163"/>
          <p:cNvPicPr/>
          <p:nvPr/>
        </p:nvPicPr>
        <p:blipFill rotWithShape="1">
          <a:blip r:embed="rId5" cstate="print">
            <a:extLst>
              <a:ext uri="{28A0092B-C50C-407E-A947-70E740481C1C}">
                <a14:useLocalDpi xmlns:a14="http://schemas.microsoft.com/office/drawing/2010/main" val="0"/>
              </a:ext>
            </a:extLst>
          </a:blip>
          <a:srcRect b="11364"/>
          <a:stretch/>
        </p:blipFill>
        <p:spPr bwMode="auto">
          <a:xfrm>
            <a:off x="2051722" y="3851501"/>
            <a:ext cx="2524721" cy="17648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2339531"/>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1"/>
          <p:cNvSpPr txBox="1">
            <a:spLocks/>
          </p:cNvSpPr>
          <p:nvPr/>
        </p:nvSpPr>
        <p:spPr>
          <a:xfrm>
            <a:off x="269268" y="117669"/>
            <a:ext cx="8712968" cy="576064"/>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ПРОИЗВОДСТВО ОТДЕЛЬНЫХ ВИДОВ ПРОДУКЦИИ </a:t>
            </a:r>
          </a:p>
          <a:p>
            <a:r>
              <a:rPr lang="ru-RU" sz="1600" b="1" dirty="0" smtClean="0">
                <a:solidFill>
                  <a:schemeClr val="tx1"/>
                </a:solidFill>
                <a:latin typeface="Times New Roman" pitchFamily="18" charset="0"/>
                <a:cs typeface="Times New Roman" pitchFamily="18" charset="0"/>
              </a:rPr>
              <a:t>ИНДИВИДУАЛЬНЫМИ ПРЕДПРИНИМАТЕЛЯМИ</a:t>
            </a:r>
            <a:endParaRPr lang="ru-RU" sz="1600" dirty="0">
              <a:solidFill>
                <a:schemeClr val="tx1"/>
              </a:solidFill>
              <a:latin typeface="Times New Roman" pitchFamily="18" charset="0"/>
              <a:cs typeface="Times New Roman" pitchFamily="18" charset="0"/>
            </a:endParaRPr>
          </a:p>
        </p:txBody>
      </p:sp>
      <p:sp>
        <p:nvSpPr>
          <p:cNvPr id="4" name="Нижний колонтитул 2"/>
          <p:cNvSpPr txBox="1">
            <a:spLocks/>
          </p:cNvSpPr>
          <p:nvPr/>
        </p:nvSpPr>
        <p:spPr>
          <a:xfrm>
            <a:off x="7308304" y="6071170"/>
            <a:ext cx="1810226"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940429934"/>
              </p:ext>
            </p:extLst>
          </p:nvPr>
        </p:nvGraphicFramePr>
        <p:xfrm>
          <a:off x="467544" y="762639"/>
          <a:ext cx="8280920" cy="4926166"/>
        </p:xfrm>
        <a:graphic>
          <a:graphicData uri="http://schemas.openxmlformats.org/drawingml/2006/table">
            <a:tbl>
              <a:tblPr>
                <a:tableStyleId>{8799B23B-EC83-4686-B30A-512413B5E67A}</a:tableStyleId>
              </a:tblPr>
              <a:tblGrid>
                <a:gridCol w="6621199"/>
                <a:gridCol w="876371"/>
                <a:gridCol w="783350"/>
              </a:tblGrid>
              <a:tr h="205024">
                <a:tc>
                  <a:txBody>
                    <a:bodyPr/>
                    <a:lstStyle/>
                    <a:p>
                      <a:pPr algn="ctr">
                        <a:lnSpc>
                          <a:spcPct val="115000"/>
                        </a:lnSpc>
                        <a:spcAft>
                          <a:spcPts val="0"/>
                        </a:spcAft>
                      </a:pPr>
                      <a:endParaRPr lang="ru-RU" sz="1200" dirty="0">
                        <a:latin typeface="Arial" pitchFamily="34" charset="0"/>
                        <a:ea typeface="Calibri"/>
                        <a:cs typeface="Arial" pitchFamily="34" charset="0"/>
                      </a:endParaRPr>
                    </a:p>
                  </a:txBody>
                  <a:tcPr marL="46725" marR="4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dirty="0">
                          <a:latin typeface="Arial" pitchFamily="34" charset="0"/>
                          <a:cs typeface="Arial" pitchFamily="34" charset="0"/>
                        </a:rPr>
                        <a:t>2013</a:t>
                      </a:r>
                      <a:endParaRPr lang="ru-RU" sz="1200" dirty="0">
                        <a:latin typeface="Arial" pitchFamily="34" charset="0"/>
                        <a:ea typeface="Calibri"/>
                        <a:cs typeface="Arial" pitchFamily="34" charset="0"/>
                      </a:endParaRPr>
                    </a:p>
                  </a:txBody>
                  <a:tcPr marL="46725" marR="4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dirty="0">
                          <a:latin typeface="Arial" pitchFamily="34" charset="0"/>
                          <a:cs typeface="Arial" pitchFamily="34" charset="0"/>
                        </a:rPr>
                        <a:t>2014</a:t>
                      </a:r>
                      <a:endParaRPr lang="ru-RU" sz="1200" dirty="0">
                        <a:latin typeface="Arial" pitchFamily="34" charset="0"/>
                        <a:ea typeface="Calibri"/>
                        <a:cs typeface="Arial" pitchFamily="34" charset="0"/>
                      </a:endParaRPr>
                    </a:p>
                  </a:txBody>
                  <a:tcPr marL="46725" marR="4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187630">
                <a:tc gridSpan="3">
                  <a:txBody>
                    <a:bodyPr/>
                    <a:lstStyle/>
                    <a:p>
                      <a:pPr algn="ctr">
                        <a:lnSpc>
                          <a:spcPct val="115000"/>
                        </a:lnSpc>
                        <a:spcBef>
                          <a:spcPts val="300"/>
                        </a:spcBef>
                        <a:spcAft>
                          <a:spcPts val="300"/>
                        </a:spcAft>
                      </a:pPr>
                      <a:r>
                        <a:rPr lang="ru-RU" sz="1200" b="1" dirty="0">
                          <a:latin typeface="Arial" pitchFamily="34" charset="0"/>
                          <a:cs typeface="Arial" pitchFamily="34" charset="0"/>
                        </a:rPr>
                        <a:t>Лесозаготовки</a:t>
                      </a:r>
                      <a:endParaRPr lang="ru-RU" sz="1200" b="1"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hMerge="1">
                  <a:txBody>
                    <a:bodyPr/>
                    <a:lstStyle/>
                    <a:p>
                      <a:endParaRPr lang="ru-RU"/>
                    </a:p>
                  </a:txBody>
                  <a:tcPr/>
                </a:tc>
                <a:tc hMerge="1">
                  <a:txBody>
                    <a:bodyPr/>
                    <a:lstStyle/>
                    <a:p>
                      <a:endParaRPr lang="ru-RU"/>
                    </a:p>
                  </a:txBody>
                  <a:tcPr/>
                </a:tc>
              </a:tr>
              <a:tr h="187630">
                <a:tc>
                  <a:txBody>
                    <a:bodyPr/>
                    <a:lstStyle/>
                    <a:p>
                      <a:pPr indent="-90170">
                        <a:lnSpc>
                          <a:spcPct val="115000"/>
                        </a:lnSpc>
                        <a:spcAft>
                          <a:spcPts val="0"/>
                        </a:spcAft>
                      </a:pPr>
                      <a:r>
                        <a:rPr lang="ru-RU" sz="1200" dirty="0">
                          <a:latin typeface="Arial" pitchFamily="34" charset="0"/>
                          <a:cs typeface="Arial" pitchFamily="34" charset="0"/>
                        </a:rPr>
                        <a:t>Древесина необработанная, тыс. плотных куб. м</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2,0</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3,6</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gridSpan="3">
                  <a:txBody>
                    <a:bodyPr/>
                    <a:lstStyle/>
                    <a:p>
                      <a:pPr algn="ctr">
                        <a:lnSpc>
                          <a:spcPct val="115000"/>
                        </a:lnSpc>
                        <a:spcBef>
                          <a:spcPts val="300"/>
                        </a:spcBef>
                        <a:spcAft>
                          <a:spcPts val="300"/>
                        </a:spcAft>
                      </a:pPr>
                      <a:r>
                        <a:rPr lang="ru-RU" sz="1200" b="1" dirty="0">
                          <a:latin typeface="Arial" pitchFamily="34" charset="0"/>
                          <a:cs typeface="Arial" pitchFamily="34" charset="0"/>
                        </a:rPr>
                        <a:t>Рыболовство</a:t>
                      </a:r>
                      <a:endParaRPr lang="ru-RU" sz="1200" b="1" dirty="0">
                        <a:latin typeface="Arial" pitchFamily="34" charset="0"/>
                        <a:ea typeface="Calibri"/>
                        <a:cs typeface="Arial" pitchFamily="34" charset="0"/>
                      </a:endParaRPr>
                    </a:p>
                  </a:txBody>
                  <a:tcPr marL="46725" marR="4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endParaRPr lang="ru-RU"/>
                    </a:p>
                  </a:txBody>
                  <a:tcPr/>
                </a:tc>
                <a:tc hMerge="1">
                  <a:txBody>
                    <a:bodyPr/>
                    <a:lstStyle/>
                    <a:p>
                      <a:endParaRPr lang="ru-RU"/>
                    </a:p>
                  </a:txBody>
                  <a:tcPr/>
                </a:tc>
              </a:tr>
              <a:tr h="187630">
                <a:tc>
                  <a:txBody>
                    <a:bodyPr/>
                    <a:lstStyle/>
                    <a:p>
                      <a:pPr indent="-90170">
                        <a:lnSpc>
                          <a:spcPct val="115000"/>
                        </a:lnSpc>
                        <a:spcAft>
                          <a:spcPts val="0"/>
                        </a:spcAft>
                      </a:pPr>
                      <a:r>
                        <a:rPr lang="ru-RU" sz="1200" dirty="0">
                          <a:latin typeface="Arial" pitchFamily="34" charset="0"/>
                          <a:cs typeface="Arial" pitchFamily="34" charset="0"/>
                        </a:rPr>
                        <a:t>Рыба живая, свежая или охлаждённая, 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923,6</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729,2</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gridSpan="3">
                  <a:txBody>
                    <a:bodyPr/>
                    <a:lstStyle/>
                    <a:p>
                      <a:pPr algn="ctr">
                        <a:lnSpc>
                          <a:spcPct val="115000"/>
                        </a:lnSpc>
                        <a:spcBef>
                          <a:spcPts val="300"/>
                        </a:spcBef>
                        <a:spcAft>
                          <a:spcPts val="300"/>
                        </a:spcAft>
                      </a:pPr>
                      <a:r>
                        <a:rPr lang="ru-RU" sz="1200" b="1" dirty="0">
                          <a:latin typeface="Arial" pitchFamily="34" charset="0"/>
                          <a:cs typeface="Arial" pitchFamily="34" charset="0"/>
                        </a:rPr>
                        <a:t>Обрабатывающие производства</a:t>
                      </a:r>
                      <a:endParaRPr lang="ru-RU" sz="1200" b="1"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endParaRPr lang="ru-RU"/>
                    </a:p>
                  </a:txBody>
                  <a:tcPr/>
                </a:tc>
                <a:tc hMerge="1">
                  <a:txBody>
                    <a:bodyPr/>
                    <a:lstStyle/>
                    <a:p>
                      <a:endParaRPr lang="ru-RU"/>
                    </a:p>
                  </a:txBody>
                  <a:tcPr/>
                </a:tc>
              </a:tr>
              <a:tr h="205024">
                <a:tc>
                  <a:txBody>
                    <a:bodyPr/>
                    <a:lstStyle/>
                    <a:p>
                      <a:pPr>
                        <a:lnSpc>
                          <a:spcPct val="115000"/>
                        </a:lnSpc>
                        <a:spcAft>
                          <a:spcPts val="300"/>
                        </a:spcAft>
                      </a:pPr>
                      <a:r>
                        <a:rPr lang="ru-RU" sz="1200" b="1" dirty="0">
                          <a:latin typeface="Arial" pitchFamily="34" charset="0"/>
                          <a:cs typeface="Arial" pitchFamily="34" charset="0"/>
                        </a:rPr>
                        <a:t>Переработка и консервирование рыбо- и морепродуктов</a:t>
                      </a:r>
                      <a:r>
                        <a:rPr lang="ru-RU" sz="1200" b="1" baseline="30000" dirty="0">
                          <a:latin typeface="Arial" pitchFamily="34" charset="0"/>
                          <a:cs typeface="Arial" pitchFamily="34" charset="0"/>
                        </a:rPr>
                        <a:t>1)</a:t>
                      </a:r>
                      <a:endParaRPr lang="ru-RU" sz="1200" b="1"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300"/>
                        </a:spcAft>
                      </a:pPr>
                      <a:endParaRPr lang="ru-RU" sz="1200" dirty="0">
                        <a:highlight>
                          <a:srgbClr val="FFFF00"/>
                        </a:highlight>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300"/>
                        </a:spcAft>
                      </a:pPr>
                      <a:endParaRPr lang="ru-RU" sz="1200" dirty="0">
                        <a:highlight>
                          <a:srgbClr val="FFFF00"/>
                        </a:highlight>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a:txBody>
                    <a:bodyPr/>
                    <a:lstStyle/>
                    <a:p>
                      <a:pPr>
                        <a:lnSpc>
                          <a:spcPct val="115000"/>
                        </a:lnSpc>
                        <a:spcAft>
                          <a:spcPts val="0"/>
                        </a:spcAft>
                      </a:pPr>
                      <a:r>
                        <a:rPr lang="ru-RU" sz="1200" dirty="0">
                          <a:latin typeface="Arial" pitchFamily="34" charset="0"/>
                          <a:cs typeface="Arial" pitchFamily="34" charset="0"/>
                        </a:rPr>
                        <a:t>Рыба и продукты рыбные переработанные и консервированные, 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25,4</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5024">
                <a:tc>
                  <a:txBody>
                    <a:bodyPr/>
                    <a:lstStyle/>
                    <a:p>
                      <a:pPr>
                        <a:lnSpc>
                          <a:spcPct val="115000"/>
                        </a:lnSpc>
                        <a:spcBef>
                          <a:spcPts val="300"/>
                        </a:spcBef>
                        <a:spcAft>
                          <a:spcPts val="300"/>
                        </a:spcAft>
                      </a:pPr>
                      <a:r>
                        <a:rPr lang="ru-RU" sz="1200" b="1" dirty="0">
                          <a:latin typeface="Arial" pitchFamily="34" charset="0"/>
                          <a:cs typeface="Arial" pitchFamily="34" charset="0"/>
                        </a:rPr>
                        <a:t>Производство прочих пищевых продуктов</a:t>
                      </a:r>
                      <a:endParaRPr lang="ru-RU" sz="1200" b="1"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Bef>
                          <a:spcPts val="300"/>
                        </a:spcBef>
                        <a:spcAft>
                          <a:spcPts val="300"/>
                        </a:spcAft>
                      </a:pP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Bef>
                          <a:spcPts val="300"/>
                        </a:spcBef>
                        <a:spcAft>
                          <a:spcPts val="300"/>
                        </a:spcAft>
                      </a:pP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a:txBody>
                    <a:bodyPr/>
                    <a:lstStyle/>
                    <a:p>
                      <a:pPr>
                        <a:lnSpc>
                          <a:spcPct val="115000"/>
                        </a:lnSpc>
                        <a:spcAft>
                          <a:spcPts val="0"/>
                        </a:spcAft>
                      </a:pPr>
                      <a:r>
                        <a:rPr lang="ru-RU" sz="1200" dirty="0">
                          <a:latin typeface="Arial" pitchFamily="34" charset="0"/>
                          <a:cs typeface="Arial" pitchFamily="34" charset="0"/>
                        </a:rPr>
                        <a:t>Хлеб и хлебобулочные изделия, 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1397,3</a:t>
                      </a:r>
                      <a:endParaRPr lang="ru-RU" sz="1200" dirty="0">
                        <a:latin typeface="Arial" pitchFamily="34" charset="0"/>
                        <a:ea typeface="Calibri"/>
                        <a:cs typeface="Arial" pitchFamily="34" charset="0"/>
                      </a:endParaRPr>
                    </a:p>
                  </a:txBody>
                  <a:tcPr marL="0"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988,3</a:t>
                      </a:r>
                      <a:endParaRPr lang="ru-RU" sz="1200" dirty="0">
                        <a:latin typeface="Arial" pitchFamily="34" charset="0"/>
                        <a:ea typeface="Calibri"/>
                        <a:cs typeface="Arial" pitchFamily="34" charset="0"/>
                      </a:endParaRPr>
                    </a:p>
                  </a:txBody>
                  <a:tcPr marL="0"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5024">
                <a:tc>
                  <a:txBody>
                    <a:bodyPr/>
                    <a:lstStyle/>
                    <a:p>
                      <a:pPr>
                        <a:lnSpc>
                          <a:spcPct val="115000"/>
                        </a:lnSpc>
                        <a:spcBef>
                          <a:spcPts val="300"/>
                        </a:spcBef>
                        <a:spcAft>
                          <a:spcPts val="300"/>
                        </a:spcAft>
                      </a:pPr>
                      <a:r>
                        <a:rPr lang="ru-RU" sz="1200" b="1" dirty="0">
                          <a:latin typeface="Arial" pitchFamily="34" charset="0"/>
                          <a:cs typeface="Arial" pitchFamily="34" charset="0"/>
                        </a:rPr>
                        <a:t>Производство одежды; выделка и крашение меха</a:t>
                      </a:r>
                      <a:endParaRPr lang="ru-RU" sz="1200" b="1"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Bef>
                          <a:spcPts val="300"/>
                        </a:spcBef>
                        <a:spcAft>
                          <a:spcPts val="300"/>
                        </a:spcAft>
                      </a:pPr>
                      <a:endParaRPr lang="ru-RU" sz="1200" dirty="0">
                        <a:highlight>
                          <a:srgbClr val="FFFF00"/>
                        </a:highlight>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Bef>
                          <a:spcPts val="300"/>
                        </a:spcBef>
                        <a:spcAft>
                          <a:spcPts val="300"/>
                        </a:spcAft>
                      </a:pPr>
                      <a:endParaRPr lang="ru-RU" sz="1200" dirty="0">
                        <a:highlight>
                          <a:srgbClr val="FFFF00"/>
                        </a:highlight>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a:txBody>
                    <a:bodyPr/>
                    <a:lstStyle/>
                    <a:p>
                      <a:pPr>
                        <a:lnSpc>
                          <a:spcPct val="115000"/>
                        </a:lnSpc>
                        <a:spcAft>
                          <a:spcPts val="0"/>
                        </a:spcAft>
                      </a:pPr>
                      <a:r>
                        <a:rPr lang="ru-RU" sz="1200" dirty="0">
                          <a:latin typeface="Arial" pitchFamily="34" charset="0"/>
                          <a:cs typeface="Arial" pitchFamily="34" charset="0"/>
                        </a:rPr>
                        <a:t>брюки, бриджи, </a:t>
                      </a:r>
                      <a:r>
                        <a:rPr lang="ru-RU" sz="1200" dirty="0" smtClean="0">
                          <a:latin typeface="Arial" pitchFamily="34" charset="0"/>
                          <a:cs typeface="Arial" pitchFamily="34" charset="0"/>
                        </a:rPr>
                        <a:t>шорты, тыс. шт.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0,3</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1,2</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a:txBody>
                    <a:bodyPr/>
                    <a:lstStyle/>
                    <a:p>
                      <a:pPr>
                        <a:lnSpc>
                          <a:spcPct val="115000"/>
                        </a:lnSpc>
                        <a:spcAft>
                          <a:spcPts val="0"/>
                        </a:spcAft>
                      </a:pPr>
                      <a:r>
                        <a:rPr lang="ru-RU" sz="1200" dirty="0">
                          <a:latin typeface="Arial" pitchFamily="34" charset="0"/>
                          <a:cs typeface="Arial" pitchFamily="34" charset="0"/>
                        </a:rPr>
                        <a:t>платья, сарафаны женские или для </a:t>
                      </a:r>
                      <a:r>
                        <a:rPr lang="ru-RU" sz="1200" dirty="0" smtClean="0">
                          <a:latin typeface="Arial" pitchFamily="34" charset="0"/>
                          <a:cs typeface="Arial" pitchFamily="34" charset="0"/>
                        </a:rPr>
                        <a:t>девочек, тыс. шт.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0,6</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1,1</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a:txBody>
                    <a:bodyPr/>
                    <a:lstStyle/>
                    <a:p>
                      <a:pPr>
                        <a:lnSpc>
                          <a:spcPct val="115000"/>
                        </a:lnSpc>
                        <a:spcAft>
                          <a:spcPts val="0"/>
                        </a:spcAft>
                      </a:pPr>
                      <a:r>
                        <a:rPr lang="ru-RU" sz="1200" dirty="0">
                          <a:latin typeface="Arial" pitchFamily="34" charset="0"/>
                          <a:cs typeface="Arial" pitchFamily="34" charset="0"/>
                        </a:rPr>
                        <a:t>юбки и юбки-брюки женские или для </a:t>
                      </a:r>
                      <a:r>
                        <a:rPr lang="ru-RU" sz="1200" dirty="0" smtClean="0">
                          <a:latin typeface="Arial" pitchFamily="34" charset="0"/>
                          <a:cs typeface="Arial" pitchFamily="34" charset="0"/>
                        </a:rPr>
                        <a:t>девочек, тыс. шт.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0,6</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0,6</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a:txBody>
                    <a:bodyPr/>
                    <a:lstStyle/>
                    <a:p>
                      <a:pPr>
                        <a:lnSpc>
                          <a:spcPct val="115000"/>
                        </a:lnSpc>
                        <a:spcAft>
                          <a:spcPts val="0"/>
                        </a:spcAft>
                      </a:pPr>
                      <a:r>
                        <a:rPr lang="ru-RU" sz="1200" dirty="0">
                          <a:latin typeface="Arial" pitchFamily="34" charset="0"/>
                          <a:cs typeface="Arial" pitchFamily="34" charset="0"/>
                        </a:rPr>
                        <a:t>блузки, рубашки и батники женские или для девочек, кроме </a:t>
                      </a:r>
                      <a:r>
                        <a:rPr lang="ru-RU" sz="1200" dirty="0" smtClean="0">
                          <a:latin typeface="Arial" pitchFamily="34" charset="0"/>
                          <a:cs typeface="Arial" pitchFamily="34" charset="0"/>
                        </a:rPr>
                        <a:t>трикотажных, тыс. шт.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0,2</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0,4</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5024">
                <a:tc>
                  <a:txBody>
                    <a:bodyPr/>
                    <a:lstStyle/>
                    <a:p>
                      <a:pPr>
                        <a:lnSpc>
                          <a:spcPct val="115000"/>
                        </a:lnSpc>
                        <a:spcBef>
                          <a:spcPts val="300"/>
                        </a:spcBef>
                        <a:spcAft>
                          <a:spcPts val="300"/>
                        </a:spcAft>
                      </a:pPr>
                      <a:r>
                        <a:rPr lang="ru-RU" sz="1200" b="1" dirty="0">
                          <a:latin typeface="Arial" pitchFamily="34" charset="0"/>
                          <a:cs typeface="Arial" pitchFamily="34" charset="0"/>
                        </a:rPr>
                        <a:t>Распиловка и строгание древесины; пропитка древесины</a:t>
                      </a:r>
                      <a:endParaRPr lang="ru-RU" sz="1200" b="1"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Bef>
                          <a:spcPts val="300"/>
                        </a:spcBef>
                        <a:spcAft>
                          <a:spcPts val="300"/>
                        </a:spcAft>
                      </a:pP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Bef>
                          <a:spcPts val="300"/>
                        </a:spcBef>
                        <a:spcAft>
                          <a:spcPts val="300"/>
                        </a:spcAft>
                      </a:pP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597679">
                <a:tc>
                  <a:txBody>
                    <a:bodyPr/>
                    <a:lstStyle/>
                    <a:p>
                      <a:pPr>
                        <a:lnSpc>
                          <a:spcPct val="115000"/>
                        </a:lnSpc>
                        <a:spcAft>
                          <a:spcPts val="0"/>
                        </a:spcAft>
                      </a:pPr>
                      <a:r>
                        <a:rPr lang="ru-RU" sz="1200" dirty="0">
                          <a:latin typeface="Arial" pitchFamily="34" charset="0"/>
                          <a:cs typeface="Arial" pitchFamily="34" charset="0"/>
                        </a:rPr>
                        <a:t>Лесоматериалы, продольно распиленные или расколотые, разделённые на слои </a:t>
                      </a:r>
                      <a:r>
                        <a:rPr lang="ru-RU" sz="1200" dirty="0" smtClean="0">
                          <a:latin typeface="Arial" pitchFamily="34" charset="0"/>
                          <a:cs typeface="Arial" pitchFamily="34" charset="0"/>
                        </a:rPr>
                        <a:t>или лущёные</a:t>
                      </a:r>
                      <a:r>
                        <a:rPr lang="ru-RU" sz="1200" dirty="0">
                          <a:latin typeface="Arial" pitchFamily="34" charset="0"/>
                          <a:cs typeface="Arial" pitchFamily="34" charset="0"/>
                        </a:rPr>
                        <a:t>, толщиной </a:t>
                      </a:r>
                      <a:r>
                        <a:rPr lang="ru-RU" sz="1200" dirty="0" smtClean="0">
                          <a:latin typeface="Arial" pitchFamily="34" charset="0"/>
                          <a:cs typeface="Arial" pitchFamily="34" charset="0"/>
                        </a:rPr>
                        <a:t>более; </a:t>
                      </a:r>
                      <a:r>
                        <a:rPr lang="ru-RU" sz="1200" dirty="0">
                          <a:latin typeface="Arial" pitchFamily="34" charset="0"/>
                          <a:cs typeface="Arial" pitchFamily="34" charset="0"/>
                        </a:rPr>
                        <a:t>шпалы железнодорожные или трамвайные деревянные, непропитанные, тыс. куб. м</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4,4</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3,1</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5024">
                <a:tc>
                  <a:txBody>
                    <a:bodyPr/>
                    <a:lstStyle/>
                    <a:p>
                      <a:pPr>
                        <a:lnSpc>
                          <a:spcPct val="115000"/>
                        </a:lnSpc>
                        <a:spcBef>
                          <a:spcPts val="0"/>
                        </a:spcBef>
                        <a:spcAft>
                          <a:spcPts val="0"/>
                        </a:spcAft>
                      </a:pPr>
                      <a:r>
                        <a:rPr lang="ru-RU" sz="1200" b="1" dirty="0" smtClean="0">
                          <a:latin typeface="Arial" pitchFamily="34" charset="0"/>
                          <a:cs typeface="Arial" pitchFamily="34" charset="0"/>
                        </a:rPr>
                        <a:t>Производство </a:t>
                      </a:r>
                      <a:r>
                        <a:rPr lang="ru-RU" sz="1200" b="1" dirty="0">
                          <a:latin typeface="Arial" pitchFamily="34" charset="0"/>
                          <a:cs typeface="Arial" pitchFamily="34" charset="0"/>
                        </a:rPr>
                        <a:t>мебели и прочей продукции, не включённой </a:t>
                      </a:r>
                      <a:r>
                        <a:rPr lang="ru-RU" sz="1200" b="1" dirty="0" smtClean="0">
                          <a:latin typeface="Arial" pitchFamily="34" charset="0"/>
                          <a:cs typeface="Arial" pitchFamily="34" charset="0"/>
                        </a:rPr>
                        <a:t>в друге </a:t>
                      </a:r>
                      <a:r>
                        <a:rPr lang="ru-RU" sz="1200" b="1" dirty="0">
                          <a:latin typeface="Arial" pitchFamily="34" charset="0"/>
                          <a:cs typeface="Arial" pitchFamily="34" charset="0"/>
                        </a:rPr>
                        <a:t>группировки</a:t>
                      </a:r>
                      <a:endParaRPr lang="ru-RU" sz="1200" b="1"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Bef>
                          <a:spcPts val="0"/>
                        </a:spcBef>
                        <a:spcAft>
                          <a:spcPts val="0"/>
                        </a:spcAft>
                      </a:pP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Bef>
                          <a:spcPts val="0"/>
                        </a:spcBef>
                        <a:spcAft>
                          <a:spcPts val="0"/>
                        </a:spcAft>
                      </a:pP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a:txBody>
                    <a:bodyPr/>
                    <a:lstStyle/>
                    <a:p>
                      <a:pPr>
                        <a:lnSpc>
                          <a:spcPct val="115000"/>
                        </a:lnSpc>
                        <a:spcAft>
                          <a:spcPts val="0"/>
                        </a:spcAft>
                      </a:pPr>
                      <a:r>
                        <a:rPr lang="ru-RU" sz="1200" dirty="0">
                          <a:latin typeface="Arial" pitchFamily="34" charset="0"/>
                          <a:cs typeface="Arial" pitchFamily="34" charset="0"/>
                        </a:rPr>
                        <a:t>Столы кухонные, для столовой и гостиной, шт.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34</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49</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7630">
                <a:tc>
                  <a:txBody>
                    <a:bodyPr/>
                    <a:lstStyle/>
                    <a:p>
                      <a:pPr>
                        <a:lnSpc>
                          <a:spcPct val="115000"/>
                        </a:lnSpc>
                        <a:spcAft>
                          <a:spcPts val="0"/>
                        </a:spcAft>
                      </a:pPr>
                      <a:r>
                        <a:rPr lang="ru-RU" sz="1200" dirty="0">
                          <a:latin typeface="Arial" pitchFamily="34" charset="0"/>
                          <a:cs typeface="Arial" pitchFamily="34" charset="0"/>
                        </a:rPr>
                        <a:t>Шкафы кухонные, для спальни, столовой и гостиной, шт.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446</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cs typeface="Arial" pitchFamily="34" charset="0"/>
                        </a:rPr>
                        <a:t>271</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73902">
                <a:tc>
                  <a:txBody>
                    <a:bodyPr/>
                    <a:lstStyle/>
                    <a:p>
                      <a:pPr>
                        <a:lnSpc>
                          <a:spcPct val="115000"/>
                        </a:lnSpc>
                        <a:spcAft>
                          <a:spcPts val="300"/>
                        </a:spcAft>
                      </a:pPr>
                      <a:r>
                        <a:rPr lang="ru-RU" sz="1200" dirty="0">
                          <a:latin typeface="Arial" pitchFamily="34" charset="0"/>
                          <a:cs typeface="Arial" pitchFamily="34" charset="0"/>
                        </a:rPr>
                        <a:t>Гарнитуры мебели кухонные деревянные, комплект</a:t>
                      </a:r>
                      <a:endParaRPr lang="ru-RU" sz="12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300"/>
                        </a:spcAft>
                      </a:pPr>
                      <a:r>
                        <a:rPr lang="ru-RU" sz="1200" dirty="0">
                          <a:latin typeface="Arial" pitchFamily="34" charset="0"/>
                          <a:cs typeface="Arial" pitchFamily="34" charset="0"/>
                        </a:rPr>
                        <a:t>244</a:t>
                      </a:r>
                      <a:endParaRPr lang="ru-RU" sz="12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300"/>
                        </a:spcAft>
                      </a:pPr>
                      <a:r>
                        <a:rPr lang="ru-RU" sz="1200" dirty="0">
                          <a:latin typeface="Arial" pitchFamily="34" charset="0"/>
                          <a:cs typeface="Arial" pitchFamily="34" charset="0"/>
                        </a:rPr>
                        <a:t>157</a:t>
                      </a:r>
                      <a:endParaRPr lang="ru-RU" sz="12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nSpc>
                          <a:spcPct val="115000"/>
                        </a:lnSpc>
                        <a:spcAft>
                          <a:spcPts val="300"/>
                        </a:spcAft>
                      </a:pPr>
                      <a:endParaRPr lang="ru-RU" sz="100" dirty="0">
                        <a:latin typeface="Arial" pitchFamily="34" charset="0"/>
                        <a:ea typeface="Calibri"/>
                        <a:cs typeface="Arial" pitchFamily="34" charset="0"/>
                      </a:endParaRPr>
                    </a:p>
                  </a:txBody>
                  <a:tcPr marL="46725" marR="46725" marT="0" marB="0">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300"/>
                        </a:spcAft>
                      </a:pPr>
                      <a:endParaRPr lang="ru-RU" sz="100" dirty="0">
                        <a:latin typeface="Arial" pitchFamily="34" charset="0"/>
                        <a:ea typeface="Calibri"/>
                        <a:cs typeface="Arial" pitchFamily="34" charset="0"/>
                      </a:endParaRPr>
                    </a:p>
                  </a:txBody>
                  <a:tcPr marL="46725" marR="180000"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300"/>
                        </a:spcAft>
                      </a:pPr>
                      <a:endParaRPr lang="ru-RU" sz="100" dirty="0">
                        <a:latin typeface="Arial" pitchFamily="34" charset="0"/>
                        <a:ea typeface="Calibri"/>
                        <a:cs typeface="Arial" pitchFamily="34" charset="0"/>
                      </a:endParaRPr>
                    </a:p>
                  </a:txBody>
                  <a:tcPr marL="46725" marR="180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Прямоугольник 5"/>
          <p:cNvSpPr/>
          <p:nvPr/>
        </p:nvSpPr>
        <p:spPr>
          <a:xfrm>
            <a:off x="351987" y="5654233"/>
            <a:ext cx="8604448" cy="461665"/>
          </a:xfrm>
          <a:prstGeom prst="rect">
            <a:avLst/>
          </a:prstGeom>
        </p:spPr>
        <p:txBody>
          <a:bodyPr wrap="square">
            <a:spAutoFit/>
          </a:bodyPr>
          <a:lstStyle/>
          <a:p>
            <a:r>
              <a:rPr lang="ru-RU" sz="1200" i="1" baseline="30000" dirty="0" smtClean="0">
                <a:latin typeface="Times New Roman" pitchFamily="18" charset="0"/>
                <a:cs typeface="Times New Roman" pitchFamily="18" charset="0"/>
              </a:rPr>
              <a:t>1) </a:t>
            </a:r>
            <a:r>
              <a:rPr lang="ru-RU" sz="1200" i="1" dirty="0" smtClean="0">
                <a:latin typeface="Times New Roman" pitchFamily="18" charset="0"/>
                <a:cs typeface="Times New Roman" pitchFamily="18" charset="0"/>
              </a:rPr>
              <a:t>При формировании итогов по виду экономической деятельности «Переработка и консервирование рыбо- и  морепродуктов» (код 15.20 по ОКВЭД) по отдельным ассортиментным группам учтён выпуск рыбной продукции в условиях промысла. </a:t>
            </a:r>
            <a:endParaRPr lang="ru-RU" sz="1200" i="1"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2" name="Picture 12" descr="http://www.vestikavkaza.ru/upload/iblock/335/az.jpg"/>
          <p:cNvPicPr>
            <a:picLocks noChangeAspect="1" noChangeArrowheads="1"/>
          </p:cNvPicPr>
          <p:nvPr/>
        </p:nvPicPr>
        <p:blipFill>
          <a:blip r:embed="rId3" cstate="print"/>
          <a:srcRect/>
          <a:stretch>
            <a:fillRect/>
          </a:stretch>
        </p:blipFill>
        <p:spPr bwMode="auto">
          <a:xfrm>
            <a:off x="5580112" y="1799927"/>
            <a:ext cx="3168352" cy="3096344"/>
          </a:xfrm>
          <a:prstGeom prst="rect">
            <a:avLst/>
          </a:prstGeom>
          <a:noFill/>
        </p:spPr>
      </p:pic>
      <p:sp>
        <p:nvSpPr>
          <p:cNvPr id="3" name="Прямоугольник 2"/>
          <p:cNvSpPr/>
          <p:nvPr/>
        </p:nvSpPr>
        <p:spPr>
          <a:xfrm>
            <a:off x="539552" y="190690"/>
            <a:ext cx="7992888" cy="584775"/>
          </a:xfrm>
          <a:prstGeom prst="rect">
            <a:avLst/>
          </a:prstGeom>
        </p:spPr>
        <p:txBody>
          <a:bodyPr wrap="square">
            <a:spAutoFit/>
          </a:bodyPr>
          <a:lstStyle/>
          <a:p>
            <a:pPr algn="ctr"/>
            <a:r>
              <a:rPr lang="ru-RU" sz="1600" b="1" cap="all" dirty="0">
                <a:latin typeface="Times New Roman" pitchFamily="18" charset="0"/>
                <a:cs typeface="Times New Roman" pitchFamily="18" charset="0"/>
              </a:rPr>
              <a:t>Инвестиции в основной </a:t>
            </a:r>
            <a:r>
              <a:rPr lang="ru-RU" sz="1600" b="1" cap="all" dirty="0" smtClean="0">
                <a:latin typeface="Times New Roman" pitchFamily="18" charset="0"/>
                <a:cs typeface="Times New Roman" pitchFamily="18" charset="0"/>
              </a:rPr>
              <a:t>капитал</a:t>
            </a:r>
          </a:p>
          <a:p>
            <a:pPr algn="ctr"/>
            <a:r>
              <a:rPr lang="ru-RU" sz="1600" cap="all"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миллионов рублей</a:t>
            </a:r>
            <a:endParaRPr lang="ru-RU" sz="1600" dirty="0">
              <a:latin typeface="Times New Roman" pitchFamily="18" charset="0"/>
              <a:cs typeface="Times New Roman" pitchFamily="18" charset="0"/>
            </a:endParaRPr>
          </a:p>
        </p:txBody>
      </p:sp>
      <p:sp>
        <p:nvSpPr>
          <p:cNvPr id="4" name="Полилиния 3"/>
          <p:cNvSpPr/>
          <p:nvPr/>
        </p:nvSpPr>
        <p:spPr>
          <a:xfrm>
            <a:off x="2267744" y="1511896"/>
            <a:ext cx="3024336" cy="1656184"/>
          </a:xfrm>
          <a:custGeom>
            <a:avLst/>
            <a:gdLst>
              <a:gd name="connsiteX0" fmla="*/ 0 w 5177790"/>
              <a:gd name="connsiteY0" fmla="*/ 0 h 1618059"/>
              <a:gd name="connsiteX1" fmla="*/ 5177790 w 5177790"/>
              <a:gd name="connsiteY1" fmla="*/ 0 h 1618059"/>
              <a:gd name="connsiteX2" fmla="*/ 5177790 w 5177790"/>
              <a:gd name="connsiteY2" fmla="*/ 1618059 h 1618059"/>
              <a:gd name="connsiteX3" fmla="*/ 0 w 5177790"/>
              <a:gd name="connsiteY3" fmla="*/ 1618059 h 1618059"/>
              <a:gd name="connsiteX4" fmla="*/ 0 w 5177790"/>
              <a:gd name="connsiteY4" fmla="*/ 0 h 1618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7790" h="1618059">
                <a:moveTo>
                  <a:pt x="0" y="0"/>
                </a:moveTo>
                <a:lnTo>
                  <a:pt x="5177790" y="0"/>
                </a:lnTo>
                <a:lnTo>
                  <a:pt x="5177790" y="1618059"/>
                </a:lnTo>
                <a:lnTo>
                  <a:pt x="0" y="1618059"/>
                </a:lnTo>
                <a:lnTo>
                  <a:pt x="0" y="0"/>
                </a:lnTo>
                <a:close/>
              </a:path>
            </a:pathLst>
          </a:custGeom>
          <a:solidFill>
            <a:schemeClr val="bg1">
              <a:lumMod val="75000"/>
              <a:alpha val="54000"/>
            </a:schemeClr>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095966" tIns="247650" rIns="247650" bIns="247650" numCol="1" spcCol="1270" anchor="ctr" anchorCtr="0">
            <a:noAutofit/>
          </a:bodyPr>
          <a:lstStyle/>
          <a:p>
            <a:pPr lvl="0" defTabSz="2889250">
              <a:lnSpc>
                <a:spcPct val="90000"/>
              </a:lnSpc>
              <a:spcBef>
                <a:spcPct val="0"/>
              </a:spcBef>
              <a:spcAft>
                <a:spcPct val="35000"/>
              </a:spcAft>
            </a:pPr>
            <a:r>
              <a:rPr lang="ru-RU" sz="2000" kern="1200" dirty="0" smtClean="0">
                <a:latin typeface="Times New Roman" pitchFamily="18" charset="0"/>
                <a:cs typeface="Times New Roman" pitchFamily="18" charset="0"/>
              </a:rPr>
              <a:t>2013 – 298,2</a:t>
            </a:r>
          </a:p>
          <a:p>
            <a:pPr lvl="0" defTabSz="2889250">
              <a:lnSpc>
                <a:spcPct val="90000"/>
              </a:lnSpc>
              <a:spcBef>
                <a:spcPct val="0"/>
              </a:spcBef>
              <a:spcAft>
                <a:spcPct val="35000"/>
              </a:spcAft>
            </a:pPr>
            <a:r>
              <a:rPr lang="en-US" sz="2000" dirty="0" smtClean="0">
                <a:latin typeface="Times New Roman" pitchFamily="18" charset="0"/>
                <a:cs typeface="Times New Roman" pitchFamily="18" charset="0"/>
              </a:rPr>
              <a:t>2014 – 1462,3</a:t>
            </a:r>
            <a:endParaRPr lang="en-US" sz="2000" kern="1200" dirty="0" smtClean="0">
              <a:latin typeface="Times New Roman" pitchFamily="18" charset="0"/>
              <a:cs typeface="Times New Roman" pitchFamily="18" charset="0"/>
            </a:endParaRPr>
          </a:p>
          <a:p>
            <a:pPr lvl="0" defTabSz="2889250">
              <a:lnSpc>
                <a:spcPct val="90000"/>
              </a:lnSpc>
              <a:spcBef>
                <a:spcPct val="0"/>
              </a:spcBef>
              <a:spcAft>
                <a:spcPct val="35000"/>
              </a:spcAft>
            </a:pPr>
            <a:r>
              <a:rPr lang="ru-RU" sz="2000" dirty="0" smtClean="0">
                <a:latin typeface="Times New Roman" pitchFamily="18" charset="0"/>
                <a:cs typeface="Times New Roman" pitchFamily="18" charset="0"/>
              </a:rPr>
              <a:t>2015 – 206,1</a:t>
            </a:r>
            <a:endParaRPr lang="ru-RU" sz="2000" kern="1200" dirty="0">
              <a:latin typeface="Times New Roman" pitchFamily="18" charset="0"/>
              <a:cs typeface="Times New Roman" pitchFamily="18" charset="0"/>
            </a:endParaRPr>
          </a:p>
        </p:txBody>
      </p:sp>
      <p:sp>
        <p:nvSpPr>
          <p:cNvPr id="5" name="Полилиния 4"/>
          <p:cNvSpPr/>
          <p:nvPr/>
        </p:nvSpPr>
        <p:spPr>
          <a:xfrm>
            <a:off x="2267744" y="3888159"/>
            <a:ext cx="3024336" cy="1800200"/>
          </a:xfrm>
          <a:custGeom>
            <a:avLst/>
            <a:gdLst>
              <a:gd name="connsiteX0" fmla="*/ 0 w 5177790"/>
              <a:gd name="connsiteY0" fmla="*/ 0 h 1618059"/>
              <a:gd name="connsiteX1" fmla="*/ 5177790 w 5177790"/>
              <a:gd name="connsiteY1" fmla="*/ 0 h 1618059"/>
              <a:gd name="connsiteX2" fmla="*/ 5177790 w 5177790"/>
              <a:gd name="connsiteY2" fmla="*/ 1618059 h 1618059"/>
              <a:gd name="connsiteX3" fmla="*/ 0 w 5177790"/>
              <a:gd name="connsiteY3" fmla="*/ 1618059 h 1618059"/>
              <a:gd name="connsiteX4" fmla="*/ 0 w 5177790"/>
              <a:gd name="connsiteY4" fmla="*/ 0 h 1618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7790" h="1618059">
                <a:moveTo>
                  <a:pt x="0" y="0"/>
                </a:moveTo>
                <a:lnTo>
                  <a:pt x="5177790" y="0"/>
                </a:lnTo>
                <a:lnTo>
                  <a:pt x="5177790" y="1618059"/>
                </a:lnTo>
                <a:lnTo>
                  <a:pt x="0" y="1618059"/>
                </a:lnTo>
                <a:lnTo>
                  <a:pt x="0" y="0"/>
                </a:lnTo>
                <a:close/>
              </a:path>
            </a:pathLst>
          </a:custGeom>
          <a:solidFill>
            <a:schemeClr val="bg1">
              <a:lumMod val="75000"/>
              <a:alpha val="65000"/>
            </a:schemeClr>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095966" tIns="247650" rIns="247650" bIns="247650" numCol="1" spcCol="1270" anchor="ctr" anchorCtr="0">
            <a:noAutofit/>
          </a:bodyPr>
          <a:lstStyle/>
          <a:p>
            <a:pPr lvl="0" defTabSz="2889250">
              <a:lnSpc>
                <a:spcPct val="90000"/>
              </a:lnSpc>
              <a:spcBef>
                <a:spcPct val="0"/>
              </a:spcBef>
              <a:spcAft>
                <a:spcPct val="35000"/>
              </a:spcAft>
            </a:pPr>
            <a:r>
              <a:rPr lang="ru-RU" sz="2000" kern="1200" dirty="0" smtClean="0">
                <a:latin typeface="Times New Roman" pitchFamily="18" charset="0"/>
                <a:cs typeface="Times New Roman" pitchFamily="18" charset="0"/>
              </a:rPr>
              <a:t>2013 – 445,5</a:t>
            </a:r>
            <a:endParaRPr lang="en-US" sz="2000" kern="1200" dirty="0" smtClean="0">
              <a:latin typeface="Times New Roman" pitchFamily="18" charset="0"/>
              <a:cs typeface="Times New Roman" pitchFamily="18" charset="0"/>
            </a:endParaRPr>
          </a:p>
          <a:p>
            <a:pPr lvl="0" defTabSz="2889250">
              <a:lnSpc>
                <a:spcPct val="90000"/>
              </a:lnSpc>
              <a:spcBef>
                <a:spcPct val="0"/>
              </a:spcBef>
              <a:spcAft>
                <a:spcPct val="35000"/>
              </a:spcAft>
            </a:pPr>
            <a:r>
              <a:rPr lang="en-US" sz="2000" kern="1200" dirty="0" smtClean="0">
                <a:latin typeface="Times New Roman" pitchFamily="18" charset="0"/>
                <a:cs typeface="Times New Roman" pitchFamily="18" charset="0"/>
              </a:rPr>
              <a:t>2014 – </a:t>
            </a:r>
            <a:r>
              <a:rPr lang="en-US" sz="2000" dirty="0" smtClean="0">
                <a:latin typeface="Times New Roman" pitchFamily="18" charset="0"/>
                <a:cs typeface="Times New Roman" pitchFamily="18" charset="0"/>
              </a:rPr>
              <a:t>160,0</a:t>
            </a:r>
            <a:endParaRPr lang="ru-RU" sz="2000" kern="1200" dirty="0">
              <a:latin typeface="Times New Roman" pitchFamily="18" charset="0"/>
              <a:cs typeface="Times New Roman" pitchFamily="18" charset="0"/>
            </a:endParaRPr>
          </a:p>
        </p:txBody>
      </p:sp>
      <p:sp>
        <p:nvSpPr>
          <p:cNvPr id="6" name="Прямоугольник 5"/>
          <p:cNvSpPr/>
          <p:nvPr/>
        </p:nvSpPr>
        <p:spPr>
          <a:xfrm>
            <a:off x="827584" y="1223863"/>
            <a:ext cx="2304256" cy="1728192"/>
          </a:xfrm>
          <a:prstGeom prst="rect">
            <a:avLst/>
          </a:prstGeom>
          <a:gradFill flip="none" rotWithShape="1">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300000">
            <a:bevelT w="190500" h="38100"/>
          </a:sp3d>
        </p:spPr>
        <p:style>
          <a:lnRef idx="0">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pPr algn="ctr"/>
            <a:endParaRPr lang="en-US" sz="2400" b="1" dirty="0" smtClean="0">
              <a:solidFill>
                <a:schemeClr val="tx1"/>
              </a:solidFill>
              <a:latin typeface="Times New Roman" pitchFamily="18" charset="0"/>
              <a:cs typeface="Times New Roman" pitchFamily="18" charset="0"/>
            </a:endParaRPr>
          </a:p>
          <a:p>
            <a:pPr algn="ctr"/>
            <a:r>
              <a:rPr lang="ru-RU" sz="2000" dirty="0" smtClean="0">
                <a:solidFill>
                  <a:schemeClr val="tx1"/>
                </a:solidFill>
                <a:latin typeface="Times New Roman" pitchFamily="18" charset="0"/>
                <a:cs typeface="Times New Roman" pitchFamily="18" charset="0"/>
              </a:rPr>
              <a:t>Малые предприятия</a:t>
            </a:r>
            <a:endParaRPr lang="ru-RU" sz="2000" dirty="0">
              <a:solidFill>
                <a:schemeClr val="tx1"/>
              </a:solidFill>
              <a:latin typeface="Times New Roman" pitchFamily="18" charset="0"/>
              <a:cs typeface="Times New Roman" pitchFamily="18" charset="0"/>
            </a:endParaRPr>
          </a:p>
        </p:txBody>
      </p:sp>
      <p:sp>
        <p:nvSpPr>
          <p:cNvPr id="7" name="Прямоугольник 6"/>
          <p:cNvSpPr/>
          <p:nvPr/>
        </p:nvSpPr>
        <p:spPr>
          <a:xfrm>
            <a:off x="827586" y="3600128"/>
            <a:ext cx="2304255" cy="1714967"/>
          </a:xfrm>
          <a:prstGeom prst="rect">
            <a:avLst/>
          </a:prstGeom>
          <a:solidFill>
            <a:srgbClr val="D3D166"/>
          </a:soli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300000">
            <a:bevelT w="190500" h="38100"/>
          </a:sp3d>
        </p:spPr>
        <p:style>
          <a:lnRef idx="0">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pPr algn="ctr"/>
            <a:endParaRPr lang="en-US" sz="2400" b="1" dirty="0" smtClean="0">
              <a:solidFill>
                <a:schemeClr val="tx1"/>
              </a:solidFill>
            </a:endParaRPr>
          </a:p>
          <a:p>
            <a:pPr algn="ctr"/>
            <a:r>
              <a:rPr lang="ru-RU" sz="2000" dirty="0" smtClean="0">
                <a:solidFill>
                  <a:schemeClr val="tx1"/>
                </a:solidFill>
                <a:latin typeface="Times New Roman" pitchFamily="18" charset="0"/>
                <a:cs typeface="Times New Roman" pitchFamily="18" charset="0"/>
              </a:rPr>
              <a:t>Микро-</a:t>
            </a:r>
          </a:p>
          <a:p>
            <a:pPr algn="ctr"/>
            <a:r>
              <a:rPr lang="ru-RU" sz="2000" dirty="0" smtClean="0">
                <a:solidFill>
                  <a:schemeClr val="tx1"/>
                </a:solidFill>
                <a:latin typeface="Times New Roman" pitchFamily="18" charset="0"/>
                <a:cs typeface="Times New Roman" pitchFamily="18" charset="0"/>
              </a:rPr>
              <a:t>предприятия</a:t>
            </a:r>
            <a:endParaRPr lang="ru-RU" sz="2000" dirty="0">
              <a:solidFill>
                <a:schemeClr val="tx1"/>
              </a:solidFill>
              <a:latin typeface="Times New Roman" pitchFamily="18" charset="0"/>
              <a:cs typeface="Times New Roman" pitchFamily="18" charset="0"/>
            </a:endParaRPr>
          </a:p>
        </p:txBody>
      </p:sp>
      <p:sp>
        <p:nvSpPr>
          <p:cNvPr id="16" name="Нижний колонтитул 2"/>
          <p:cNvSpPr txBox="1">
            <a:spLocks/>
          </p:cNvSpPr>
          <p:nvPr/>
        </p:nvSpPr>
        <p:spPr>
          <a:xfrm>
            <a:off x="7308304" y="6071170"/>
            <a:ext cx="1810226"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txBox="1">
            <a:spLocks/>
          </p:cNvSpPr>
          <p:nvPr/>
        </p:nvSpPr>
        <p:spPr>
          <a:xfrm>
            <a:off x="7415808" y="6135167"/>
            <a:ext cx="1728192" cy="345009"/>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Мурманскстат, 2016</a:t>
            </a:r>
            <a:endParaRPr kumimoji="0" lang="en-US"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
        <p:nvSpPr>
          <p:cNvPr id="4" name="Прямоугольник 3"/>
          <p:cNvSpPr/>
          <p:nvPr/>
        </p:nvSpPr>
        <p:spPr>
          <a:xfrm>
            <a:off x="539552" y="359767"/>
            <a:ext cx="8208912" cy="5724644"/>
          </a:xfrm>
          <a:prstGeom prst="rect">
            <a:avLst/>
          </a:prstGeom>
        </p:spPr>
        <p:txBody>
          <a:bodyPr wrap="square">
            <a:spAutoFit/>
          </a:bodyPr>
          <a:lstStyle/>
          <a:p>
            <a:pPr algn="just"/>
            <a:r>
              <a:rPr lang="ru-RU" sz="1400" dirty="0" smtClean="0">
                <a:latin typeface="Times New Roman" pitchFamily="18" charset="0"/>
                <a:cs typeface="Times New Roman" pitchFamily="18" charset="0"/>
              </a:rPr>
              <a:t>         </a:t>
            </a:r>
            <a:r>
              <a:rPr lang="ru-RU" sz="1400" dirty="0">
                <a:latin typeface="Times New Roman" pitchFamily="18" charset="0"/>
                <a:cs typeface="Times New Roman" pitchFamily="18" charset="0"/>
              </a:rPr>
              <a:t>Данные за 2015 год сформированы без учёта </a:t>
            </a:r>
            <a:r>
              <a:rPr lang="ru-RU" sz="1400" dirty="0" smtClean="0">
                <a:latin typeface="Times New Roman" pitchFamily="18" charset="0"/>
                <a:cs typeface="Times New Roman" pitchFamily="18" charset="0"/>
              </a:rPr>
              <a:t>изменений критериев </a:t>
            </a:r>
            <a:r>
              <a:rPr lang="ru-RU" sz="1400" dirty="0">
                <a:latin typeface="Times New Roman" pitchFamily="18" charset="0"/>
                <a:cs typeface="Times New Roman" pitchFamily="18" charset="0"/>
              </a:rPr>
              <a:t>отнесения организаций к субъектам малого и среднего предпринимательства, установленных Федеральным законом от 29.06.2015 </a:t>
            </a:r>
            <a:r>
              <a:rPr lang="ru-RU" sz="1400" dirty="0" smtClean="0">
                <a:latin typeface="Times New Roman" pitchFamily="18" charset="0"/>
                <a:cs typeface="Times New Roman" pitchFamily="18" charset="0"/>
              </a:rPr>
              <a:t>№ 156-ФЗ </a:t>
            </a:r>
            <a:r>
              <a:rPr lang="ru-RU" sz="1400" dirty="0">
                <a:latin typeface="Times New Roman" pitchFamily="18" charset="0"/>
                <a:cs typeface="Times New Roman" pitchFamily="18" charset="0"/>
              </a:rPr>
              <a:t>"О внесении изменений в отдельные законодательные акты Российской Федерации по вопросам развития малого и среднего предпринимательства в Российской Федерации" </a:t>
            </a:r>
            <a:r>
              <a:rPr lang="ru-RU" sz="1400" dirty="0" smtClean="0">
                <a:latin typeface="Times New Roman" pitchFamily="18" charset="0"/>
                <a:cs typeface="Times New Roman" pitchFamily="18" charset="0"/>
              </a:rPr>
              <a:t>и </a:t>
            </a:r>
            <a:r>
              <a:rPr lang="ru-RU" sz="1400" dirty="0">
                <a:latin typeface="Times New Roman" pitchFamily="18" charset="0"/>
                <a:cs typeface="Times New Roman" pitchFamily="18" charset="0"/>
              </a:rPr>
              <a:t>постановлением Правительства Российской Федерации от 13.07.2015 № 702 "О предельных значениях выручки от реализации товаров (работ, услуг) для каждой категории субъектов малого и среднего предпринимательства</a:t>
            </a:r>
            <a:r>
              <a:rPr lang="ru-RU" sz="1400" dirty="0" smtClean="0">
                <a:latin typeface="Times New Roman" pitchFamily="18" charset="0"/>
                <a:cs typeface="Times New Roman" pitchFamily="18" charset="0"/>
              </a:rPr>
              <a:t>".</a:t>
            </a:r>
            <a:endParaRPr lang="ru-RU" sz="1400" dirty="0">
              <a:latin typeface="Times New Roman" pitchFamily="18" charset="0"/>
              <a:cs typeface="Times New Roman" pitchFamily="18" charset="0"/>
            </a:endParaRPr>
          </a:p>
          <a:p>
            <a:pPr algn="just"/>
            <a:r>
              <a:rPr lang="ru-RU" sz="1400" dirty="0" smtClean="0">
                <a:latin typeface="Times New Roman" pitchFamily="18" charset="0"/>
                <a:cs typeface="Times New Roman" pitchFamily="18" charset="0"/>
              </a:rPr>
              <a:t>         Официальная </a:t>
            </a:r>
            <a:r>
              <a:rPr lang="ru-RU" sz="1400" dirty="0">
                <a:latin typeface="Times New Roman" pitchFamily="18" charset="0"/>
                <a:cs typeface="Times New Roman" pitchFamily="18" charset="0"/>
              </a:rPr>
              <a:t>статистическая методология размещена на Главной странице официального сайта Росстата (www.gks.ru) в рубрике «Статистический инструментарий, методология и нормативно-справочная информация» и (или) в рубрике «Методология» соответствующего раздела страницы «Официальная статистика», а также в официальных публикациях Росстата (Официальная статистика/Публикации/Каталог публикаций</a:t>
            </a:r>
            <a:r>
              <a:rPr lang="ru-RU" sz="1400" dirty="0" smtClean="0">
                <a:latin typeface="Times New Roman" pitchFamily="18" charset="0"/>
                <a:cs typeface="Times New Roman" pitchFamily="18" charset="0"/>
              </a:rPr>
              <a:t>).</a:t>
            </a:r>
          </a:p>
          <a:p>
            <a:pPr algn="just"/>
            <a:endParaRPr lang="ru-RU" sz="800" dirty="0" smtClean="0">
              <a:latin typeface="Times New Roman" pitchFamily="18" charset="0"/>
              <a:cs typeface="Times New Roman" pitchFamily="18" charset="0"/>
            </a:endParaRPr>
          </a:p>
          <a:p>
            <a:pPr algn="ctr"/>
            <a:r>
              <a:rPr lang="ru-RU" sz="1400" b="1" dirty="0" smtClean="0">
                <a:latin typeface="Times New Roman" pitchFamily="18" charset="0"/>
                <a:cs typeface="Times New Roman" pitchFamily="18" charset="0"/>
              </a:rPr>
              <a:t>УСЛОВНЫЕ ОБОЗНАЧЕНИЯ</a:t>
            </a:r>
            <a:endParaRPr lang="ru-RU" sz="1400" b="1" dirty="0">
              <a:latin typeface="Times New Roman" pitchFamily="18" charset="0"/>
              <a:cs typeface="Times New Roman" pitchFamily="18" charset="0"/>
            </a:endParaRPr>
          </a:p>
          <a:p>
            <a:pPr algn="just"/>
            <a:r>
              <a:rPr lang="ru-RU" sz="1400" dirty="0">
                <a:latin typeface="Times New Roman" pitchFamily="18" charset="0"/>
                <a:cs typeface="Times New Roman" pitchFamily="18" charset="0"/>
              </a:rPr>
              <a:t>- – явление отсутствует;</a:t>
            </a:r>
          </a:p>
          <a:p>
            <a:pPr algn="just"/>
            <a:r>
              <a:rPr lang="ru-RU" sz="1400" dirty="0">
                <a:latin typeface="Times New Roman" pitchFamily="18" charset="0"/>
                <a:cs typeface="Times New Roman" pitchFamily="18" charset="0"/>
              </a:rPr>
              <a:t>… – явление было, но сведения отсутствуют или не публикуются в целях обеспечения конфиденциальности первичных статистических данных, полученных от организаций, в соответствии с Федеральным законом от 29.11.2007 № 282-ФЗ «Об официальном статистическом учёте и системе государственной статистики в Российской Федерации» (ст. 4, п. 5; ст. 9 п. 1</a:t>
            </a:r>
            <a:r>
              <a:rPr lang="ru-RU" sz="1400" dirty="0" smtClean="0">
                <a:latin typeface="Times New Roman" pitchFamily="18" charset="0"/>
                <a:cs typeface="Times New Roman" pitchFamily="18" charset="0"/>
              </a:rPr>
              <a:t>).</a:t>
            </a:r>
          </a:p>
          <a:p>
            <a:pPr algn="ctr"/>
            <a:endParaRPr lang="ru-RU" sz="800" b="1" dirty="0" smtClean="0">
              <a:latin typeface="Times New Roman" pitchFamily="18" charset="0"/>
              <a:cs typeface="Times New Roman" pitchFamily="18" charset="0"/>
            </a:endParaRPr>
          </a:p>
          <a:p>
            <a:pPr algn="ctr"/>
            <a:r>
              <a:rPr lang="ru-RU" sz="1400" b="1" dirty="0" smtClean="0">
                <a:latin typeface="Times New Roman" pitchFamily="18" charset="0"/>
                <a:cs typeface="Times New Roman" pitchFamily="18" charset="0"/>
              </a:rPr>
              <a:t>ПРИНЯТЫЕ </a:t>
            </a:r>
            <a:r>
              <a:rPr lang="ru-RU" sz="1400" b="1" dirty="0">
                <a:latin typeface="Times New Roman" pitchFamily="18" charset="0"/>
                <a:cs typeface="Times New Roman" pitchFamily="18" charset="0"/>
              </a:rPr>
              <a:t>СОКРАЩЕНИЯ</a:t>
            </a:r>
          </a:p>
          <a:p>
            <a:pPr algn="just"/>
            <a:endParaRPr lang="ru-RU" sz="1400" dirty="0">
              <a:latin typeface="Times New Roman" pitchFamily="18" charset="0"/>
              <a:cs typeface="Times New Roman" pitchFamily="18" charset="0"/>
            </a:endParaRPr>
          </a:p>
          <a:p>
            <a:pPr algn="just"/>
            <a:r>
              <a:rPr lang="ru-RU" sz="1400" dirty="0">
                <a:latin typeface="Times New Roman" pitchFamily="18" charset="0"/>
                <a:cs typeface="Times New Roman" pitchFamily="18" charset="0"/>
              </a:rPr>
              <a:t>гигакалория………………………	Гкал	</a:t>
            </a:r>
            <a:r>
              <a:rPr lang="ru-RU" sz="1400" dirty="0" smtClean="0">
                <a:latin typeface="Times New Roman" pitchFamily="18" charset="0"/>
                <a:cs typeface="Times New Roman" pitchFamily="18" charset="0"/>
              </a:rPr>
              <a:t>                      декалитр………………………….	дкл.</a:t>
            </a:r>
          </a:p>
          <a:p>
            <a:pPr algn="just"/>
            <a:r>
              <a:rPr lang="ru-RU" sz="1400" dirty="0" smtClean="0">
                <a:latin typeface="Times New Roman" pitchFamily="18" charset="0"/>
                <a:cs typeface="Times New Roman" pitchFamily="18" charset="0"/>
              </a:rPr>
              <a:t>тонна………………………….…..	т                                         тысяча…………………………….</a:t>
            </a:r>
            <a:r>
              <a:rPr lang="ru-RU" sz="1400" dirty="0">
                <a:latin typeface="Times New Roman" pitchFamily="18" charset="0"/>
                <a:cs typeface="Times New Roman" pitchFamily="18" charset="0"/>
              </a:rPr>
              <a:t>	тыс.</a:t>
            </a:r>
          </a:p>
          <a:p>
            <a:pPr algn="just"/>
            <a:r>
              <a:rPr lang="ru-RU" sz="1400" dirty="0">
                <a:latin typeface="Times New Roman" pitchFamily="18" charset="0"/>
                <a:cs typeface="Times New Roman" pitchFamily="18" charset="0"/>
              </a:rPr>
              <a:t>кубический метр…………………	куб. м	                      штук</a:t>
            </a:r>
            <a:r>
              <a:rPr lang="ru-RU" sz="1400" dirty="0" smtClean="0">
                <a:latin typeface="Times New Roman" pitchFamily="18" charset="0"/>
                <a:cs typeface="Times New Roman" pitchFamily="18" charset="0"/>
              </a:rPr>
              <a:t>…………….……………........</a:t>
            </a:r>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шт.</a:t>
            </a:r>
            <a:endParaRPr lang="ru-RU" sz="1400" dirty="0">
              <a:latin typeface="Times New Roman" pitchFamily="18" charset="0"/>
              <a:cs typeface="Times New Roman" pitchFamily="18" charset="0"/>
            </a:endParaRPr>
          </a:p>
          <a:p>
            <a:r>
              <a:rPr lang="ru-RU" sz="1400" dirty="0">
                <a:latin typeface="Times New Roman" pitchFamily="18" charset="0"/>
                <a:cs typeface="Times New Roman" pitchFamily="18" charset="0"/>
              </a:rPr>
              <a:t>тысяч плотных кубических 		</a:t>
            </a:r>
            <a:r>
              <a:rPr lang="ru-RU" sz="1400" dirty="0" smtClean="0">
                <a:latin typeface="Times New Roman" pitchFamily="18" charset="0"/>
                <a:cs typeface="Times New Roman" pitchFamily="18" charset="0"/>
              </a:rPr>
              <a:t>                      миллиард………………………….   млрд. метров…………………………….	тыс. плотных куб. м	  миллион…………………….……    млн.</a:t>
            </a:r>
          </a:p>
        </p:txBody>
      </p:sp>
    </p:spTree>
    <p:extLst>
      <p:ext uri="{BB962C8B-B14F-4D97-AF65-F5344CB8AC3E}">
        <p14:creationId xmlns:p14="http://schemas.microsoft.com/office/powerpoint/2010/main" val="2618952726"/>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txBox="1">
            <a:spLocks/>
          </p:cNvSpPr>
          <p:nvPr/>
        </p:nvSpPr>
        <p:spPr>
          <a:xfrm>
            <a:off x="7308304" y="6071170"/>
            <a:ext cx="1810226"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5" name="Прямоугольник 4"/>
          <p:cNvSpPr/>
          <p:nvPr/>
        </p:nvSpPr>
        <p:spPr>
          <a:xfrm>
            <a:off x="539552" y="190689"/>
            <a:ext cx="7992888" cy="1077218"/>
          </a:xfrm>
          <a:prstGeom prst="rect">
            <a:avLst/>
          </a:prstGeom>
        </p:spPr>
        <p:txBody>
          <a:bodyPr wrap="square">
            <a:spAutoFit/>
          </a:bodyPr>
          <a:lstStyle/>
          <a:p>
            <a:pPr algn="ctr"/>
            <a:r>
              <a:rPr lang="ru-RU" sz="1600" b="1" cap="all" dirty="0" smtClean="0">
                <a:latin typeface="Times New Roman" pitchFamily="18" charset="0"/>
                <a:cs typeface="Times New Roman" pitchFamily="18" charset="0"/>
              </a:rPr>
              <a:t>СТРУКТУРА ИнвестициЙ </a:t>
            </a:r>
            <a:r>
              <a:rPr lang="ru-RU" sz="1600" b="1" cap="all" dirty="0">
                <a:latin typeface="Times New Roman" pitchFamily="18" charset="0"/>
                <a:cs typeface="Times New Roman" pitchFamily="18" charset="0"/>
              </a:rPr>
              <a:t>в основной </a:t>
            </a:r>
            <a:r>
              <a:rPr lang="ru-RU" sz="1600" b="1" cap="all" dirty="0" smtClean="0">
                <a:latin typeface="Times New Roman" pitchFamily="18" charset="0"/>
                <a:cs typeface="Times New Roman" pitchFamily="18" charset="0"/>
              </a:rPr>
              <a:t>капитал </a:t>
            </a:r>
          </a:p>
          <a:p>
            <a:pPr algn="ctr"/>
            <a:r>
              <a:rPr lang="ru-RU" sz="1600" b="1" cap="all" dirty="0" smtClean="0">
                <a:latin typeface="Times New Roman" pitchFamily="18" charset="0"/>
                <a:cs typeface="Times New Roman" pitchFamily="18" charset="0"/>
              </a:rPr>
              <a:t>МАЛЫХ ПРЕДПРИЯТИЙ (ВКЛЮЧАЯ МИКРОПРЕДПРИЯТИЯ)</a:t>
            </a:r>
          </a:p>
          <a:p>
            <a:pPr algn="ctr"/>
            <a:r>
              <a:rPr lang="ru-RU" sz="1600" b="1" cap="all" dirty="0" smtClean="0">
                <a:latin typeface="Times New Roman" pitchFamily="18" charset="0"/>
                <a:cs typeface="Times New Roman" pitchFamily="18" charset="0"/>
              </a:rPr>
              <a:t>ПО ОТДЕЛЬНЫМ ВИДАМ ЭКОНОМИЧЕСКОЙ ДЕЯТЕЛЬНОСТИ</a:t>
            </a:r>
          </a:p>
          <a:p>
            <a:pPr algn="ctr"/>
            <a:r>
              <a:rPr lang="ru-RU" sz="1600" cap="all"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в процентах к итогу</a:t>
            </a:r>
            <a:endParaRPr lang="ru-RU" sz="1600" dirty="0">
              <a:latin typeface="Times New Roman" pitchFamily="18" charset="0"/>
              <a:cs typeface="Times New Roman" pitchFamily="18" charset="0"/>
            </a:endParaRPr>
          </a:p>
        </p:txBody>
      </p:sp>
      <p:graphicFrame>
        <p:nvGraphicFramePr>
          <p:cNvPr id="7" name="Диаграмма 6"/>
          <p:cNvGraphicFramePr/>
          <p:nvPr>
            <p:extLst>
              <p:ext uri="{D42A27DB-BD31-4B8C-83A1-F6EECF244321}">
                <p14:modId xmlns:p14="http://schemas.microsoft.com/office/powerpoint/2010/main" val="1859406992"/>
              </p:ext>
            </p:extLst>
          </p:nvPr>
        </p:nvGraphicFramePr>
        <p:xfrm>
          <a:off x="3707904" y="1367879"/>
          <a:ext cx="5184576" cy="45365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1508756604"/>
              </p:ext>
            </p:extLst>
          </p:nvPr>
        </p:nvGraphicFramePr>
        <p:xfrm>
          <a:off x="395536" y="1583903"/>
          <a:ext cx="3240360" cy="3873623"/>
        </p:xfrm>
        <a:graphic>
          <a:graphicData uri="http://schemas.openxmlformats.org/drawingml/2006/table">
            <a:tbl>
              <a:tblPr>
                <a:tableStyleId>{5C22544A-7EE6-4342-B048-85BDC9FD1C3A}</a:tableStyleId>
              </a:tblPr>
              <a:tblGrid>
                <a:gridCol w="3240360"/>
              </a:tblGrid>
              <a:tr h="476614">
                <a:tc>
                  <a:txBody>
                    <a:bodyPr/>
                    <a:lstStyle/>
                    <a:p>
                      <a:pPr algn="l" fontAlgn="b"/>
                      <a:r>
                        <a:rPr lang="ru-RU" sz="1200" u="none" strike="noStrike" dirty="0" smtClean="0">
                          <a:effectLst/>
                          <a:latin typeface="Times New Roman" pitchFamily="18" charset="0"/>
                          <a:cs typeface="Times New Roman" pitchFamily="18" charset="0"/>
                        </a:rPr>
                        <a:t>Рыболовство, рыбоводство</a:t>
                      </a:r>
                    </a:p>
                    <a:p>
                      <a:pPr algn="l" fontAlgn="b"/>
                      <a:endParaRPr lang="ru-RU" sz="1200" u="none" strike="noStrike" dirty="0" smtClean="0">
                        <a:effectLst/>
                        <a:latin typeface="Times New Roman" pitchFamily="18" charset="0"/>
                        <a:cs typeface="Times New Roman" pitchFamily="18" charset="0"/>
                      </a:endParaRPr>
                    </a:p>
                    <a:p>
                      <a:pPr marL="0" marR="0" indent="0" algn="l" defTabSz="914400" rtl="0" eaLnBrk="1" fontAlgn="b" latinLnBrk="0" hangingPunct="1">
                        <a:lnSpc>
                          <a:spcPct val="100000"/>
                        </a:lnSpc>
                        <a:spcBef>
                          <a:spcPts val="0"/>
                        </a:spcBef>
                        <a:spcAft>
                          <a:spcPts val="0"/>
                        </a:spcAft>
                        <a:buClrTx/>
                        <a:buSzTx/>
                        <a:buFontTx/>
                        <a:buNone/>
                        <a:tabLst/>
                        <a:defRPr/>
                      </a:pPr>
                      <a:endParaRPr lang="ru-RU" sz="1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341022">
                <a:tc>
                  <a:txBody>
                    <a:bodyPr/>
                    <a:lstStyle/>
                    <a:p>
                      <a:pPr algn="l" fontAlgn="b"/>
                      <a:r>
                        <a:rPr lang="ru-RU" sz="1200" u="none" strike="noStrike" dirty="0" smtClean="0">
                          <a:effectLst/>
                          <a:latin typeface="Times New Roman" pitchFamily="18" charset="0"/>
                          <a:cs typeface="Times New Roman" pitchFamily="18" charset="0"/>
                        </a:rPr>
                        <a:t>Добыча полезных ископаемых,</a:t>
                      </a:r>
                      <a:r>
                        <a:rPr lang="en-US" sz="1200" u="none" strike="noStrike" dirty="0" smtClean="0">
                          <a:effectLst/>
                          <a:latin typeface="Times New Roman" pitchFamily="18" charset="0"/>
                          <a:cs typeface="Times New Roman" pitchFamily="18" charset="0"/>
                        </a:rPr>
                        <a:t> </a:t>
                      </a:r>
                      <a:r>
                        <a:rPr lang="ru-RU" sz="1200" u="none" strike="noStrike" dirty="0" smtClean="0">
                          <a:effectLst/>
                          <a:latin typeface="Times New Roman" pitchFamily="18" charset="0"/>
                          <a:cs typeface="Times New Roman" pitchFamily="18" charset="0"/>
                        </a:rPr>
                        <a:t>обрабатывающие производства,</a:t>
                      </a:r>
                      <a:r>
                        <a:rPr lang="en-US" sz="1200" u="none" strike="noStrike" baseline="0" dirty="0" smtClean="0">
                          <a:effectLst/>
                          <a:latin typeface="Times New Roman" pitchFamily="18" charset="0"/>
                          <a:cs typeface="Times New Roman" pitchFamily="18" charset="0"/>
                        </a:rPr>
                        <a:t> </a:t>
                      </a:r>
                      <a:r>
                        <a:rPr lang="ru-RU" sz="1200" u="none" strike="noStrike" baseline="0" dirty="0" smtClean="0">
                          <a:effectLst/>
                          <a:latin typeface="Times New Roman" pitchFamily="18" charset="0"/>
                          <a:cs typeface="Times New Roman" pitchFamily="18" charset="0"/>
                        </a:rPr>
                        <a:t>п</a:t>
                      </a:r>
                      <a:r>
                        <a:rPr lang="ru-RU" sz="1200" u="none" strike="noStrike" dirty="0" smtClean="0">
                          <a:effectLst/>
                          <a:latin typeface="Times New Roman" pitchFamily="18" charset="0"/>
                          <a:cs typeface="Times New Roman" pitchFamily="18" charset="0"/>
                        </a:rPr>
                        <a:t>роизводство  и распределение электроэнергии, газа и воды</a:t>
                      </a:r>
                      <a:endParaRPr lang="ru-RU" sz="1200" b="0" i="0" u="none" strike="noStrike" dirty="0" smtClean="0">
                        <a:solidFill>
                          <a:srgbClr val="000000"/>
                        </a:solidFill>
                        <a:effectLst/>
                        <a:latin typeface="Times New Roman" pitchFamily="18" charset="0"/>
                        <a:cs typeface="Times New Roman" pitchFamily="18" charset="0"/>
                      </a:endParaRPr>
                    </a:p>
                    <a:p>
                      <a:pPr algn="l" fontAlgn="b"/>
                      <a:endParaRPr lang="ru-RU" sz="1200" u="none" strike="noStrike" baseline="0" dirty="0" smtClean="0">
                        <a:effectLst/>
                        <a:latin typeface="Times New Roman" pitchFamily="18" charset="0"/>
                        <a:cs typeface="Times New Roman" pitchFamily="18" charset="0"/>
                      </a:endParaRPr>
                    </a:p>
                    <a:p>
                      <a:pPr marL="0" marR="0" indent="0" algn="l" defTabSz="914400" rtl="0" eaLnBrk="1" fontAlgn="b" latinLnBrk="0" hangingPunct="1">
                        <a:lnSpc>
                          <a:spcPct val="100000"/>
                        </a:lnSpc>
                        <a:spcBef>
                          <a:spcPts val="0"/>
                        </a:spcBef>
                        <a:spcAft>
                          <a:spcPts val="0"/>
                        </a:spcAft>
                        <a:buClrTx/>
                        <a:buSzTx/>
                        <a:buFontTx/>
                        <a:buNone/>
                        <a:tabLst/>
                        <a:defRPr/>
                      </a:pPr>
                      <a:r>
                        <a:rPr lang="ru-RU" sz="1200" u="none" strike="noStrike" dirty="0" smtClean="0">
                          <a:effectLst/>
                          <a:latin typeface="Times New Roman" pitchFamily="18" charset="0"/>
                          <a:cs typeface="Times New Roman" pitchFamily="18" charset="0"/>
                        </a:rPr>
                        <a:t>Строительство</a:t>
                      </a:r>
                    </a:p>
                    <a:p>
                      <a:pPr algn="l" fontAlgn="b"/>
                      <a:endParaRPr lang="ru-RU" sz="1200" u="none" strike="noStrike" baseline="0" dirty="0" smtClean="0">
                        <a:effectLst/>
                        <a:latin typeface="Times New Roman" pitchFamily="18" charset="0"/>
                        <a:cs typeface="Times New Roman" pitchFamily="18" charset="0"/>
                      </a:endParaRPr>
                    </a:p>
                    <a:p>
                      <a:pPr algn="l" fontAlgn="b"/>
                      <a:r>
                        <a:rPr lang="ru-RU" sz="1200" u="none" strike="noStrike" dirty="0" smtClean="0">
                          <a:effectLst/>
                          <a:latin typeface="Times New Roman" pitchFamily="18" charset="0"/>
                          <a:cs typeface="Times New Roman" pitchFamily="18" charset="0"/>
                        </a:rPr>
                        <a:t>Оптовая и розничная торговля; ремонт автотранспортных средств, мотоциклов, бытовых изделий и предметов личного пользования</a:t>
                      </a:r>
                    </a:p>
                    <a:p>
                      <a:pPr algn="l" fontAlgn="b"/>
                      <a:endParaRPr lang="ru-RU" sz="1200" u="none" strike="noStrike" baseline="0" dirty="0" smtClean="0">
                        <a:effectLst/>
                        <a:latin typeface="Times New Roman" pitchFamily="18" charset="0"/>
                        <a:cs typeface="Times New Roman" pitchFamily="18" charset="0"/>
                      </a:endParaRPr>
                    </a:p>
                    <a:p>
                      <a:pPr algn="l" fontAlgn="b"/>
                      <a:r>
                        <a:rPr lang="ru-RU" sz="1200" u="none" strike="noStrike" baseline="0" dirty="0" smtClean="0">
                          <a:effectLst/>
                          <a:latin typeface="Times New Roman" pitchFamily="18" charset="0"/>
                          <a:cs typeface="Times New Roman" pitchFamily="18" charset="0"/>
                        </a:rPr>
                        <a:t>Транспорт и связь</a:t>
                      </a:r>
                    </a:p>
                    <a:p>
                      <a:pPr algn="l" fontAlgn="b"/>
                      <a:endParaRPr lang="ru-RU" sz="1200" u="none" strike="noStrike" baseline="0" dirty="0" smtClean="0">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68307">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200" u="none" strike="noStrike" dirty="0" smtClean="0">
                          <a:effectLst/>
                          <a:latin typeface="Times New Roman" pitchFamily="18" charset="0"/>
                          <a:cs typeface="Times New Roman" pitchFamily="18" charset="0"/>
                        </a:rPr>
                        <a:t>Операции с недвижимым имуществом, </a:t>
                      </a:r>
                    </a:p>
                    <a:p>
                      <a:pPr marL="0" marR="0" indent="0" algn="l" defTabSz="914400" rtl="0" eaLnBrk="1" fontAlgn="b" latinLnBrk="0" hangingPunct="1">
                        <a:lnSpc>
                          <a:spcPct val="100000"/>
                        </a:lnSpc>
                        <a:spcBef>
                          <a:spcPts val="0"/>
                        </a:spcBef>
                        <a:spcAft>
                          <a:spcPts val="0"/>
                        </a:spcAft>
                        <a:buClrTx/>
                        <a:buSzTx/>
                        <a:buFontTx/>
                        <a:buNone/>
                        <a:tabLst/>
                        <a:defRPr/>
                      </a:pPr>
                      <a:r>
                        <a:rPr lang="ru-RU" sz="1200" u="none" strike="noStrike" dirty="0" smtClean="0">
                          <a:effectLst/>
                          <a:latin typeface="Times New Roman" pitchFamily="18" charset="0"/>
                          <a:cs typeface="Times New Roman" pitchFamily="18" charset="0"/>
                        </a:rPr>
                        <a:t>аренда  и предоставление услуг</a:t>
                      </a:r>
                    </a:p>
                    <a:p>
                      <a:pPr marL="0" marR="0" indent="0" algn="l" defTabSz="914400" rtl="0" eaLnBrk="1" fontAlgn="b" latinLnBrk="0" hangingPunct="1">
                        <a:lnSpc>
                          <a:spcPct val="100000"/>
                        </a:lnSpc>
                        <a:spcBef>
                          <a:spcPts val="0"/>
                        </a:spcBef>
                        <a:spcAft>
                          <a:spcPts val="0"/>
                        </a:spcAft>
                        <a:buClrTx/>
                        <a:buSzTx/>
                        <a:buFontTx/>
                        <a:buNone/>
                        <a:tabLst/>
                        <a:defRPr/>
                      </a:pPr>
                      <a:endParaRPr lang="ru-RU" sz="800" b="0" i="0" u="none" strike="noStrike" dirty="0" smtClean="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58472">
                <a:tc>
                  <a:txBody>
                    <a:bodyPr/>
                    <a:lstStyle/>
                    <a:p>
                      <a:pPr algn="l" fontAlgn="b"/>
                      <a:endParaRPr lang="ru-RU" sz="1200" b="0" i="0" u="none" strike="noStrike" dirty="0" smtClean="0">
                        <a:solidFill>
                          <a:schemeClr val="dk1"/>
                        </a:solidFill>
                        <a:effectLst/>
                        <a:latin typeface="Times New Roman" pitchFamily="18" charset="0"/>
                        <a:cs typeface="Times New Roman" pitchFamily="18" charset="0"/>
                      </a:endParaRPr>
                    </a:p>
                    <a:p>
                      <a:pPr algn="l" fontAlgn="b"/>
                      <a:r>
                        <a:rPr lang="ru-RU" sz="1200" b="0" i="0" u="none" strike="noStrike" dirty="0" smtClean="0">
                          <a:solidFill>
                            <a:schemeClr val="dk1"/>
                          </a:solidFill>
                          <a:effectLst/>
                          <a:latin typeface="Times New Roman" pitchFamily="18" charset="0"/>
                          <a:cs typeface="Times New Roman" pitchFamily="18" charset="0"/>
                        </a:rPr>
                        <a:t>Прочие виды экономической деятельности</a:t>
                      </a:r>
                    </a:p>
                    <a:p>
                      <a:pPr algn="l" fontAlgn="b"/>
                      <a:endParaRPr lang="ru-RU" sz="800" b="0" i="0" u="none" strike="noStrike" baseline="0" dirty="0" smtClean="0">
                        <a:solidFill>
                          <a:schemeClr val="dk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txBox="1">
            <a:spLocks/>
          </p:cNvSpPr>
          <p:nvPr/>
        </p:nvSpPr>
        <p:spPr>
          <a:xfrm>
            <a:off x="7308304" y="6071170"/>
            <a:ext cx="1810226"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5" name="Нижний колонтитул 1"/>
          <p:cNvSpPr txBox="1">
            <a:spLocks/>
          </p:cNvSpPr>
          <p:nvPr/>
        </p:nvSpPr>
        <p:spPr>
          <a:xfrm>
            <a:off x="179512" y="110207"/>
            <a:ext cx="8712968" cy="115669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600" b="1" dirty="0" smtClean="0">
                <a:solidFill>
                  <a:schemeClr val="tx1"/>
                </a:solidFill>
                <a:latin typeface="Times New Roman" pitchFamily="18" charset="0"/>
                <a:cs typeface="Times New Roman" pitchFamily="18" charset="0"/>
              </a:rPr>
              <a:t>ОБОРОТ РОЗНИЧНОЙ, ОПТОВОЙ ТОРГОВЛИ </a:t>
            </a:r>
          </a:p>
          <a:p>
            <a:r>
              <a:rPr lang="ru-RU" sz="1600" b="1" dirty="0" smtClean="0">
                <a:solidFill>
                  <a:schemeClr val="tx1"/>
                </a:solidFill>
                <a:latin typeface="Times New Roman" pitchFamily="18" charset="0"/>
                <a:cs typeface="Times New Roman" pitchFamily="18" charset="0"/>
              </a:rPr>
              <a:t>И ОБЩЕСТВЕННОГО ПИТАНИЯ МАЛЫХ ПРЕДПРИЯТИЙ </a:t>
            </a:r>
          </a:p>
          <a:p>
            <a:r>
              <a:rPr lang="ru-RU" sz="1600" b="1" dirty="0" smtClean="0">
                <a:solidFill>
                  <a:schemeClr val="tx1"/>
                </a:solidFill>
                <a:latin typeface="Times New Roman" pitchFamily="18" charset="0"/>
                <a:cs typeface="Times New Roman" pitchFamily="18" charset="0"/>
              </a:rPr>
              <a:t>(ВКЛЮЧАЯ МИКРОПРЕДПРИЯТИЯ) </a:t>
            </a:r>
          </a:p>
          <a:p>
            <a:r>
              <a:rPr lang="ru-RU" sz="1600" dirty="0" smtClean="0">
                <a:solidFill>
                  <a:schemeClr val="tx1"/>
                </a:solidFill>
                <a:latin typeface="Times New Roman" pitchFamily="18" charset="0"/>
                <a:cs typeface="Times New Roman" pitchFamily="18" charset="0"/>
              </a:rPr>
              <a:t>в процентах к общему обороту по соответствующему показателю</a:t>
            </a:r>
            <a:endParaRPr lang="ru-RU" sz="1600" dirty="0">
              <a:solidFill>
                <a:schemeClr val="tx1"/>
              </a:solidFill>
              <a:latin typeface="Times New Roman" pitchFamily="18" charset="0"/>
              <a:cs typeface="Times New Roman" pitchFamily="18" charset="0"/>
            </a:endParaRPr>
          </a:p>
        </p:txBody>
      </p:sp>
      <p:grpSp>
        <p:nvGrpSpPr>
          <p:cNvPr id="6" name="Группа 5"/>
          <p:cNvGrpSpPr/>
          <p:nvPr/>
        </p:nvGrpSpPr>
        <p:grpSpPr>
          <a:xfrm>
            <a:off x="231551" y="1332328"/>
            <a:ext cx="8718020" cy="1294320"/>
            <a:chOff x="231551" y="1332328"/>
            <a:chExt cx="8718020" cy="1294320"/>
          </a:xfrm>
        </p:grpSpPr>
        <p:sp>
          <p:nvSpPr>
            <p:cNvPr id="7" name="Нижний колонтитул 1"/>
            <p:cNvSpPr txBox="1">
              <a:spLocks/>
            </p:cNvSpPr>
            <p:nvPr/>
          </p:nvSpPr>
          <p:spPr>
            <a:xfrm>
              <a:off x="231551" y="1571940"/>
              <a:ext cx="1272313" cy="665268"/>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Оборот розничной торговли</a:t>
              </a:r>
              <a:endParaRPr lang="ru-RU" sz="1400" dirty="0">
                <a:solidFill>
                  <a:schemeClr val="tx1"/>
                </a:solidFill>
                <a:latin typeface="Times New Roman" pitchFamily="18" charset="0"/>
                <a:cs typeface="Times New Roman" pitchFamily="18" charset="0"/>
              </a:endParaRPr>
            </a:p>
          </p:txBody>
        </p:sp>
        <p:pic>
          <p:nvPicPr>
            <p:cNvPr id="8" name="Picture 4" descr="http://im3-tub-ru.yandex.net/i?id=177190517-03-7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0918"/>
            <a:stretch/>
          </p:blipFill>
          <p:spPr bwMode="auto">
            <a:xfrm>
              <a:off x="7156873" y="1361662"/>
              <a:ext cx="1792698" cy="1264986"/>
            </a:xfrm>
            <a:prstGeom prst="rect">
              <a:avLst/>
            </a:prstGeom>
            <a:noFill/>
            <a:ln w="3175">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grpSp>
          <p:nvGrpSpPr>
            <p:cNvPr id="9" name="Группа 8"/>
            <p:cNvGrpSpPr/>
            <p:nvPr/>
          </p:nvGrpSpPr>
          <p:grpSpPr>
            <a:xfrm>
              <a:off x="1626921" y="1332328"/>
              <a:ext cx="5323630" cy="1273114"/>
              <a:chOff x="1626921" y="1332328"/>
              <a:chExt cx="5323630" cy="1273114"/>
            </a:xfrm>
          </p:grpSpPr>
          <p:grpSp>
            <p:nvGrpSpPr>
              <p:cNvPr id="10" name="Группа 9"/>
              <p:cNvGrpSpPr/>
              <p:nvPr/>
            </p:nvGrpSpPr>
            <p:grpSpPr>
              <a:xfrm>
                <a:off x="1626921" y="1332328"/>
                <a:ext cx="5323630" cy="1273114"/>
                <a:chOff x="0" y="0"/>
                <a:chExt cx="2361268" cy="1128418"/>
              </a:xfrm>
              <a:scene3d>
                <a:camera prst="orthographicFront">
                  <a:rot lat="0" lon="0" rev="0"/>
                </a:camera>
                <a:lightRig rig="soft" dir="t">
                  <a:rot lat="0" lon="0" rev="0"/>
                </a:lightRig>
              </a:scene3d>
            </p:grpSpPr>
            <p:sp>
              <p:nvSpPr>
                <p:cNvPr id="12" name="Полилиния 11"/>
                <p:cNvSpPr/>
                <p:nvPr/>
              </p:nvSpPr>
              <p:spPr>
                <a:xfrm>
                  <a:off x="0" y="0"/>
                  <a:ext cx="2361268" cy="343890"/>
                </a:xfrm>
                <a:custGeom>
                  <a:avLst/>
                  <a:gdLst>
                    <a:gd name="connsiteX0" fmla="*/ 0 w 2361268"/>
                    <a:gd name="connsiteY0" fmla="*/ 85973 h 343890"/>
                    <a:gd name="connsiteX1" fmla="*/ 2189323 w 2361268"/>
                    <a:gd name="connsiteY1" fmla="*/ 85973 h 343890"/>
                    <a:gd name="connsiteX2" fmla="*/ 2189323 w 2361268"/>
                    <a:gd name="connsiteY2" fmla="*/ 0 h 343890"/>
                    <a:gd name="connsiteX3" fmla="*/ 2361268 w 2361268"/>
                    <a:gd name="connsiteY3" fmla="*/ 171945 h 343890"/>
                    <a:gd name="connsiteX4" fmla="*/ 2189323 w 2361268"/>
                    <a:gd name="connsiteY4" fmla="*/ 343890 h 343890"/>
                    <a:gd name="connsiteX5" fmla="*/ 2189323 w 2361268"/>
                    <a:gd name="connsiteY5" fmla="*/ 257918 h 343890"/>
                    <a:gd name="connsiteX6" fmla="*/ 0 w 2361268"/>
                    <a:gd name="connsiteY6" fmla="*/ 257918 h 343890"/>
                    <a:gd name="connsiteX7" fmla="*/ 0 w 2361268"/>
                    <a:gd name="connsiteY7" fmla="*/ 85973 h 3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1268" h="343890">
                      <a:moveTo>
                        <a:pt x="0" y="85973"/>
                      </a:moveTo>
                      <a:lnTo>
                        <a:pt x="2189323" y="85973"/>
                      </a:lnTo>
                      <a:lnTo>
                        <a:pt x="2189323" y="0"/>
                      </a:lnTo>
                      <a:lnTo>
                        <a:pt x="2361268" y="171945"/>
                      </a:lnTo>
                      <a:lnTo>
                        <a:pt x="2189323" y="343890"/>
                      </a:lnTo>
                      <a:lnTo>
                        <a:pt x="2189323" y="257918"/>
                      </a:lnTo>
                      <a:lnTo>
                        <a:pt x="0" y="257918"/>
                      </a:lnTo>
                      <a:lnTo>
                        <a:pt x="0" y="85973"/>
                      </a:lnTo>
                      <a:close/>
                    </a:path>
                  </a:pathLst>
                </a:custGeom>
                <a:solidFill>
                  <a:schemeClr val="accent6">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108833" rIns="339972" bIns="140565" numCol="1" spcCol="127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defTabSz="266700">
                    <a:lnSpc>
                      <a:spcPct val="90000"/>
                    </a:lnSpc>
                    <a:spcBef>
                      <a:spcPct val="0"/>
                    </a:spcBef>
                    <a:spcAft>
                      <a:spcPct val="35000"/>
                    </a:spcAft>
                  </a:pPr>
                  <a:endParaRPr lang="ru-RU" sz="600" kern="1200" dirty="0"/>
                </a:p>
              </p:txBody>
            </p:sp>
            <p:sp>
              <p:nvSpPr>
                <p:cNvPr id="14" name="Полилиния 13"/>
                <p:cNvSpPr/>
                <p:nvPr/>
              </p:nvSpPr>
              <p:spPr>
                <a:xfrm>
                  <a:off x="0" y="114630"/>
                  <a:ext cx="2361268" cy="343890"/>
                </a:xfrm>
                <a:custGeom>
                  <a:avLst/>
                  <a:gdLst>
                    <a:gd name="connsiteX0" fmla="*/ 0 w 1633997"/>
                    <a:gd name="connsiteY0" fmla="*/ 85973 h 343890"/>
                    <a:gd name="connsiteX1" fmla="*/ 1462052 w 1633997"/>
                    <a:gd name="connsiteY1" fmla="*/ 85973 h 343890"/>
                    <a:gd name="connsiteX2" fmla="*/ 1462052 w 1633997"/>
                    <a:gd name="connsiteY2" fmla="*/ 0 h 343890"/>
                    <a:gd name="connsiteX3" fmla="*/ 1633997 w 1633997"/>
                    <a:gd name="connsiteY3" fmla="*/ 171945 h 343890"/>
                    <a:gd name="connsiteX4" fmla="*/ 1462052 w 1633997"/>
                    <a:gd name="connsiteY4" fmla="*/ 343890 h 343890"/>
                    <a:gd name="connsiteX5" fmla="*/ 1462052 w 1633997"/>
                    <a:gd name="connsiteY5" fmla="*/ 257918 h 343890"/>
                    <a:gd name="connsiteX6" fmla="*/ 0 w 1633997"/>
                    <a:gd name="connsiteY6" fmla="*/ 257918 h 343890"/>
                    <a:gd name="connsiteX7" fmla="*/ 0 w 1633997"/>
                    <a:gd name="connsiteY7" fmla="*/ 85973 h 3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3997" h="343890">
                      <a:moveTo>
                        <a:pt x="0" y="85973"/>
                      </a:moveTo>
                      <a:lnTo>
                        <a:pt x="1462052" y="85973"/>
                      </a:lnTo>
                      <a:lnTo>
                        <a:pt x="1462052" y="0"/>
                      </a:lnTo>
                      <a:lnTo>
                        <a:pt x="1633997" y="171945"/>
                      </a:lnTo>
                      <a:lnTo>
                        <a:pt x="1462052" y="343890"/>
                      </a:lnTo>
                      <a:lnTo>
                        <a:pt x="1462052" y="257918"/>
                      </a:lnTo>
                      <a:lnTo>
                        <a:pt x="0" y="257918"/>
                      </a:lnTo>
                      <a:lnTo>
                        <a:pt x="0" y="85973"/>
                      </a:lnTo>
                      <a:close/>
                    </a:path>
                  </a:pathLst>
                </a:custGeom>
                <a:solidFill>
                  <a:schemeClr val="accent6">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108833" rIns="339972" bIns="140565" numCol="1" spcCol="127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defTabSz="266700">
                    <a:lnSpc>
                      <a:spcPct val="90000"/>
                    </a:lnSpc>
                    <a:spcBef>
                      <a:spcPct val="0"/>
                    </a:spcBef>
                    <a:spcAft>
                      <a:spcPct val="35000"/>
                    </a:spcAft>
                  </a:pPr>
                  <a:endParaRPr lang="ru-RU" sz="600" kern="1200" dirty="0"/>
                </a:p>
              </p:txBody>
            </p:sp>
            <p:sp>
              <p:nvSpPr>
                <p:cNvPr id="16" name="Полилиния 15"/>
                <p:cNvSpPr/>
                <p:nvPr/>
              </p:nvSpPr>
              <p:spPr>
                <a:xfrm>
                  <a:off x="0" y="229261"/>
                  <a:ext cx="2361268" cy="357346"/>
                </a:xfrm>
                <a:custGeom>
                  <a:avLst/>
                  <a:gdLst>
                    <a:gd name="connsiteX0" fmla="*/ 0 w 906726"/>
                    <a:gd name="connsiteY0" fmla="*/ 85973 h 343890"/>
                    <a:gd name="connsiteX1" fmla="*/ 734781 w 906726"/>
                    <a:gd name="connsiteY1" fmla="*/ 85973 h 343890"/>
                    <a:gd name="connsiteX2" fmla="*/ 734781 w 906726"/>
                    <a:gd name="connsiteY2" fmla="*/ 0 h 343890"/>
                    <a:gd name="connsiteX3" fmla="*/ 906726 w 906726"/>
                    <a:gd name="connsiteY3" fmla="*/ 171945 h 343890"/>
                    <a:gd name="connsiteX4" fmla="*/ 734781 w 906726"/>
                    <a:gd name="connsiteY4" fmla="*/ 343890 h 343890"/>
                    <a:gd name="connsiteX5" fmla="*/ 734781 w 906726"/>
                    <a:gd name="connsiteY5" fmla="*/ 257918 h 343890"/>
                    <a:gd name="connsiteX6" fmla="*/ 0 w 906726"/>
                    <a:gd name="connsiteY6" fmla="*/ 257918 h 343890"/>
                    <a:gd name="connsiteX7" fmla="*/ 0 w 906726"/>
                    <a:gd name="connsiteY7" fmla="*/ 85973 h 3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26" h="343890">
                      <a:moveTo>
                        <a:pt x="0" y="85973"/>
                      </a:moveTo>
                      <a:lnTo>
                        <a:pt x="734781" y="85973"/>
                      </a:lnTo>
                      <a:lnTo>
                        <a:pt x="734781" y="0"/>
                      </a:lnTo>
                      <a:lnTo>
                        <a:pt x="906726" y="171945"/>
                      </a:lnTo>
                      <a:lnTo>
                        <a:pt x="734781" y="343890"/>
                      </a:lnTo>
                      <a:lnTo>
                        <a:pt x="734781" y="257918"/>
                      </a:lnTo>
                      <a:lnTo>
                        <a:pt x="0" y="257918"/>
                      </a:lnTo>
                      <a:lnTo>
                        <a:pt x="0" y="85973"/>
                      </a:lnTo>
                      <a:close/>
                    </a:path>
                  </a:pathLst>
                </a:custGeom>
                <a:solidFill>
                  <a:schemeClr val="accent6">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108833" rIns="339972" bIns="140565" numCol="1" spcCol="127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defTabSz="266700">
                    <a:lnSpc>
                      <a:spcPct val="90000"/>
                    </a:lnSpc>
                    <a:spcBef>
                      <a:spcPct val="0"/>
                    </a:spcBef>
                    <a:spcAft>
                      <a:spcPct val="35000"/>
                    </a:spcAft>
                  </a:pPr>
                  <a:endParaRPr lang="ru-RU" sz="600" kern="1200" dirty="0"/>
                </a:p>
              </p:txBody>
            </p:sp>
            <p:sp>
              <p:nvSpPr>
                <p:cNvPr id="17" name="Полилиния 16"/>
                <p:cNvSpPr/>
                <p:nvPr/>
              </p:nvSpPr>
              <p:spPr>
                <a:xfrm>
                  <a:off x="5160" y="475654"/>
                  <a:ext cx="693180" cy="652764"/>
                </a:xfrm>
                <a:custGeom>
                  <a:avLst/>
                  <a:gdLst>
                    <a:gd name="connsiteX0" fmla="*/ 0 w 727270"/>
                    <a:gd name="connsiteY0" fmla="*/ 0 h 652764"/>
                    <a:gd name="connsiteX1" fmla="*/ 727270 w 727270"/>
                    <a:gd name="connsiteY1" fmla="*/ 0 h 652764"/>
                    <a:gd name="connsiteX2" fmla="*/ 727270 w 727270"/>
                    <a:gd name="connsiteY2" fmla="*/ 652764 h 652764"/>
                    <a:gd name="connsiteX3" fmla="*/ 0 w 727270"/>
                    <a:gd name="connsiteY3" fmla="*/ 652764 h 652764"/>
                    <a:gd name="connsiteX4" fmla="*/ 0 w 727270"/>
                    <a:gd name="connsiteY4" fmla="*/ 0 h 652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70" h="652764">
                      <a:moveTo>
                        <a:pt x="0" y="0"/>
                      </a:moveTo>
                      <a:lnTo>
                        <a:pt x="727270" y="0"/>
                      </a:lnTo>
                      <a:lnTo>
                        <a:pt x="727270" y="652764"/>
                      </a:lnTo>
                      <a:lnTo>
                        <a:pt x="0" y="652764"/>
                      </a:lnTo>
                      <a:lnTo>
                        <a:pt x="0" y="0"/>
                      </a:lnTo>
                      <a:close/>
                    </a:path>
                  </a:pathLst>
                </a:custGeom>
                <a:solidFill>
                  <a:schemeClr val="accent6">
                    <a:lumMod val="60000"/>
                    <a:lumOff val="40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711200">
                    <a:spcBef>
                      <a:spcPct val="0"/>
                    </a:spcBef>
                  </a:pPr>
                  <a:endParaRPr lang="ru-RU" sz="800" b="1" kern="1200" dirty="0" smtClean="0">
                    <a:latin typeface="Times New Roman" pitchFamily="18" charset="0"/>
                    <a:cs typeface="Times New Roman" pitchFamily="18" charset="0"/>
                  </a:endParaRPr>
                </a:p>
                <a:p>
                  <a:pPr lvl="0" algn="ctr" defTabSz="711200">
                    <a:spcBef>
                      <a:spcPct val="0"/>
                    </a:spcBef>
                  </a:pPr>
                  <a:endParaRPr lang="ru-RU" sz="400" kern="1200" dirty="0" smtClean="0">
                    <a:latin typeface="Times New Roman" pitchFamily="18" charset="0"/>
                    <a:cs typeface="Times New Roman" pitchFamily="18" charset="0"/>
                  </a:endParaRPr>
                </a:p>
                <a:p>
                  <a:pPr lvl="0" algn="ctr" defTabSz="711200">
                    <a:spcBef>
                      <a:spcPct val="0"/>
                    </a:spcBef>
                  </a:pPr>
                  <a:r>
                    <a:rPr lang="en-US" sz="1800" kern="1200" dirty="0" smtClean="0">
                      <a:latin typeface="Times New Roman" pitchFamily="18" charset="0"/>
                      <a:cs typeface="Times New Roman" pitchFamily="18" charset="0"/>
                    </a:rPr>
                    <a:t>2013</a:t>
                  </a:r>
                  <a:r>
                    <a:rPr lang="ru-RU" sz="1800" kern="12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a:t>
                  </a:r>
                  <a:r>
                    <a:rPr lang="ru-RU" sz="1800" kern="1200" dirty="0" smtClean="0">
                      <a:latin typeface="Times New Roman" pitchFamily="18" charset="0"/>
                      <a:cs typeface="Times New Roman" pitchFamily="18" charset="0"/>
                    </a:rPr>
                    <a:t> 30,5</a:t>
                  </a:r>
                  <a:endParaRPr lang="ru-RU" sz="1800" kern="1200" dirty="0">
                    <a:latin typeface="Times New Roman" pitchFamily="18" charset="0"/>
                    <a:cs typeface="Times New Roman" pitchFamily="18" charset="0"/>
                  </a:endParaRPr>
                </a:p>
              </p:txBody>
            </p:sp>
          </p:grpSp>
          <p:sp>
            <p:nvSpPr>
              <p:cNvPr id="11" name="Полилиния 10"/>
              <p:cNvSpPr/>
              <p:nvPr/>
            </p:nvSpPr>
            <p:spPr>
              <a:xfrm>
                <a:off x="3201374" y="1798406"/>
                <a:ext cx="1669417" cy="736467"/>
              </a:xfrm>
              <a:custGeom>
                <a:avLst/>
                <a:gdLst>
                  <a:gd name="connsiteX0" fmla="*/ 0 w 727270"/>
                  <a:gd name="connsiteY0" fmla="*/ 0 h 652764"/>
                  <a:gd name="connsiteX1" fmla="*/ 727270 w 727270"/>
                  <a:gd name="connsiteY1" fmla="*/ 0 h 652764"/>
                  <a:gd name="connsiteX2" fmla="*/ 727270 w 727270"/>
                  <a:gd name="connsiteY2" fmla="*/ 652764 h 652764"/>
                  <a:gd name="connsiteX3" fmla="*/ 0 w 727270"/>
                  <a:gd name="connsiteY3" fmla="*/ 652764 h 652764"/>
                  <a:gd name="connsiteX4" fmla="*/ 0 w 727270"/>
                  <a:gd name="connsiteY4" fmla="*/ 0 h 652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70" h="652764">
                    <a:moveTo>
                      <a:pt x="0" y="0"/>
                    </a:moveTo>
                    <a:lnTo>
                      <a:pt x="727270" y="0"/>
                    </a:lnTo>
                    <a:lnTo>
                      <a:pt x="727270" y="652764"/>
                    </a:lnTo>
                    <a:lnTo>
                      <a:pt x="0" y="652764"/>
                    </a:lnTo>
                    <a:lnTo>
                      <a:pt x="0" y="0"/>
                    </a:lnTo>
                    <a:close/>
                  </a:path>
                </a:pathLst>
              </a:custGeom>
              <a:solidFill>
                <a:schemeClr val="accent6">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711200">
                  <a:spcBef>
                    <a:spcPct val="0"/>
                  </a:spcBef>
                </a:pPr>
                <a:endParaRPr lang="ru-RU" sz="800" b="1" kern="1200" dirty="0" smtClean="0">
                  <a:latin typeface="Times New Roman" pitchFamily="18" charset="0"/>
                  <a:cs typeface="Times New Roman" pitchFamily="18" charset="0"/>
                </a:endParaRPr>
              </a:p>
              <a:p>
                <a:pPr lvl="0" algn="ctr" defTabSz="711200">
                  <a:spcBef>
                    <a:spcPct val="0"/>
                  </a:spcBef>
                </a:pPr>
                <a:endParaRPr lang="ru-RU" sz="400" kern="1200" dirty="0" smtClean="0">
                  <a:latin typeface="Times New Roman" pitchFamily="18" charset="0"/>
                  <a:cs typeface="Times New Roman" pitchFamily="18" charset="0"/>
                </a:endParaRPr>
              </a:p>
              <a:p>
                <a:pPr lvl="0" algn="ctr" defTabSz="711200">
                  <a:spcBef>
                    <a:spcPct val="0"/>
                  </a:spcBef>
                </a:pPr>
                <a:r>
                  <a:rPr lang="en-US" sz="1800" kern="1200" dirty="0" smtClean="0">
                    <a:latin typeface="Times New Roman" pitchFamily="18" charset="0"/>
                    <a:cs typeface="Times New Roman" pitchFamily="18" charset="0"/>
                  </a:rPr>
                  <a:t>2014</a:t>
                </a:r>
                <a:r>
                  <a:rPr lang="ru-RU" sz="1800" kern="12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a:t>
                </a:r>
                <a:r>
                  <a:rPr lang="ru-RU" sz="1800" dirty="0" smtClean="0">
                    <a:latin typeface="Times New Roman" pitchFamily="18" charset="0"/>
                    <a:cs typeface="Times New Roman" pitchFamily="18" charset="0"/>
                  </a:rPr>
                  <a:t> 30,8</a:t>
                </a:r>
                <a:r>
                  <a:rPr lang="ru-RU" sz="2000" kern="1200" dirty="0" smtClean="0">
                    <a:latin typeface="Times New Roman" pitchFamily="18" charset="0"/>
                    <a:cs typeface="Times New Roman" pitchFamily="18" charset="0"/>
                  </a:rPr>
                  <a:t> </a:t>
                </a:r>
                <a:endParaRPr lang="ru-RU" sz="2000" kern="1200" dirty="0">
                  <a:latin typeface="Times New Roman" pitchFamily="18" charset="0"/>
                  <a:cs typeface="Times New Roman" pitchFamily="18" charset="0"/>
                </a:endParaRPr>
              </a:p>
            </p:txBody>
          </p:sp>
        </p:grpSp>
      </p:grpSp>
      <p:grpSp>
        <p:nvGrpSpPr>
          <p:cNvPr id="19" name="Группа 18"/>
          <p:cNvGrpSpPr/>
          <p:nvPr/>
        </p:nvGrpSpPr>
        <p:grpSpPr>
          <a:xfrm>
            <a:off x="173992" y="4464309"/>
            <a:ext cx="8815415" cy="1294320"/>
            <a:chOff x="173992" y="4464309"/>
            <a:chExt cx="8815415" cy="1294320"/>
          </a:xfrm>
        </p:grpSpPr>
        <p:grpSp>
          <p:nvGrpSpPr>
            <p:cNvPr id="20" name="Группа 19"/>
            <p:cNvGrpSpPr/>
            <p:nvPr/>
          </p:nvGrpSpPr>
          <p:grpSpPr>
            <a:xfrm>
              <a:off x="173992" y="4464309"/>
              <a:ext cx="8815415" cy="1294320"/>
              <a:chOff x="125948" y="4725144"/>
              <a:chExt cx="8815415" cy="1369785"/>
            </a:xfrm>
          </p:grpSpPr>
          <p:sp>
            <p:nvSpPr>
              <p:cNvPr id="22" name="Нижний колонтитул 1"/>
              <p:cNvSpPr txBox="1">
                <a:spLocks/>
              </p:cNvSpPr>
              <p:nvPr/>
            </p:nvSpPr>
            <p:spPr>
              <a:xfrm>
                <a:off x="125948" y="4971313"/>
                <a:ext cx="1425223" cy="704056"/>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Оборот общественного</a:t>
                </a:r>
              </a:p>
              <a:p>
                <a:r>
                  <a:rPr lang="ru-RU" sz="1400" dirty="0" smtClean="0">
                    <a:solidFill>
                      <a:schemeClr val="tx1"/>
                    </a:solidFill>
                    <a:latin typeface="Times New Roman" pitchFamily="18" charset="0"/>
                    <a:cs typeface="Times New Roman" pitchFamily="18" charset="0"/>
                  </a:rPr>
                  <a:t>питания</a:t>
                </a:r>
                <a:endParaRPr lang="ru-RU" sz="1400" dirty="0">
                  <a:solidFill>
                    <a:schemeClr val="tx1"/>
                  </a:solidFill>
                  <a:latin typeface="Times New Roman" pitchFamily="18" charset="0"/>
                  <a:cs typeface="Times New Roman" pitchFamily="18" charset="0"/>
                </a:endParaRPr>
              </a:p>
            </p:txBody>
          </p:sp>
          <p:grpSp>
            <p:nvGrpSpPr>
              <p:cNvPr id="23" name="Группа 22"/>
              <p:cNvGrpSpPr/>
              <p:nvPr/>
            </p:nvGrpSpPr>
            <p:grpSpPr>
              <a:xfrm>
                <a:off x="1578876" y="4725144"/>
                <a:ext cx="5419718" cy="1220774"/>
                <a:chOff x="0" y="0"/>
                <a:chExt cx="2361268" cy="1022416"/>
              </a:xfrm>
              <a:scene3d>
                <a:camera prst="orthographicFront">
                  <a:rot lat="0" lon="0" rev="0"/>
                </a:camera>
                <a:lightRig rig="soft" dir="t">
                  <a:rot lat="0" lon="0" rev="0"/>
                </a:lightRig>
              </a:scene3d>
            </p:grpSpPr>
            <p:sp>
              <p:nvSpPr>
                <p:cNvPr id="25" name="Полилиния 24"/>
                <p:cNvSpPr/>
                <p:nvPr/>
              </p:nvSpPr>
              <p:spPr>
                <a:xfrm>
                  <a:off x="0" y="0"/>
                  <a:ext cx="2361268" cy="343890"/>
                </a:xfrm>
                <a:custGeom>
                  <a:avLst/>
                  <a:gdLst>
                    <a:gd name="connsiteX0" fmla="*/ 0 w 2361268"/>
                    <a:gd name="connsiteY0" fmla="*/ 85973 h 343890"/>
                    <a:gd name="connsiteX1" fmla="*/ 2189323 w 2361268"/>
                    <a:gd name="connsiteY1" fmla="*/ 85973 h 343890"/>
                    <a:gd name="connsiteX2" fmla="*/ 2189323 w 2361268"/>
                    <a:gd name="connsiteY2" fmla="*/ 0 h 343890"/>
                    <a:gd name="connsiteX3" fmla="*/ 2361268 w 2361268"/>
                    <a:gd name="connsiteY3" fmla="*/ 171945 h 343890"/>
                    <a:gd name="connsiteX4" fmla="*/ 2189323 w 2361268"/>
                    <a:gd name="connsiteY4" fmla="*/ 343890 h 343890"/>
                    <a:gd name="connsiteX5" fmla="*/ 2189323 w 2361268"/>
                    <a:gd name="connsiteY5" fmla="*/ 257918 h 343890"/>
                    <a:gd name="connsiteX6" fmla="*/ 0 w 2361268"/>
                    <a:gd name="connsiteY6" fmla="*/ 257918 h 343890"/>
                    <a:gd name="connsiteX7" fmla="*/ 0 w 2361268"/>
                    <a:gd name="connsiteY7" fmla="*/ 85973 h 3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1268" h="343890">
                      <a:moveTo>
                        <a:pt x="0" y="85973"/>
                      </a:moveTo>
                      <a:lnTo>
                        <a:pt x="2189323" y="85973"/>
                      </a:lnTo>
                      <a:lnTo>
                        <a:pt x="2189323" y="0"/>
                      </a:lnTo>
                      <a:lnTo>
                        <a:pt x="2361268" y="171945"/>
                      </a:lnTo>
                      <a:lnTo>
                        <a:pt x="2189323" y="343890"/>
                      </a:lnTo>
                      <a:lnTo>
                        <a:pt x="2189323" y="257918"/>
                      </a:lnTo>
                      <a:lnTo>
                        <a:pt x="0" y="257918"/>
                      </a:lnTo>
                      <a:lnTo>
                        <a:pt x="0" y="85973"/>
                      </a:lnTo>
                      <a:close/>
                    </a:path>
                  </a:pathLst>
                </a:custGeom>
                <a:solidFill>
                  <a:schemeClr val="accent4">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108833" rIns="339972" bIns="140565" numCol="1" spcCol="127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defTabSz="266700">
                    <a:lnSpc>
                      <a:spcPct val="90000"/>
                    </a:lnSpc>
                    <a:spcBef>
                      <a:spcPct val="0"/>
                    </a:spcBef>
                    <a:spcAft>
                      <a:spcPct val="35000"/>
                    </a:spcAft>
                  </a:pPr>
                  <a:endParaRPr lang="ru-RU" sz="600" kern="1200" dirty="0"/>
                </a:p>
              </p:txBody>
            </p:sp>
            <p:sp>
              <p:nvSpPr>
                <p:cNvPr id="27" name="Полилиния 26"/>
                <p:cNvSpPr/>
                <p:nvPr/>
              </p:nvSpPr>
              <p:spPr>
                <a:xfrm>
                  <a:off x="5069" y="114630"/>
                  <a:ext cx="2356199" cy="343890"/>
                </a:xfrm>
                <a:custGeom>
                  <a:avLst/>
                  <a:gdLst>
                    <a:gd name="connsiteX0" fmla="*/ 0 w 1633997"/>
                    <a:gd name="connsiteY0" fmla="*/ 85973 h 343890"/>
                    <a:gd name="connsiteX1" fmla="*/ 1462052 w 1633997"/>
                    <a:gd name="connsiteY1" fmla="*/ 85973 h 343890"/>
                    <a:gd name="connsiteX2" fmla="*/ 1462052 w 1633997"/>
                    <a:gd name="connsiteY2" fmla="*/ 0 h 343890"/>
                    <a:gd name="connsiteX3" fmla="*/ 1633997 w 1633997"/>
                    <a:gd name="connsiteY3" fmla="*/ 171945 h 343890"/>
                    <a:gd name="connsiteX4" fmla="*/ 1462052 w 1633997"/>
                    <a:gd name="connsiteY4" fmla="*/ 343890 h 343890"/>
                    <a:gd name="connsiteX5" fmla="*/ 1462052 w 1633997"/>
                    <a:gd name="connsiteY5" fmla="*/ 257918 h 343890"/>
                    <a:gd name="connsiteX6" fmla="*/ 0 w 1633997"/>
                    <a:gd name="connsiteY6" fmla="*/ 257918 h 343890"/>
                    <a:gd name="connsiteX7" fmla="*/ 0 w 1633997"/>
                    <a:gd name="connsiteY7" fmla="*/ 85973 h 3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3997" h="343890">
                      <a:moveTo>
                        <a:pt x="0" y="85973"/>
                      </a:moveTo>
                      <a:lnTo>
                        <a:pt x="1462052" y="85973"/>
                      </a:lnTo>
                      <a:lnTo>
                        <a:pt x="1462052" y="0"/>
                      </a:lnTo>
                      <a:lnTo>
                        <a:pt x="1633997" y="171945"/>
                      </a:lnTo>
                      <a:lnTo>
                        <a:pt x="1462052" y="343890"/>
                      </a:lnTo>
                      <a:lnTo>
                        <a:pt x="1462052" y="257918"/>
                      </a:lnTo>
                      <a:lnTo>
                        <a:pt x="0" y="257918"/>
                      </a:lnTo>
                      <a:lnTo>
                        <a:pt x="0" y="85973"/>
                      </a:lnTo>
                      <a:close/>
                    </a:path>
                  </a:pathLst>
                </a:custGeom>
                <a:solidFill>
                  <a:schemeClr val="accent4">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108833" rIns="339972" bIns="140565" numCol="1" spcCol="127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defTabSz="266700">
                    <a:lnSpc>
                      <a:spcPct val="90000"/>
                    </a:lnSpc>
                    <a:spcBef>
                      <a:spcPct val="0"/>
                    </a:spcBef>
                    <a:spcAft>
                      <a:spcPct val="35000"/>
                    </a:spcAft>
                  </a:pPr>
                  <a:endParaRPr lang="ru-RU" sz="600" kern="1200" dirty="0"/>
                </a:p>
              </p:txBody>
            </p:sp>
            <p:sp>
              <p:nvSpPr>
                <p:cNvPr id="29" name="Полилиния 28"/>
                <p:cNvSpPr/>
                <p:nvPr/>
              </p:nvSpPr>
              <p:spPr>
                <a:xfrm>
                  <a:off x="709144" y="229261"/>
                  <a:ext cx="1652123" cy="343890"/>
                </a:xfrm>
                <a:custGeom>
                  <a:avLst/>
                  <a:gdLst>
                    <a:gd name="connsiteX0" fmla="*/ 0 w 906726"/>
                    <a:gd name="connsiteY0" fmla="*/ 85973 h 343890"/>
                    <a:gd name="connsiteX1" fmla="*/ 734781 w 906726"/>
                    <a:gd name="connsiteY1" fmla="*/ 85973 h 343890"/>
                    <a:gd name="connsiteX2" fmla="*/ 734781 w 906726"/>
                    <a:gd name="connsiteY2" fmla="*/ 0 h 343890"/>
                    <a:gd name="connsiteX3" fmla="*/ 906726 w 906726"/>
                    <a:gd name="connsiteY3" fmla="*/ 171945 h 343890"/>
                    <a:gd name="connsiteX4" fmla="*/ 734781 w 906726"/>
                    <a:gd name="connsiteY4" fmla="*/ 343890 h 343890"/>
                    <a:gd name="connsiteX5" fmla="*/ 734781 w 906726"/>
                    <a:gd name="connsiteY5" fmla="*/ 257918 h 343890"/>
                    <a:gd name="connsiteX6" fmla="*/ 0 w 906726"/>
                    <a:gd name="connsiteY6" fmla="*/ 257918 h 343890"/>
                    <a:gd name="connsiteX7" fmla="*/ 0 w 906726"/>
                    <a:gd name="connsiteY7" fmla="*/ 85973 h 3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26" h="343890">
                      <a:moveTo>
                        <a:pt x="0" y="85973"/>
                      </a:moveTo>
                      <a:lnTo>
                        <a:pt x="734781" y="85973"/>
                      </a:lnTo>
                      <a:lnTo>
                        <a:pt x="734781" y="0"/>
                      </a:lnTo>
                      <a:lnTo>
                        <a:pt x="906726" y="171945"/>
                      </a:lnTo>
                      <a:lnTo>
                        <a:pt x="734781" y="343890"/>
                      </a:lnTo>
                      <a:lnTo>
                        <a:pt x="734781" y="257918"/>
                      </a:lnTo>
                      <a:lnTo>
                        <a:pt x="0" y="257918"/>
                      </a:lnTo>
                      <a:lnTo>
                        <a:pt x="0" y="85973"/>
                      </a:lnTo>
                      <a:close/>
                    </a:path>
                  </a:pathLst>
                </a:custGeom>
                <a:solidFill>
                  <a:schemeClr val="accent4">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108833" rIns="339972" bIns="140565" numCol="1" spcCol="127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defTabSz="266700">
                    <a:lnSpc>
                      <a:spcPct val="90000"/>
                    </a:lnSpc>
                    <a:spcBef>
                      <a:spcPct val="0"/>
                    </a:spcBef>
                    <a:spcAft>
                      <a:spcPct val="35000"/>
                    </a:spcAft>
                  </a:pPr>
                  <a:endParaRPr lang="ru-RU" sz="600" kern="1200" dirty="0"/>
                </a:p>
              </p:txBody>
            </p:sp>
            <p:sp>
              <p:nvSpPr>
                <p:cNvPr id="31" name="Полилиния 30"/>
                <p:cNvSpPr/>
                <p:nvPr/>
              </p:nvSpPr>
              <p:spPr>
                <a:xfrm>
                  <a:off x="9325" y="369652"/>
                  <a:ext cx="699819" cy="652764"/>
                </a:xfrm>
                <a:custGeom>
                  <a:avLst/>
                  <a:gdLst>
                    <a:gd name="connsiteX0" fmla="*/ 0 w 727270"/>
                    <a:gd name="connsiteY0" fmla="*/ 0 h 652764"/>
                    <a:gd name="connsiteX1" fmla="*/ 727270 w 727270"/>
                    <a:gd name="connsiteY1" fmla="*/ 0 h 652764"/>
                    <a:gd name="connsiteX2" fmla="*/ 727270 w 727270"/>
                    <a:gd name="connsiteY2" fmla="*/ 652764 h 652764"/>
                    <a:gd name="connsiteX3" fmla="*/ 0 w 727270"/>
                    <a:gd name="connsiteY3" fmla="*/ 652764 h 652764"/>
                    <a:gd name="connsiteX4" fmla="*/ 0 w 727270"/>
                    <a:gd name="connsiteY4" fmla="*/ 0 h 652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70" h="652764">
                      <a:moveTo>
                        <a:pt x="0" y="0"/>
                      </a:moveTo>
                      <a:lnTo>
                        <a:pt x="727270" y="0"/>
                      </a:lnTo>
                      <a:lnTo>
                        <a:pt x="727270" y="652764"/>
                      </a:lnTo>
                      <a:lnTo>
                        <a:pt x="0" y="652764"/>
                      </a:lnTo>
                      <a:lnTo>
                        <a:pt x="0" y="0"/>
                      </a:lnTo>
                      <a:close/>
                    </a:path>
                  </a:pathLst>
                </a:custGeom>
                <a:solidFill>
                  <a:schemeClr val="accent4">
                    <a:lumMod val="60000"/>
                    <a:lumOff val="40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711200"/>
                  <a:endParaRPr lang="ru-RU" sz="800" b="1" kern="1200" dirty="0" smtClean="0"/>
                </a:p>
                <a:p>
                  <a:pPr lvl="0" algn="ctr" defTabSz="711200"/>
                  <a:endParaRPr lang="ru-RU" sz="400" kern="1200" dirty="0" smtClean="0">
                    <a:latin typeface="Times New Roman" pitchFamily="18" charset="0"/>
                    <a:cs typeface="Times New Roman" pitchFamily="18" charset="0"/>
                  </a:endParaRPr>
                </a:p>
                <a:p>
                  <a:pPr lvl="0" algn="ctr" defTabSz="711200"/>
                  <a:r>
                    <a:rPr lang="en-US" sz="1800" kern="1200" dirty="0" smtClean="0">
                      <a:latin typeface="Times New Roman" pitchFamily="18" charset="0"/>
                      <a:cs typeface="Times New Roman" pitchFamily="18" charset="0"/>
                    </a:rPr>
                    <a:t>2013</a:t>
                  </a:r>
                  <a:r>
                    <a:rPr lang="ru-RU" sz="1800" kern="12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a:t>
                  </a:r>
                  <a:r>
                    <a:rPr lang="ru-RU" sz="1800" kern="1200" dirty="0" smtClean="0">
                      <a:latin typeface="Times New Roman" pitchFamily="18" charset="0"/>
                      <a:cs typeface="Times New Roman" pitchFamily="18" charset="0"/>
                    </a:rPr>
                    <a:t> 63,4</a:t>
                  </a:r>
                  <a:endParaRPr lang="ru-RU" sz="1800" kern="1200" dirty="0">
                    <a:latin typeface="Times New Roman" pitchFamily="18" charset="0"/>
                    <a:cs typeface="Times New Roman" pitchFamily="18" charset="0"/>
                  </a:endParaRPr>
                </a:p>
              </p:txBody>
            </p:sp>
          </p:grpSp>
          <p:pic>
            <p:nvPicPr>
              <p:cNvPr id="24" name="Picture 8" descr="http://im3-tub-ru.yandex.net/i?id=399780661-07-72&amp;n=21">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56872" y="4725145"/>
                <a:ext cx="1784491" cy="1369784"/>
              </a:xfrm>
              <a:prstGeom prst="rect">
                <a:avLst/>
              </a:prstGeom>
              <a:noFill/>
              <a:ln w="3175">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grpSp>
        <p:sp>
          <p:nvSpPr>
            <p:cNvPr id="21" name="Полилиния 20"/>
            <p:cNvSpPr/>
            <p:nvPr/>
          </p:nvSpPr>
          <p:spPr>
            <a:xfrm>
              <a:off x="3254588" y="4981624"/>
              <a:ext cx="1677452" cy="736467"/>
            </a:xfrm>
            <a:custGeom>
              <a:avLst/>
              <a:gdLst>
                <a:gd name="connsiteX0" fmla="*/ 0 w 727270"/>
                <a:gd name="connsiteY0" fmla="*/ 0 h 652764"/>
                <a:gd name="connsiteX1" fmla="*/ 727270 w 727270"/>
                <a:gd name="connsiteY1" fmla="*/ 0 h 652764"/>
                <a:gd name="connsiteX2" fmla="*/ 727270 w 727270"/>
                <a:gd name="connsiteY2" fmla="*/ 652764 h 652764"/>
                <a:gd name="connsiteX3" fmla="*/ 0 w 727270"/>
                <a:gd name="connsiteY3" fmla="*/ 652764 h 652764"/>
                <a:gd name="connsiteX4" fmla="*/ 0 w 727270"/>
                <a:gd name="connsiteY4" fmla="*/ 0 h 652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70" h="652764">
                  <a:moveTo>
                    <a:pt x="0" y="0"/>
                  </a:moveTo>
                  <a:lnTo>
                    <a:pt x="727270" y="0"/>
                  </a:lnTo>
                  <a:lnTo>
                    <a:pt x="727270" y="652764"/>
                  </a:lnTo>
                  <a:lnTo>
                    <a:pt x="0" y="652764"/>
                  </a:lnTo>
                  <a:lnTo>
                    <a:pt x="0" y="0"/>
                  </a:lnTo>
                  <a:close/>
                </a:path>
              </a:pathLst>
            </a:custGeom>
            <a:solidFill>
              <a:schemeClr val="accent4">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711200">
                <a:spcBef>
                  <a:spcPct val="0"/>
                </a:spcBef>
              </a:pPr>
              <a:endParaRPr lang="ru-RU" sz="800" b="1" kern="1200" dirty="0" smtClean="0"/>
            </a:p>
            <a:p>
              <a:pPr lvl="0" algn="ctr" defTabSz="711200">
                <a:spcBef>
                  <a:spcPct val="0"/>
                </a:spcBef>
              </a:pPr>
              <a:endParaRPr lang="ru-RU" sz="400" kern="1200" dirty="0" smtClean="0">
                <a:latin typeface="Times New Roman" pitchFamily="18" charset="0"/>
                <a:cs typeface="Times New Roman" pitchFamily="18" charset="0"/>
              </a:endParaRPr>
            </a:p>
            <a:p>
              <a:pPr lvl="0" algn="ctr" defTabSz="711200">
                <a:spcBef>
                  <a:spcPct val="0"/>
                </a:spcBef>
              </a:pPr>
              <a:r>
                <a:rPr lang="en-US" sz="1800" kern="1200" dirty="0" smtClean="0">
                  <a:latin typeface="Times New Roman" pitchFamily="18" charset="0"/>
                  <a:cs typeface="Times New Roman" pitchFamily="18" charset="0"/>
                </a:rPr>
                <a:t>2014</a:t>
              </a:r>
              <a:r>
                <a:rPr lang="ru-RU" sz="1800" kern="12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a:t>
              </a:r>
              <a:r>
                <a:rPr lang="ru-RU" sz="1800" dirty="0" smtClean="0">
                  <a:latin typeface="Times New Roman" pitchFamily="18" charset="0"/>
                  <a:cs typeface="Times New Roman" pitchFamily="18" charset="0"/>
                </a:rPr>
                <a:t> 62,7</a:t>
              </a:r>
              <a:r>
                <a:rPr lang="ru-RU" sz="1800"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p:txBody>
        </p:sp>
      </p:grpSp>
      <p:grpSp>
        <p:nvGrpSpPr>
          <p:cNvPr id="32" name="Группа 31"/>
          <p:cNvGrpSpPr/>
          <p:nvPr/>
        </p:nvGrpSpPr>
        <p:grpSpPr>
          <a:xfrm>
            <a:off x="196590" y="2878486"/>
            <a:ext cx="8750098" cy="1316875"/>
            <a:chOff x="196590" y="2878486"/>
            <a:chExt cx="8750098" cy="1316875"/>
          </a:xfrm>
        </p:grpSpPr>
        <p:sp>
          <p:nvSpPr>
            <p:cNvPr id="34" name="Полилиния 33"/>
            <p:cNvSpPr/>
            <p:nvPr/>
          </p:nvSpPr>
          <p:spPr>
            <a:xfrm>
              <a:off x="1626921" y="3201808"/>
              <a:ext cx="1591445" cy="736467"/>
            </a:xfrm>
            <a:custGeom>
              <a:avLst/>
              <a:gdLst>
                <a:gd name="connsiteX0" fmla="*/ 0 w 727270"/>
                <a:gd name="connsiteY0" fmla="*/ 0 h 652764"/>
                <a:gd name="connsiteX1" fmla="*/ 727270 w 727270"/>
                <a:gd name="connsiteY1" fmla="*/ 0 h 652764"/>
                <a:gd name="connsiteX2" fmla="*/ 727270 w 727270"/>
                <a:gd name="connsiteY2" fmla="*/ 652764 h 652764"/>
                <a:gd name="connsiteX3" fmla="*/ 0 w 727270"/>
                <a:gd name="connsiteY3" fmla="*/ 652764 h 652764"/>
                <a:gd name="connsiteX4" fmla="*/ 0 w 727270"/>
                <a:gd name="connsiteY4" fmla="*/ 0 h 652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70" h="652764">
                  <a:moveTo>
                    <a:pt x="0" y="0"/>
                  </a:moveTo>
                  <a:lnTo>
                    <a:pt x="727270" y="0"/>
                  </a:lnTo>
                  <a:lnTo>
                    <a:pt x="727270" y="652764"/>
                  </a:lnTo>
                  <a:lnTo>
                    <a:pt x="0" y="652764"/>
                  </a:lnTo>
                  <a:lnTo>
                    <a:pt x="0" y="0"/>
                  </a:lnTo>
                  <a:close/>
                </a:path>
              </a:pathLst>
            </a:custGeom>
            <a:solidFill>
              <a:schemeClr val="accent3">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711200">
                <a:spcBef>
                  <a:spcPct val="0"/>
                </a:spcBef>
              </a:pPr>
              <a:endParaRPr lang="ru-RU" sz="800" b="1" kern="1200" dirty="0" smtClean="0">
                <a:latin typeface="Times New Roman" pitchFamily="18" charset="0"/>
                <a:cs typeface="Times New Roman" pitchFamily="18" charset="0"/>
              </a:endParaRPr>
            </a:p>
            <a:p>
              <a:pPr lvl="0" algn="ctr" defTabSz="711200">
                <a:spcBef>
                  <a:spcPct val="0"/>
                </a:spcBef>
              </a:pPr>
              <a:endParaRPr lang="ru-RU" sz="400" kern="1200" dirty="0" smtClean="0">
                <a:latin typeface="Times New Roman" pitchFamily="18" charset="0"/>
                <a:cs typeface="Times New Roman" pitchFamily="18" charset="0"/>
              </a:endParaRPr>
            </a:p>
            <a:p>
              <a:pPr lvl="0" algn="ctr" defTabSz="711200">
                <a:spcBef>
                  <a:spcPct val="0"/>
                </a:spcBef>
              </a:pPr>
              <a:r>
                <a:rPr lang="en-US" sz="1800" kern="1200" dirty="0" smtClean="0">
                  <a:latin typeface="Times New Roman" pitchFamily="18" charset="0"/>
                  <a:cs typeface="Times New Roman" pitchFamily="18" charset="0"/>
                </a:rPr>
                <a:t>201</a:t>
              </a:r>
              <a:r>
                <a:rPr lang="ru-RU" sz="1800" kern="1200" dirty="0" smtClean="0">
                  <a:latin typeface="Times New Roman" pitchFamily="18" charset="0"/>
                  <a:cs typeface="Times New Roman" pitchFamily="18" charset="0"/>
                </a:rPr>
                <a:t>3 </a:t>
              </a:r>
              <a:r>
                <a:rPr lang="en-US" sz="1800" dirty="0" smtClean="0">
                  <a:latin typeface="Times New Roman" pitchFamily="18" charset="0"/>
                  <a:cs typeface="Times New Roman" pitchFamily="18" charset="0"/>
                </a:rPr>
                <a:t>–</a:t>
              </a:r>
              <a:r>
                <a:rPr lang="ru-RU" sz="1800" dirty="0" smtClean="0">
                  <a:latin typeface="Times New Roman" pitchFamily="18" charset="0"/>
                  <a:cs typeface="Times New Roman" pitchFamily="18" charset="0"/>
                </a:rPr>
                <a:t> 39,8</a:t>
              </a:r>
              <a:r>
                <a:rPr lang="ru-RU" sz="1800"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p:txBody>
        </p:sp>
        <p:grpSp>
          <p:nvGrpSpPr>
            <p:cNvPr id="33" name="Группа 32"/>
            <p:cNvGrpSpPr/>
            <p:nvPr/>
          </p:nvGrpSpPr>
          <p:grpSpPr>
            <a:xfrm>
              <a:off x="196590" y="2878486"/>
              <a:ext cx="8750098" cy="1316875"/>
              <a:chOff x="196590" y="2878486"/>
              <a:chExt cx="8750098" cy="1316875"/>
            </a:xfrm>
          </p:grpSpPr>
          <p:grpSp>
            <p:nvGrpSpPr>
              <p:cNvPr id="35" name="Группа 34"/>
              <p:cNvGrpSpPr/>
              <p:nvPr/>
            </p:nvGrpSpPr>
            <p:grpSpPr>
              <a:xfrm>
                <a:off x="196590" y="2878486"/>
                <a:ext cx="8750098" cy="1316875"/>
                <a:chOff x="196590" y="3068960"/>
                <a:chExt cx="8750098" cy="1393655"/>
              </a:xfrm>
            </p:grpSpPr>
            <p:grpSp>
              <p:nvGrpSpPr>
                <p:cNvPr id="37" name="Группа 36"/>
                <p:cNvGrpSpPr/>
                <p:nvPr/>
              </p:nvGrpSpPr>
              <p:grpSpPr>
                <a:xfrm>
                  <a:off x="1624038" y="3068960"/>
                  <a:ext cx="5329831" cy="687231"/>
                  <a:chOff x="0" y="0"/>
                  <a:chExt cx="2364019" cy="575566"/>
                </a:xfrm>
                <a:scene3d>
                  <a:camera prst="orthographicFront">
                    <a:rot lat="0" lon="0" rev="0"/>
                  </a:camera>
                  <a:lightRig rig="soft" dir="t">
                    <a:rot lat="0" lon="0" rev="0"/>
                  </a:lightRig>
                </a:scene3d>
              </p:grpSpPr>
              <p:sp>
                <p:nvSpPr>
                  <p:cNvPr id="40" name="Полилиния 39"/>
                  <p:cNvSpPr/>
                  <p:nvPr/>
                </p:nvSpPr>
                <p:spPr>
                  <a:xfrm>
                    <a:off x="1440081" y="231676"/>
                    <a:ext cx="923938" cy="343890"/>
                  </a:xfrm>
                  <a:custGeom>
                    <a:avLst/>
                    <a:gdLst>
                      <a:gd name="connsiteX0" fmla="*/ 0 w 906726"/>
                      <a:gd name="connsiteY0" fmla="*/ 85973 h 343890"/>
                      <a:gd name="connsiteX1" fmla="*/ 734781 w 906726"/>
                      <a:gd name="connsiteY1" fmla="*/ 85973 h 343890"/>
                      <a:gd name="connsiteX2" fmla="*/ 734781 w 906726"/>
                      <a:gd name="connsiteY2" fmla="*/ 0 h 343890"/>
                      <a:gd name="connsiteX3" fmla="*/ 906726 w 906726"/>
                      <a:gd name="connsiteY3" fmla="*/ 171945 h 343890"/>
                      <a:gd name="connsiteX4" fmla="*/ 734781 w 906726"/>
                      <a:gd name="connsiteY4" fmla="*/ 343890 h 343890"/>
                      <a:gd name="connsiteX5" fmla="*/ 734781 w 906726"/>
                      <a:gd name="connsiteY5" fmla="*/ 257918 h 343890"/>
                      <a:gd name="connsiteX6" fmla="*/ 0 w 906726"/>
                      <a:gd name="connsiteY6" fmla="*/ 257918 h 343890"/>
                      <a:gd name="connsiteX7" fmla="*/ 0 w 906726"/>
                      <a:gd name="connsiteY7" fmla="*/ 85973 h 3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26" h="343890">
                        <a:moveTo>
                          <a:pt x="0" y="85973"/>
                        </a:moveTo>
                        <a:lnTo>
                          <a:pt x="734781" y="85973"/>
                        </a:lnTo>
                        <a:lnTo>
                          <a:pt x="734781" y="0"/>
                        </a:lnTo>
                        <a:lnTo>
                          <a:pt x="906726" y="171945"/>
                        </a:lnTo>
                        <a:lnTo>
                          <a:pt x="734781" y="343890"/>
                        </a:lnTo>
                        <a:lnTo>
                          <a:pt x="734781" y="257918"/>
                        </a:lnTo>
                        <a:lnTo>
                          <a:pt x="0" y="257918"/>
                        </a:lnTo>
                        <a:lnTo>
                          <a:pt x="0" y="85973"/>
                        </a:lnTo>
                        <a:close/>
                      </a:path>
                    </a:pathLst>
                  </a:custGeom>
                  <a:solidFill>
                    <a:schemeClr val="accent2">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108833" rIns="339972" bIns="140565" numCol="1" spcCol="127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defTabSz="266700">
                      <a:lnSpc>
                        <a:spcPct val="90000"/>
                      </a:lnSpc>
                      <a:spcBef>
                        <a:spcPct val="0"/>
                      </a:spcBef>
                      <a:spcAft>
                        <a:spcPct val="35000"/>
                      </a:spcAft>
                    </a:pPr>
                    <a:endParaRPr lang="ru-RU" sz="600" kern="1200" dirty="0"/>
                  </a:p>
                </p:txBody>
              </p:sp>
              <p:sp>
                <p:nvSpPr>
                  <p:cNvPr id="41" name="Полилиния 40"/>
                  <p:cNvSpPr/>
                  <p:nvPr/>
                </p:nvSpPr>
                <p:spPr>
                  <a:xfrm>
                    <a:off x="0" y="0"/>
                    <a:ext cx="2361268" cy="343890"/>
                  </a:xfrm>
                  <a:custGeom>
                    <a:avLst/>
                    <a:gdLst>
                      <a:gd name="connsiteX0" fmla="*/ 0 w 2361268"/>
                      <a:gd name="connsiteY0" fmla="*/ 85973 h 343890"/>
                      <a:gd name="connsiteX1" fmla="*/ 2189323 w 2361268"/>
                      <a:gd name="connsiteY1" fmla="*/ 85973 h 343890"/>
                      <a:gd name="connsiteX2" fmla="*/ 2189323 w 2361268"/>
                      <a:gd name="connsiteY2" fmla="*/ 0 h 343890"/>
                      <a:gd name="connsiteX3" fmla="*/ 2361268 w 2361268"/>
                      <a:gd name="connsiteY3" fmla="*/ 171945 h 343890"/>
                      <a:gd name="connsiteX4" fmla="*/ 2189323 w 2361268"/>
                      <a:gd name="connsiteY4" fmla="*/ 343890 h 343890"/>
                      <a:gd name="connsiteX5" fmla="*/ 2189323 w 2361268"/>
                      <a:gd name="connsiteY5" fmla="*/ 257918 h 343890"/>
                      <a:gd name="connsiteX6" fmla="*/ 0 w 2361268"/>
                      <a:gd name="connsiteY6" fmla="*/ 257918 h 343890"/>
                      <a:gd name="connsiteX7" fmla="*/ 0 w 2361268"/>
                      <a:gd name="connsiteY7" fmla="*/ 85973 h 3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1268" h="343890">
                        <a:moveTo>
                          <a:pt x="0" y="85973"/>
                        </a:moveTo>
                        <a:lnTo>
                          <a:pt x="2189323" y="85973"/>
                        </a:lnTo>
                        <a:lnTo>
                          <a:pt x="2189323" y="0"/>
                        </a:lnTo>
                        <a:lnTo>
                          <a:pt x="2361268" y="171945"/>
                        </a:lnTo>
                        <a:lnTo>
                          <a:pt x="2189323" y="343890"/>
                        </a:lnTo>
                        <a:lnTo>
                          <a:pt x="2189323" y="257918"/>
                        </a:lnTo>
                        <a:lnTo>
                          <a:pt x="0" y="257918"/>
                        </a:lnTo>
                        <a:lnTo>
                          <a:pt x="0" y="85973"/>
                        </a:lnTo>
                        <a:close/>
                      </a:path>
                    </a:pathLst>
                  </a:custGeom>
                  <a:solidFill>
                    <a:schemeClr val="accent2">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108833" rIns="339972" bIns="140565" numCol="1" spcCol="127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defTabSz="266700">
                      <a:lnSpc>
                        <a:spcPct val="90000"/>
                      </a:lnSpc>
                      <a:spcBef>
                        <a:spcPct val="0"/>
                      </a:spcBef>
                      <a:spcAft>
                        <a:spcPct val="35000"/>
                      </a:spcAft>
                    </a:pPr>
                    <a:endParaRPr lang="ru-RU" sz="600" kern="1200" dirty="0"/>
                  </a:p>
                </p:txBody>
              </p:sp>
              <p:sp>
                <p:nvSpPr>
                  <p:cNvPr id="43" name="Полилиния 42"/>
                  <p:cNvSpPr/>
                  <p:nvPr/>
                </p:nvSpPr>
                <p:spPr>
                  <a:xfrm>
                    <a:off x="704209" y="114630"/>
                    <a:ext cx="1657059" cy="343890"/>
                  </a:xfrm>
                  <a:custGeom>
                    <a:avLst/>
                    <a:gdLst>
                      <a:gd name="connsiteX0" fmla="*/ 0 w 1633997"/>
                      <a:gd name="connsiteY0" fmla="*/ 85973 h 343890"/>
                      <a:gd name="connsiteX1" fmla="*/ 1462052 w 1633997"/>
                      <a:gd name="connsiteY1" fmla="*/ 85973 h 343890"/>
                      <a:gd name="connsiteX2" fmla="*/ 1462052 w 1633997"/>
                      <a:gd name="connsiteY2" fmla="*/ 0 h 343890"/>
                      <a:gd name="connsiteX3" fmla="*/ 1633997 w 1633997"/>
                      <a:gd name="connsiteY3" fmla="*/ 171945 h 343890"/>
                      <a:gd name="connsiteX4" fmla="*/ 1462052 w 1633997"/>
                      <a:gd name="connsiteY4" fmla="*/ 343890 h 343890"/>
                      <a:gd name="connsiteX5" fmla="*/ 1462052 w 1633997"/>
                      <a:gd name="connsiteY5" fmla="*/ 257918 h 343890"/>
                      <a:gd name="connsiteX6" fmla="*/ 0 w 1633997"/>
                      <a:gd name="connsiteY6" fmla="*/ 257918 h 343890"/>
                      <a:gd name="connsiteX7" fmla="*/ 0 w 1633997"/>
                      <a:gd name="connsiteY7" fmla="*/ 85973 h 34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3997" h="343890">
                        <a:moveTo>
                          <a:pt x="0" y="85973"/>
                        </a:moveTo>
                        <a:lnTo>
                          <a:pt x="1462052" y="85973"/>
                        </a:lnTo>
                        <a:lnTo>
                          <a:pt x="1462052" y="0"/>
                        </a:lnTo>
                        <a:lnTo>
                          <a:pt x="1633997" y="171945"/>
                        </a:lnTo>
                        <a:lnTo>
                          <a:pt x="1462052" y="343890"/>
                        </a:lnTo>
                        <a:lnTo>
                          <a:pt x="1462052" y="257918"/>
                        </a:lnTo>
                        <a:lnTo>
                          <a:pt x="0" y="257918"/>
                        </a:lnTo>
                        <a:lnTo>
                          <a:pt x="0" y="85973"/>
                        </a:lnTo>
                        <a:close/>
                      </a:path>
                    </a:pathLst>
                  </a:custGeom>
                  <a:solidFill>
                    <a:schemeClr val="accent2">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108833" rIns="339972" bIns="140565" numCol="1" spcCol="127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defTabSz="266700">
                      <a:lnSpc>
                        <a:spcPct val="90000"/>
                      </a:lnSpc>
                      <a:spcBef>
                        <a:spcPct val="0"/>
                      </a:spcBef>
                      <a:spcAft>
                        <a:spcPct val="35000"/>
                      </a:spcAft>
                    </a:pPr>
                    <a:endParaRPr lang="ru-RU" sz="600" kern="1200" dirty="0"/>
                  </a:p>
                </p:txBody>
              </p:sp>
            </p:grpSp>
            <p:sp>
              <p:nvSpPr>
                <p:cNvPr id="38" name="Нижний колонтитул 1"/>
                <p:cNvSpPr txBox="1">
                  <a:spLocks/>
                </p:cNvSpPr>
                <p:nvPr/>
              </p:nvSpPr>
              <p:spPr>
                <a:xfrm>
                  <a:off x="196590" y="3327402"/>
                  <a:ext cx="1272313" cy="704056"/>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Оборот оптовой торговли</a:t>
                  </a:r>
                  <a:endParaRPr lang="ru-RU" sz="1400" dirty="0">
                    <a:solidFill>
                      <a:schemeClr val="tx1"/>
                    </a:solidFill>
                    <a:latin typeface="Times New Roman" pitchFamily="18" charset="0"/>
                    <a:cs typeface="Times New Roman" pitchFamily="18" charset="0"/>
                  </a:endParaRPr>
                </a:p>
              </p:txBody>
            </p:sp>
            <p:pic>
              <p:nvPicPr>
                <p:cNvPr id="39" name="Picture 6" descr="http://im0-tub-ru.yandex.net/i?id=194502752-04-72&amp;n=21">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57489" y="3068960"/>
                  <a:ext cx="1789199" cy="1393655"/>
                </a:xfrm>
                <a:prstGeom prst="rect">
                  <a:avLst/>
                </a:prstGeom>
                <a:noFill/>
                <a:ln w="3175">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grpSp>
          <p:sp>
            <p:nvSpPr>
              <p:cNvPr id="36" name="Полилиния 35"/>
              <p:cNvSpPr/>
              <p:nvPr/>
            </p:nvSpPr>
            <p:spPr>
              <a:xfrm>
                <a:off x="3203848" y="3312095"/>
                <a:ext cx="1728192" cy="736467"/>
              </a:xfrm>
              <a:custGeom>
                <a:avLst/>
                <a:gdLst>
                  <a:gd name="connsiteX0" fmla="*/ 0 w 727270"/>
                  <a:gd name="connsiteY0" fmla="*/ 0 h 652764"/>
                  <a:gd name="connsiteX1" fmla="*/ 727270 w 727270"/>
                  <a:gd name="connsiteY1" fmla="*/ 0 h 652764"/>
                  <a:gd name="connsiteX2" fmla="*/ 727270 w 727270"/>
                  <a:gd name="connsiteY2" fmla="*/ 652764 h 652764"/>
                  <a:gd name="connsiteX3" fmla="*/ 0 w 727270"/>
                  <a:gd name="connsiteY3" fmla="*/ 652764 h 652764"/>
                  <a:gd name="connsiteX4" fmla="*/ 0 w 727270"/>
                  <a:gd name="connsiteY4" fmla="*/ 0 h 652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70" h="652764">
                    <a:moveTo>
                      <a:pt x="0" y="0"/>
                    </a:moveTo>
                    <a:lnTo>
                      <a:pt x="727270" y="0"/>
                    </a:lnTo>
                    <a:lnTo>
                      <a:pt x="727270" y="652764"/>
                    </a:lnTo>
                    <a:lnTo>
                      <a:pt x="0" y="652764"/>
                    </a:lnTo>
                    <a:lnTo>
                      <a:pt x="0" y="0"/>
                    </a:lnTo>
                    <a:close/>
                  </a:path>
                </a:pathLst>
              </a:custGeom>
              <a:solidFill>
                <a:schemeClr val="accent3">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711200">
                  <a:spcBef>
                    <a:spcPct val="0"/>
                  </a:spcBef>
                </a:pPr>
                <a:endParaRPr lang="ru-RU" sz="800" b="1" kern="1200" dirty="0" smtClean="0">
                  <a:latin typeface="Times New Roman" pitchFamily="18" charset="0"/>
                  <a:cs typeface="Times New Roman" pitchFamily="18" charset="0"/>
                </a:endParaRPr>
              </a:p>
              <a:p>
                <a:pPr lvl="0" algn="ctr" defTabSz="711200">
                  <a:spcBef>
                    <a:spcPct val="0"/>
                  </a:spcBef>
                </a:pPr>
                <a:endParaRPr lang="ru-RU" sz="400" kern="1200" dirty="0" smtClean="0">
                  <a:latin typeface="Times New Roman" pitchFamily="18" charset="0"/>
                  <a:cs typeface="Times New Roman" pitchFamily="18" charset="0"/>
                </a:endParaRPr>
              </a:p>
              <a:p>
                <a:pPr lvl="0" algn="ctr" defTabSz="711200">
                  <a:spcBef>
                    <a:spcPct val="0"/>
                  </a:spcBef>
                </a:pPr>
                <a:r>
                  <a:rPr lang="en-US" sz="1800" kern="1200" dirty="0" smtClean="0">
                    <a:latin typeface="Times New Roman" pitchFamily="18" charset="0"/>
                    <a:cs typeface="Times New Roman" pitchFamily="18" charset="0"/>
                  </a:rPr>
                  <a:t>2014</a:t>
                </a:r>
                <a:r>
                  <a:rPr lang="ru-RU" sz="1800" kern="12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a:t>
                </a:r>
                <a:r>
                  <a:rPr lang="ru-RU" sz="1800" dirty="0" smtClean="0">
                    <a:latin typeface="Times New Roman" pitchFamily="18" charset="0"/>
                    <a:cs typeface="Times New Roman" pitchFamily="18" charset="0"/>
                  </a:rPr>
                  <a:t> 34,8</a:t>
                </a:r>
                <a:r>
                  <a:rPr lang="ru-RU" sz="1800"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p:txBody>
          </p:sp>
        </p:grpSp>
      </p:grpSp>
      <p:sp>
        <p:nvSpPr>
          <p:cNvPr id="46" name="Полилиния 45"/>
          <p:cNvSpPr/>
          <p:nvPr/>
        </p:nvSpPr>
        <p:spPr>
          <a:xfrm>
            <a:off x="4870792" y="1547336"/>
            <a:ext cx="1555798" cy="736467"/>
          </a:xfrm>
          <a:custGeom>
            <a:avLst/>
            <a:gdLst>
              <a:gd name="connsiteX0" fmla="*/ 0 w 727270"/>
              <a:gd name="connsiteY0" fmla="*/ 0 h 652764"/>
              <a:gd name="connsiteX1" fmla="*/ 727270 w 727270"/>
              <a:gd name="connsiteY1" fmla="*/ 0 h 652764"/>
              <a:gd name="connsiteX2" fmla="*/ 727270 w 727270"/>
              <a:gd name="connsiteY2" fmla="*/ 652764 h 652764"/>
              <a:gd name="connsiteX3" fmla="*/ 0 w 727270"/>
              <a:gd name="connsiteY3" fmla="*/ 652764 h 652764"/>
              <a:gd name="connsiteX4" fmla="*/ 0 w 727270"/>
              <a:gd name="connsiteY4" fmla="*/ 0 h 652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70" h="652764">
                <a:moveTo>
                  <a:pt x="0" y="0"/>
                </a:moveTo>
                <a:lnTo>
                  <a:pt x="727270" y="0"/>
                </a:lnTo>
                <a:lnTo>
                  <a:pt x="727270" y="652764"/>
                </a:lnTo>
                <a:lnTo>
                  <a:pt x="0" y="652764"/>
                </a:lnTo>
                <a:lnTo>
                  <a:pt x="0" y="0"/>
                </a:lnTo>
                <a:close/>
              </a:path>
            </a:pathLst>
          </a:custGeom>
          <a:solidFill>
            <a:schemeClr val="accent6">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711200">
              <a:spcBef>
                <a:spcPct val="0"/>
              </a:spcBef>
            </a:pPr>
            <a:endParaRPr lang="ru-RU" sz="800" b="1" kern="1200" dirty="0" smtClean="0">
              <a:latin typeface="Times New Roman" pitchFamily="18" charset="0"/>
              <a:cs typeface="Times New Roman" pitchFamily="18" charset="0"/>
            </a:endParaRPr>
          </a:p>
          <a:p>
            <a:pPr lvl="0" algn="ctr" defTabSz="711200">
              <a:spcBef>
                <a:spcPct val="0"/>
              </a:spcBef>
            </a:pPr>
            <a:endParaRPr lang="ru-RU" sz="400" kern="1200" dirty="0" smtClean="0">
              <a:latin typeface="Times New Roman" pitchFamily="18" charset="0"/>
              <a:cs typeface="Times New Roman" pitchFamily="18" charset="0"/>
            </a:endParaRPr>
          </a:p>
          <a:p>
            <a:pPr lvl="0" algn="ctr" defTabSz="711200">
              <a:spcBef>
                <a:spcPct val="0"/>
              </a:spcBef>
            </a:pPr>
            <a:r>
              <a:rPr lang="en-US" sz="1800" kern="1200" dirty="0" smtClean="0">
                <a:latin typeface="Times New Roman" pitchFamily="18" charset="0"/>
                <a:cs typeface="Times New Roman" pitchFamily="18" charset="0"/>
              </a:rPr>
              <a:t>201</a:t>
            </a:r>
            <a:r>
              <a:rPr lang="ru-RU" sz="1800" kern="1200" dirty="0" smtClean="0">
                <a:latin typeface="Times New Roman" pitchFamily="18" charset="0"/>
                <a:cs typeface="Times New Roman" pitchFamily="18" charset="0"/>
              </a:rPr>
              <a:t>5 </a:t>
            </a:r>
            <a:r>
              <a:rPr lang="en-US" sz="1800" dirty="0">
                <a:latin typeface="Times New Roman" pitchFamily="18" charset="0"/>
                <a:cs typeface="Times New Roman" pitchFamily="18" charset="0"/>
              </a:rPr>
              <a:t>–</a:t>
            </a:r>
            <a:r>
              <a:rPr lang="ru-RU" sz="1800" kern="1200" dirty="0" smtClean="0">
                <a:latin typeface="Times New Roman" pitchFamily="18" charset="0"/>
                <a:cs typeface="Times New Roman" pitchFamily="18" charset="0"/>
              </a:rPr>
              <a:t> 35,6</a:t>
            </a:r>
            <a:endParaRPr lang="ru-RU" sz="1800" kern="1200" dirty="0">
              <a:latin typeface="Times New Roman" pitchFamily="18" charset="0"/>
              <a:cs typeface="Times New Roman" pitchFamily="18" charset="0"/>
            </a:endParaRPr>
          </a:p>
        </p:txBody>
      </p:sp>
      <p:sp>
        <p:nvSpPr>
          <p:cNvPr id="47" name="Полилиния 46"/>
          <p:cNvSpPr/>
          <p:nvPr/>
        </p:nvSpPr>
        <p:spPr>
          <a:xfrm>
            <a:off x="4927994" y="3201807"/>
            <a:ext cx="1663938" cy="736467"/>
          </a:xfrm>
          <a:custGeom>
            <a:avLst/>
            <a:gdLst>
              <a:gd name="connsiteX0" fmla="*/ 0 w 727270"/>
              <a:gd name="connsiteY0" fmla="*/ 0 h 652764"/>
              <a:gd name="connsiteX1" fmla="*/ 727270 w 727270"/>
              <a:gd name="connsiteY1" fmla="*/ 0 h 652764"/>
              <a:gd name="connsiteX2" fmla="*/ 727270 w 727270"/>
              <a:gd name="connsiteY2" fmla="*/ 652764 h 652764"/>
              <a:gd name="connsiteX3" fmla="*/ 0 w 727270"/>
              <a:gd name="connsiteY3" fmla="*/ 652764 h 652764"/>
              <a:gd name="connsiteX4" fmla="*/ 0 w 727270"/>
              <a:gd name="connsiteY4" fmla="*/ 0 h 652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70" h="652764">
                <a:moveTo>
                  <a:pt x="0" y="0"/>
                </a:moveTo>
                <a:lnTo>
                  <a:pt x="727270" y="0"/>
                </a:lnTo>
                <a:lnTo>
                  <a:pt x="727270" y="652764"/>
                </a:lnTo>
                <a:lnTo>
                  <a:pt x="0" y="652764"/>
                </a:lnTo>
                <a:lnTo>
                  <a:pt x="0" y="0"/>
                </a:lnTo>
                <a:close/>
              </a:path>
            </a:pathLst>
          </a:custGeom>
          <a:solidFill>
            <a:schemeClr val="accent3">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711200">
              <a:spcBef>
                <a:spcPct val="0"/>
              </a:spcBef>
            </a:pPr>
            <a:endParaRPr lang="ru-RU" sz="800" b="1" kern="1200" dirty="0" smtClean="0">
              <a:latin typeface="Times New Roman" pitchFamily="18" charset="0"/>
              <a:cs typeface="Times New Roman" pitchFamily="18" charset="0"/>
            </a:endParaRPr>
          </a:p>
          <a:p>
            <a:pPr lvl="0" algn="ctr" defTabSz="711200">
              <a:spcBef>
                <a:spcPct val="0"/>
              </a:spcBef>
            </a:pPr>
            <a:endParaRPr lang="ru-RU" sz="400" kern="1200" dirty="0" smtClean="0">
              <a:latin typeface="Times New Roman" pitchFamily="18" charset="0"/>
              <a:cs typeface="Times New Roman" pitchFamily="18" charset="0"/>
            </a:endParaRPr>
          </a:p>
          <a:p>
            <a:pPr lvl="0" algn="ctr" defTabSz="711200">
              <a:spcBef>
                <a:spcPct val="0"/>
              </a:spcBef>
            </a:pPr>
            <a:r>
              <a:rPr lang="en-US" sz="1800" kern="1200" dirty="0" smtClean="0">
                <a:latin typeface="Times New Roman" pitchFamily="18" charset="0"/>
                <a:cs typeface="Times New Roman" pitchFamily="18" charset="0"/>
              </a:rPr>
              <a:t>201</a:t>
            </a:r>
            <a:r>
              <a:rPr lang="ru-RU" sz="1800" kern="1200" dirty="0" smtClean="0">
                <a:latin typeface="Times New Roman" pitchFamily="18" charset="0"/>
                <a:cs typeface="Times New Roman" pitchFamily="18" charset="0"/>
              </a:rPr>
              <a:t>5 </a:t>
            </a:r>
            <a:r>
              <a:rPr lang="en-US" sz="1800" dirty="0" smtClean="0">
                <a:latin typeface="Times New Roman" pitchFamily="18" charset="0"/>
                <a:cs typeface="Times New Roman" pitchFamily="18" charset="0"/>
              </a:rPr>
              <a:t>–</a:t>
            </a:r>
            <a:r>
              <a:rPr lang="ru-RU" sz="1800" dirty="0" smtClean="0">
                <a:latin typeface="Times New Roman" pitchFamily="18" charset="0"/>
                <a:cs typeface="Times New Roman" pitchFamily="18" charset="0"/>
              </a:rPr>
              <a:t> 36,5</a:t>
            </a:r>
            <a:r>
              <a:rPr lang="ru-RU" sz="1800"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p:txBody>
      </p:sp>
      <p:sp>
        <p:nvSpPr>
          <p:cNvPr id="49" name="Полилиния 48"/>
          <p:cNvSpPr/>
          <p:nvPr/>
        </p:nvSpPr>
        <p:spPr>
          <a:xfrm>
            <a:off x="4932040" y="4752255"/>
            <a:ext cx="1672386" cy="736467"/>
          </a:xfrm>
          <a:custGeom>
            <a:avLst/>
            <a:gdLst>
              <a:gd name="connsiteX0" fmla="*/ 0 w 727270"/>
              <a:gd name="connsiteY0" fmla="*/ 0 h 652764"/>
              <a:gd name="connsiteX1" fmla="*/ 727270 w 727270"/>
              <a:gd name="connsiteY1" fmla="*/ 0 h 652764"/>
              <a:gd name="connsiteX2" fmla="*/ 727270 w 727270"/>
              <a:gd name="connsiteY2" fmla="*/ 652764 h 652764"/>
              <a:gd name="connsiteX3" fmla="*/ 0 w 727270"/>
              <a:gd name="connsiteY3" fmla="*/ 652764 h 652764"/>
              <a:gd name="connsiteX4" fmla="*/ 0 w 727270"/>
              <a:gd name="connsiteY4" fmla="*/ 0 h 652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70" h="652764">
                <a:moveTo>
                  <a:pt x="0" y="0"/>
                </a:moveTo>
                <a:lnTo>
                  <a:pt x="727270" y="0"/>
                </a:lnTo>
                <a:lnTo>
                  <a:pt x="727270" y="652764"/>
                </a:lnTo>
                <a:lnTo>
                  <a:pt x="0" y="652764"/>
                </a:lnTo>
                <a:lnTo>
                  <a:pt x="0" y="0"/>
                </a:lnTo>
                <a:close/>
              </a:path>
            </a:pathLst>
          </a:custGeom>
          <a:solidFill>
            <a:schemeClr val="accent4">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711200">
              <a:spcBef>
                <a:spcPct val="0"/>
              </a:spcBef>
            </a:pPr>
            <a:endParaRPr lang="ru-RU" sz="800" b="1" kern="1200" dirty="0" smtClean="0">
              <a:latin typeface="Times New Roman" pitchFamily="18" charset="0"/>
              <a:cs typeface="Times New Roman" pitchFamily="18" charset="0"/>
            </a:endParaRPr>
          </a:p>
          <a:p>
            <a:pPr lvl="0" algn="ctr" defTabSz="711200">
              <a:spcBef>
                <a:spcPct val="0"/>
              </a:spcBef>
            </a:pPr>
            <a:endParaRPr lang="ru-RU" sz="400" kern="1200" dirty="0" smtClean="0">
              <a:latin typeface="Times New Roman" pitchFamily="18" charset="0"/>
              <a:cs typeface="Times New Roman" pitchFamily="18" charset="0"/>
            </a:endParaRPr>
          </a:p>
          <a:p>
            <a:pPr lvl="0" algn="ctr" defTabSz="711200">
              <a:spcBef>
                <a:spcPct val="0"/>
              </a:spcBef>
            </a:pPr>
            <a:r>
              <a:rPr lang="en-US" sz="1800" kern="1200" dirty="0" smtClean="0">
                <a:latin typeface="Times New Roman" pitchFamily="18" charset="0"/>
                <a:cs typeface="Times New Roman" pitchFamily="18" charset="0"/>
              </a:rPr>
              <a:t>201</a:t>
            </a:r>
            <a:r>
              <a:rPr lang="ru-RU" sz="1800" kern="1200" dirty="0" smtClean="0">
                <a:latin typeface="Times New Roman" pitchFamily="18" charset="0"/>
                <a:cs typeface="Times New Roman" pitchFamily="18" charset="0"/>
              </a:rPr>
              <a:t>5 </a:t>
            </a:r>
            <a:r>
              <a:rPr lang="en-US" sz="1800" dirty="0" smtClean="0">
                <a:latin typeface="Times New Roman" pitchFamily="18" charset="0"/>
                <a:cs typeface="Times New Roman" pitchFamily="18" charset="0"/>
              </a:rPr>
              <a:t>–</a:t>
            </a:r>
            <a:r>
              <a:rPr lang="ru-RU" sz="1800" dirty="0" smtClean="0">
                <a:latin typeface="Times New Roman" pitchFamily="18" charset="0"/>
                <a:cs typeface="Times New Roman" pitchFamily="18" charset="0"/>
              </a:rPr>
              <a:t> 64,8</a:t>
            </a:r>
            <a:r>
              <a:rPr lang="ru-RU" sz="1800" kern="1200" dirty="0" smtClean="0">
                <a:latin typeface="Times New Roman" pitchFamily="18" charset="0"/>
                <a:cs typeface="Times New Roman" pitchFamily="18" charset="0"/>
              </a:rPr>
              <a:t> </a:t>
            </a:r>
            <a:endParaRPr lang="ru-RU" sz="1800" kern="1200" dirty="0">
              <a:latin typeface="Times New Roman" pitchFamily="18" charset="0"/>
              <a:cs typeface="Times New Roman" pitchFamily="18" charset="0"/>
            </a:endParaRPr>
          </a:p>
        </p:txBody>
      </p:sp>
    </p:spTree>
    <p:extLst>
      <p:ext uri="{BB962C8B-B14F-4D97-AF65-F5344CB8AC3E}">
        <p14:creationId xmlns:p14="http://schemas.microsoft.com/office/powerpoint/2010/main" val="596157620"/>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528" y="246290"/>
            <a:ext cx="8568952" cy="830997"/>
          </a:xfrm>
          <a:prstGeom prst="rect">
            <a:avLst/>
          </a:prstGeom>
        </p:spPr>
        <p:txBody>
          <a:bodyPr wrap="square">
            <a:spAutoFit/>
          </a:bodyPr>
          <a:lstStyle/>
          <a:p>
            <a:pPr algn="ctr">
              <a:defRPr/>
            </a:pPr>
            <a:r>
              <a:rPr lang="ru-RU" sz="1600" b="1" dirty="0" smtClean="0">
                <a:latin typeface="Times New Roman" pitchFamily="18" charset="0"/>
                <a:cs typeface="Times New Roman" pitchFamily="18" charset="0"/>
              </a:rPr>
              <a:t>ДОЛЯ МАЛЫХ ПРЕДПРИЯТИЙ (ВКЛЮЧАЯ МИКРОПРЕДПРИЯТИЯ)</a:t>
            </a:r>
          </a:p>
          <a:p>
            <a:pPr algn="ctr">
              <a:defRPr/>
            </a:pPr>
            <a:r>
              <a:rPr lang="ru-RU" sz="1600" b="1" dirty="0" smtClean="0">
                <a:latin typeface="Times New Roman" pitchFamily="18" charset="0"/>
                <a:cs typeface="Times New Roman" pitchFamily="18" charset="0"/>
              </a:rPr>
              <a:t> МУРМАНСКОЙ </a:t>
            </a:r>
            <a:r>
              <a:rPr lang="ru-RU" sz="1600" b="1" dirty="0">
                <a:latin typeface="Times New Roman" pitchFamily="18" charset="0"/>
                <a:cs typeface="Times New Roman" pitchFamily="18" charset="0"/>
              </a:rPr>
              <a:t>ОБЛАСТИ В РОССИЙСКОЙ ФЕДЕРАЦИИ </a:t>
            </a:r>
            <a:endParaRPr lang="en-US" sz="1600" b="1" dirty="0" smtClean="0">
              <a:latin typeface="Times New Roman" pitchFamily="18" charset="0"/>
              <a:cs typeface="Times New Roman" pitchFamily="18" charset="0"/>
            </a:endParaRPr>
          </a:p>
          <a:p>
            <a:pPr algn="ctr">
              <a:defRPr/>
            </a:pPr>
            <a:r>
              <a:rPr lang="ru-RU" sz="1600" dirty="0" smtClean="0">
                <a:latin typeface="Times New Roman" pitchFamily="18" charset="0"/>
                <a:cs typeface="Times New Roman" pitchFamily="18" charset="0"/>
              </a:rPr>
              <a:t>в </a:t>
            </a:r>
            <a:r>
              <a:rPr lang="ru-RU" sz="1600" dirty="0">
                <a:latin typeface="Times New Roman" pitchFamily="18" charset="0"/>
                <a:cs typeface="Times New Roman" pitchFamily="18" charset="0"/>
              </a:rPr>
              <a:t>процентах к итогу по соответствующему показателю </a:t>
            </a:r>
          </a:p>
        </p:txBody>
      </p:sp>
      <p:sp>
        <p:nvSpPr>
          <p:cNvPr id="4" name="Скругленная прямоугольная выноска 3"/>
          <p:cNvSpPr/>
          <p:nvPr/>
        </p:nvSpPr>
        <p:spPr>
          <a:xfrm>
            <a:off x="467544" y="1223863"/>
            <a:ext cx="2448272" cy="1440160"/>
          </a:xfrm>
          <a:prstGeom prst="wedgeRoundRectCallout">
            <a:avLst>
              <a:gd name="adj1" fmla="val -39308"/>
              <a:gd name="adj2" fmla="val 77972"/>
              <a:gd name="adj3" fmla="val 16667"/>
            </a:avLst>
          </a:prstGeom>
          <a:solidFill>
            <a:schemeClr val="accent1">
              <a:lumMod val="20000"/>
              <a:lumOff val="80000"/>
            </a:schemeClr>
          </a:solidFill>
          <a:ln w="412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slop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spcAft>
                <a:spcPts val="0"/>
              </a:spcAft>
            </a:pPr>
            <a:r>
              <a:rPr lang="ru-RU" sz="1500" i="1" dirty="0" smtClean="0">
                <a:solidFill>
                  <a:schemeClr val="tx1"/>
                </a:solidFill>
                <a:latin typeface="Times New Roman" pitchFamily="18" charset="0"/>
                <a:cs typeface="Times New Roman" pitchFamily="18" charset="0"/>
              </a:rPr>
              <a:t>Средняя численность работников (включая совместителей и работников по договорам гражданско-правового характера)</a:t>
            </a:r>
          </a:p>
        </p:txBody>
      </p:sp>
      <p:sp>
        <p:nvSpPr>
          <p:cNvPr id="8" name="Скругленная прямоугольная выноска 7"/>
          <p:cNvSpPr/>
          <p:nvPr/>
        </p:nvSpPr>
        <p:spPr>
          <a:xfrm>
            <a:off x="3491880" y="1223863"/>
            <a:ext cx="2376264" cy="1440160"/>
          </a:xfrm>
          <a:prstGeom prst="wedgeRoundRectCallout">
            <a:avLst>
              <a:gd name="adj1" fmla="val -38822"/>
              <a:gd name="adj2" fmla="val 78633"/>
              <a:gd name="adj3" fmla="val 16667"/>
            </a:avLst>
          </a:prstGeom>
          <a:solidFill>
            <a:schemeClr val="accent1">
              <a:lumMod val="20000"/>
              <a:lumOff val="80000"/>
            </a:schemeClr>
          </a:solidFill>
          <a:ln w="412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slop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00000"/>
              </a:lnSpc>
              <a:spcBef>
                <a:spcPts val="0"/>
              </a:spcBef>
              <a:spcAft>
                <a:spcPts val="0"/>
              </a:spcAft>
            </a:pPr>
            <a:r>
              <a:rPr lang="ru-RU" sz="1500" i="1" dirty="0" smtClean="0">
                <a:solidFill>
                  <a:schemeClr val="tx1"/>
                </a:solidFill>
                <a:latin typeface="Times New Roman" pitchFamily="18" charset="0"/>
                <a:cs typeface="Times New Roman" pitchFamily="18" charset="0"/>
              </a:rPr>
              <a:t>Оборот предприятий</a:t>
            </a:r>
          </a:p>
        </p:txBody>
      </p:sp>
      <p:sp>
        <p:nvSpPr>
          <p:cNvPr id="9" name="Скругленная прямоугольная выноска 8"/>
          <p:cNvSpPr/>
          <p:nvPr/>
        </p:nvSpPr>
        <p:spPr>
          <a:xfrm>
            <a:off x="6444208" y="1223863"/>
            <a:ext cx="2232248" cy="1440160"/>
          </a:xfrm>
          <a:prstGeom prst="wedgeRoundRectCallout">
            <a:avLst>
              <a:gd name="adj1" fmla="val -41137"/>
              <a:gd name="adj2" fmla="val 76655"/>
              <a:gd name="adj3" fmla="val 16667"/>
            </a:avLst>
          </a:prstGeom>
          <a:solidFill>
            <a:schemeClr val="accent1">
              <a:lumMod val="20000"/>
              <a:lumOff val="80000"/>
            </a:schemeClr>
          </a:solidFill>
          <a:ln w="412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slop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00000"/>
              </a:lnSpc>
              <a:spcBef>
                <a:spcPts val="0"/>
              </a:spcBef>
              <a:spcAft>
                <a:spcPts val="0"/>
              </a:spcAft>
            </a:pPr>
            <a:r>
              <a:rPr lang="ru-RU" sz="1500" i="1" dirty="0" smtClean="0">
                <a:solidFill>
                  <a:schemeClr val="tx1"/>
                </a:solidFill>
                <a:latin typeface="Times New Roman" pitchFamily="18" charset="0"/>
                <a:cs typeface="Times New Roman" pitchFamily="18" charset="0"/>
              </a:rPr>
              <a:t>Инвестиции </a:t>
            </a:r>
          </a:p>
          <a:p>
            <a:pPr algn="ctr">
              <a:lnSpc>
                <a:spcPct val="100000"/>
              </a:lnSpc>
              <a:spcBef>
                <a:spcPts val="0"/>
              </a:spcBef>
              <a:spcAft>
                <a:spcPts val="0"/>
              </a:spcAft>
            </a:pPr>
            <a:r>
              <a:rPr lang="ru-RU" sz="1500" i="1" dirty="0" smtClean="0">
                <a:solidFill>
                  <a:schemeClr val="tx1"/>
                </a:solidFill>
                <a:latin typeface="Times New Roman" pitchFamily="18" charset="0"/>
                <a:cs typeface="Times New Roman" pitchFamily="18" charset="0"/>
              </a:rPr>
              <a:t>в основной капитал</a:t>
            </a:r>
          </a:p>
        </p:txBody>
      </p:sp>
      <p:sp>
        <p:nvSpPr>
          <p:cNvPr id="10" name="Нижний колонтитул 2"/>
          <p:cNvSpPr txBox="1">
            <a:spLocks noGrp="1"/>
          </p:cNvSpPr>
          <p:nvPr>
            <p:ph type="ftr" sz="quarter" idx="11"/>
          </p:nvPr>
        </p:nvSpPr>
        <p:spPr>
          <a:xfrm>
            <a:off x="7192144" y="6048400"/>
            <a:ext cx="1951856"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grpSp>
        <p:nvGrpSpPr>
          <p:cNvPr id="49" name="Группа 48"/>
          <p:cNvGrpSpPr/>
          <p:nvPr/>
        </p:nvGrpSpPr>
        <p:grpSpPr>
          <a:xfrm>
            <a:off x="323528" y="3168080"/>
            <a:ext cx="2448272" cy="1872208"/>
            <a:chOff x="323528" y="3168079"/>
            <a:chExt cx="2448272" cy="1872208"/>
          </a:xfrm>
        </p:grpSpPr>
        <p:sp>
          <p:nvSpPr>
            <p:cNvPr id="15" name="Полилиния 14"/>
            <p:cNvSpPr/>
            <p:nvPr/>
          </p:nvSpPr>
          <p:spPr>
            <a:xfrm>
              <a:off x="1259633" y="3168079"/>
              <a:ext cx="1507330" cy="520565"/>
            </a:xfrm>
            <a:custGeom>
              <a:avLst/>
              <a:gdLst>
                <a:gd name="connsiteX0" fmla="*/ 86762 w 520564"/>
                <a:gd name="connsiteY0" fmla="*/ 0 h 1810819"/>
                <a:gd name="connsiteX1" fmla="*/ 433802 w 520564"/>
                <a:gd name="connsiteY1" fmla="*/ 0 h 1810819"/>
                <a:gd name="connsiteX2" fmla="*/ 495152 w 520564"/>
                <a:gd name="connsiteY2" fmla="*/ 25412 h 1810819"/>
                <a:gd name="connsiteX3" fmla="*/ 520564 w 520564"/>
                <a:gd name="connsiteY3" fmla="*/ 86762 h 1810819"/>
                <a:gd name="connsiteX4" fmla="*/ 520564 w 520564"/>
                <a:gd name="connsiteY4" fmla="*/ 1810819 h 1810819"/>
                <a:gd name="connsiteX5" fmla="*/ 520564 w 520564"/>
                <a:gd name="connsiteY5" fmla="*/ 1810819 h 1810819"/>
                <a:gd name="connsiteX6" fmla="*/ 520564 w 520564"/>
                <a:gd name="connsiteY6" fmla="*/ 1810819 h 1810819"/>
                <a:gd name="connsiteX7" fmla="*/ 0 w 520564"/>
                <a:gd name="connsiteY7" fmla="*/ 1810819 h 1810819"/>
                <a:gd name="connsiteX8" fmla="*/ 0 w 520564"/>
                <a:gd name="connsiteY8" fmla="*/ 1810819 h 1810819"/>
                <a:gd name="connsiteX9" fmla="*/ 0 w 520564"/>
                <a:gd name="connsiteY9" fmla="*/ 1810819 h 1810819"/>
                <a:gd name="connsiteX10" fmla="*/ 0 w 520564"/>
                <a:gd name="connsiteY10" fmla="*/ 86762 h 1810819"/>
                <a:gd name="connsiteX11" fmla="*/ 25412 w 520564"/>
                <a:gd name="connsiteY11" fmla="*/ 25412 h 1810819"/>
                <a:gd name="connsiteX12" fmla="*/ 86762 w 520564"/>
                <a:gd name="connsiteY12" fmla="*/ 0 h 181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0564" h="1810819">
                  <a:moveTo>
                    <a:pt x="520564" y="301809"/>
                  </a:moveTo>
                  <a:lnTo>
                    <a:pt x="520564" y="1509010"/>
                  </a:lnTo>
                  <a:cubicBezTo>
                    <a:pt x="520564" y="1589055"/>
                    <a:pt x="517936" y="1665820"/>
                    <a:pt x="513259" y="1722420"/>
                  </a:cubicBezTo>
                  <a:cubicBezTo>
                    <a:pt x="508581" y="1779020"/>
                    <a:pt x="502237" y="1810817"/>
                    <a:pt x="495622" y="1810817"/>
                  </a:cubicBezTo>
                  <a:lnTo>
                    <a:pt x="0" y="1810817"/>
                  </a:lnTo>
                  <a:lnTo>
                    <a:pt x="0" y="1810817"/>
                  </a:lnTo>
                  <a:lnTo>
                    <a:pt x="0" y="1810817"/>
                  </a:lnTo>
                  <a:lnTo>
                    <a:pt x="0" y="2"/>
                  </a:lnTo>
                  <a:lnTo>
                    <a:pt x="0" y="2"/>
                  </a:lnTo>
                  <a:lnTo>
                    <a:pt x="0" y="2"/>
                  </a:lnTo>
                  <a:lnTo>
                    <a:pt x="495622" y="2"/>
                  </a:lnTo>
                  <a:cubicBezTo>
                    <a:pt x="502237" y="2"/>
                    <a:pt x="508581" y="31799"/>
                    <a:pt x="513259" y="88399"/>
                  </a:cubicBezTo>
                  <a:cubicBezTo>
                    <a:pt x="517936" y="144999"/>
                    <a:pt x="520564" y="221764"/>
                    <a:pt x="520564" y="301809"/>
                  </a:cubicBezTo>
                  <a:close/>
                </a:path>
              </a:pathLst>
            </a:custGeom>
            <a:solidFill>
              <a:schemeClr val="accent1">
                <a:lumMod val="40000"/>
                <a:lumOff val="60000"/>
                <a:alpha val="90000"/>
              </a:schemeClr>
            </a:solidFill>
            <a:scene3d>
              <a:camera prst="orthographicFront"/>
              <a:lightRig rig="threePt" dir="t">
                <a:rot lat="0" lon="0" rev="7500000"/>
              </a:lightRig>
            </a:scene3d>
            <a:sp3d extrusionH="190500" prstMaterial="dkEdge">
              <a:bevelT w="135400" h="16350" prst="slope"/>
              <a:contourClr>
                <a:schemeClr val="bg1"/>
              </a:contourClr>
            </a:sp3d>
          </p:spPr>
          <p:style>
            <a:lnRef idx="1">
              <a:schemeClr val="accent1">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89" tIns="40652" rIns="40652" bIns="40653" numCol="1" spcCol="1270" anchor="ctr" anchorCtr="0">
              <a:noAutofit/>
            </a:bodyPr>
            <a:lstStyle/>
            <a:p>
              <a:pPr marL="228600" lvl="1" indent="-228600" algn="ctr" defTabSz="1066800">
                <a:lnSpc>
                  <a:spcPct val="90000"/>
                </a:lnSpc>
                <a:spcBef>
                  <a:spcPct val="0"/>
                </a:spcBef>
                <a:spcAft>
                  <a:spcPct val="15000"/>
                </a:spcAft>
                <a:buChar char="••"/>
              </a:pPr>
              <a:r>
                <a:rPr lang="ru-RU" kern="1200" dirty="0" smtClean="0">
                  <a:latin typeface="Times New Roman" pitchFamily="18" charset="0"/>
                  <a:cs typeface="Times New Roman" pitchFamily="18" charset="0"/>
                </a:rPr>
                <a:t>0,45</a:t>
              </a:r>
              <a:endParaRPr lang="ru-RU" kern="1200" dirty="0">
                <a:latin typeface="Times New Roman" pitchFamily="18" charset="0"/>
                <a:cs typeface="Times New Roman" pitchFamily="18" charset="0"/>
              </a:endParaRPr>
            </a:p>
          </p:txBody>
        </p:sp>
        <p:sp>
          <p:nvSpPr>
            <p:cNvPr id="17" name="Полилиния 16"/>
            <p:cNvSpPr/>
            <p:nvPr/>
          </p:nvSpPr>
          <p:spPr>
            <a:xfrm>
              <a:off x="1259633" y="3812164"/>
              <a:ext cx="1507330" cy="520565"/>
            </a:xfrm>
            <a:custGeom>
              <a:avLst/>
              <a:gdLst>
                <a:gd name="connsiteX0" fmla="*/ 86762 w 520564"/>
                <a:gd name="connsiteY0" fmla="*/ 0 h 1810819"/>
                <a:gd name="connsiteX1" fmla="*/ 433802 w 520564"/>
                <a:gd name="connsiteY1" fmla="*/ 0 h 1810819"/>
                <a:gd name="connsiteX2" fmla="*/ 495152 w 520564"/>
                <a:gd name="connsiteY2" fmla="*/ 25412 h 1810819"/>
                <a:gd name="connsiteX3" fmla="*/ 520564 w 520564"/>
                <a:gd name="connsiteY3" fmla="*/ 86762 h 1810819"/>
                <a:gd name="connsiteX4" fmla="*/ 520564 w 520564"/>
                <a:gd name="connsiteY4" fmla="*/ 1810819 h 1810819"/>
                <a:gd name="connsiteX5" fmla="*/ 520564 w 520564"/>
                <a:gd name="connsiteY5" fmla="*/ 1810819 h 1810819"/>
                <a:gd name="connsiteX6" fmla="*/ 520564 w 520564"/>
                <a:gd name="connsiteY6" fmla="*/ 1810819 h 1810819"/>
                <a:gd name="connsiteX7" fmla="*/ 0 w 520564"/>
                <a:gd name="connsiteY7" fmla="*/ 1810819 h 1810819"/>
                <a:gd name="connsiteX8" fmla="*/ 0 w 520564"/>
                <a:gd name="connsiteY8" fmla="*/ 1810819 h 1810819"/>
                <a:gd name="connsiteX9" fmla="*/ 0 w 520564"/>
                <a:gd name="connsiteY9" fmla="*/ 1810819 h 1810819"/>
                <a:gd name="connsiteX10" fmla="*/ 0 w 520564"/>
                <a:gd name="connsiteY10" fmla="*/ 86762 h 1810819"/>
                <a:gd name="connsiteX11" fmla="*/ 25412 w 520564"/>
                <a:gd name="connsiteY11" fmla="*/ 25412 h 1810819"/>
                <a:gd name="connsiteX12" fmla="*/ 86762 w 520564"/>
                <a:gd name="connsiteY12" fmla="*/ 0 h 181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0564" h="1810819">
                  <a:moveTo>
                    <a:pt x="520564" y="301809"/>
                  </a:moveTo>
                  <a:lnTo>
                    <a:pt x="520564" y="1509010"/>
                  </a:lnTo>
                  <a:cubicBezTo>
                    <a:pt x="520564" y="1589055"/>
                    <a:pt x="517936" y="1665820"/>
                    <a:pt x="513259" y="1722420"/>
                  </a:cubicBezTo>
                  <a:cubicBezTo>
                    <a:pt x="508581" y="1779020"/>
                    <a:pt x="502237" y="1810817"/>
                    <a:pt x="495622" y="1810817"/>
                  </a:cubicBezTo>
                  <a:lnTo>
                    <a:pt x="0" y="1810817"/>
                  </a:lnTo>
                  <a:lnTo>
                    <a:pt x="0" y="1810817"/>
                  </a:lnTo>
                  <a:lnTo>
                    <a:pt x="0" y="1810817"/>
                  </a:lnTo>
                  <a:lnTo>
                    <a:pt x="0" y="2"/>
                  </a:lnTo>
                  <a:lnTo>
                    <a:pt x="0" y="2"/>
                  </a:lnTo>
                  <a:lnTo>
                    <a:pt x="0" y="2"/>
                  </a:lnTo>
                  <a:lnTo>
                    <a:pt x="495622" y="2"/>
                  </a:lnTo>
                  <a:cubicBezTo>
                    <a:pt x="502237" y="2"/>
                    <a:pt x="508581" y="31799"/>
                    <a:pt x="513259" y="88399"/>
                  </a:cubicBezTo>
                  <a:cubicBezTo>
                    <a:pt x="517936" y="144999"/>
                    <a:pt x="520564" y="221764"/>
                    <a:pt x="520564" y="301809"/>
                  </a:cubicBezTo>
                  <a:close/>
                </a:path>
              </a:pathLst>
            </a:custGeom>
            <a:solidFill>
              <a:schemeClr val="accent1">
                <a:lumMod val="40000"/>
                <a:lumOff val="60000"/>
                <a:alpha val="90000"/>
              </a:schemeClr>
            </a:solidFill>
            <a:scene3d>
              <a:camera prst="orthographicFront"/>
              <a:lightRig rig="threePt" dir="t">
                <a:rot lat="0" lon="0" rev="7500000"/>
              </a:lightRig>
            </a:scene3d>
            <a:sp3d extrusionH="190500" prstMaterial="dkEdge">
              <a:bevelT w="135400" h="16350" prst="slope"/>
              <a:contourClr>
                <a:schemeClr val="bg1"/>
              </a:contourClr>
            </a:sp3d>
          </p:spPr>
          <p:style>
            <a:lnRef idx="1">
              <a:schemeClr val="accent1">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89" tIns="40652" rIns="40652" bIns="40653" numCol="1" spcCol="1270" anchor="ctr" anchorCtr="0">
              <a:noAutofit/>
            </a:bodyPr>
            <a:lstStyle/>
            <a:p>
              <a:pPr marL="228600" lvl="1" indent="-228600" algn="ctr" defTabSz="1066800">
                <a:lnSpc>
                  <a:spcPct val="90000"/>
                </a:lnSpc>
                <a:spcBef>
                  <a:spcPct val="0"/>
                </a:spcBef>
                <a:spcAft>
                  <a:spcPct val="15000"/>
                </a:spcAft>
                <a:buChar char="••"/>
              </a:pPr>
              <a:r>
                <a:rPr lang="ru-RU" kern="1200" dirty="0" smtClean="0">
                  <a:latin typeface="Times New Roman" pitchFamily="18" charset="0"/>
                  <a:cs typeface="Times New Roman" pitchFamily="18" charset="0"/>
                </a:rPr>
                <a:t>0,41</a:t>
              </a:r>
              <a:endParaRPr lang="ru-RU" kern="1200" dirty="0">
                <a:latin typeface="Times New Roman" pitchFamily="18" charset="0"/>
                <a:cs typeface="Times New Roman" pitchFamily="18" charset="0"/>
              </a:endParaRPr>
            </a:p>
          </p:txBody>
        </p:sp>
        <p:sp>
          <p:nvSpPr>
            <p:cNvPr id="19" name="Полилиния 18"/>
            <p:cNvSpPr/>
            <p:nvPr/>
          </p:nvSpPr>
          <p:spPr>
            <a:xfrm>
              <a:off x="1259632" y="4464223"/>
              <a:ext cx="1512168" cy="520565"/>
            </a:xfrm>
            <a:custGeom>
              <a:avLst/>
              <a:gdLst>
                <a:gd name="connsiteX0" fmla="*/ 86762 w 520564"/>
                <a:gd name="connsiteY0" fmla="*/ 0 h 1810819"/>
                <a:gd name="connsiteX1" fmla="*/ 433802 w 520564"/>
                <a:gd name="connsiteY1" fmla="*/ 0 h 1810819"/>
                <a:gd name="connsiteX2" fmla="*/ 495152 w 520564"/>
                <a:gd name="connsiteY2" fmla="*/ 25412 h 1810819"/>
                <a:gd name="connsiteX3" fmla="*/ 520564 w 520564"/>
                <a:gd name="connsiteY3" fmla="*/ 86762 h 1810819"/>
                <a:gd name="connsiteX4" fmla="*/ 520564 w 520564"/>
                <a:gd name="connsiteY4" fmla="*/ 1810819 h 1810819"/>
                <a:gd name="connsiteX5" fmla="*/ 520564 w 520564"/>
                <a:gd name="connsiteY5" fmla="*/ 1810819 h 1810819"/>
                <a:gd name="connsiteX6" fmla="*/ 520564 w 520564"/>
                <a:gd name="connsiteY6" fmla="*/ 1810819 h 1810819"/>
                <a:gd name="connsiteX7" fmla="*/ 0 w 520564"/>
                <a:gd name="connsiteY7" fmla="*/ 1810819 h 1810819"/>
                <a:gd name="connsiteX8" fmla="*/ 0 w 520564"/>
                <a:gd name="connsiteY8" fmla="*/ 1810819 h 1810819"/>
                <a:gd name="connsiteX9" fmla="*/ 0 w 520564"/>
                <a:gd name="connsiteY9" fmla="*/ 1810819 h 1810819"/>
                <a:gd name="connsiteX10" fmla="*/ 0 w 520564"/>
                <a:gd name="connsiteY10" fmla="*/ 86762 h 1810819"/>
                <a:gd name="connsiteX11" fmla="*/ 25412 w 520564"/>
                <a:gd name="connsiteY11" fmla="*/ 25412 h 1810819"/>
                <a:gd name="connsiteX12" fmla="*/ 86762 w 520564"/>
                <a:gd name="connsiteY12" fmla="*/ 0 h 181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0564" h="1810819">
                  <a:moveTo>
                    <a:pt x="520564" y="301809"/>
                  </a:moveTo>
                  <a:lnTo>
                    <a:pt x="520564" y="1509010"/>
                  </a:lnTo>
                  <a:cubicBezTo>
                    <a:pt x="520564" y="1589055"/>
                    <a:pt x="517936" y="1665820"/>
                    <a:pt x="513259" y="1722420"/>
                  </a:cubicBezTo>
                  <a:cubicBezTo>
                    <a:pt x="508581" y="1779020"/>
                    <a:pt x="502237" y="1810817"/>
                    <a:pt x="495622" y="1810817"/>
                  </a:cubicBezTo>
                  <a:lnTo>
                    <a:pt x="0" y="1810817"/>
                  </a:lnTo>
                  <a:lnTo>
                    <a:pt x="0" y="1810817"/>
                  </a:lnTo>
                  <a:lnTo>
                    <a:pt x="0" y="1810817"/>
                  </a:lnTo>
                  <a:lnTo>
                    <a:pt x="0" y="2"/>
                  </a:lnTo>
                  <a:lnTo>
                    <a:pt x="0" y="2"/>
                  </a:lnTo>
                  <a:lnTo>
                    <a:pt x="0" y="2"/>
                  </a:lnTo>
                  <a:lnTo>
                    <a:pt x="495622" y="2"/>
                  </a:lnTo>
                  <a:cubicBezTo>
                    <a:pt x="502237" y="2"/>
                    <a:pt x="508581" y="31799"/>
                    <a:pt x="513259" y="88399"/>
                  </a:cubicBezTo>
                  <a:cubicBezTo>
                    <a:pt x="517936" y="144999"/>
                    <a:pt x="520564" y="221764"/>
                    <a:pt x="520564" y="301809"/>
                  </a:cubicBezTo>
                  <a:close/>
                </a:path>
              </a:pathLst>
            </a:custGeom>
            <a:solidFill>
              <a:schemeClr val="accent1">
                <a:lumMod val="40000"/>
                <a:lumOff val="60000"/>
                <a:alpha val="90000"/>
              </a:schemeClr>
            </a:solidFill>
            <a:scene3d>
              <a:camera prst="orthographicFront"/>
              <a:lightRig rig="threePt" dir="t">
                <a:rot lat="0" lon="0" rev="7500000"/>
              </a:lightRig>
            </a:scene3d>
            <a:sp3d extrusionH="190500" prstMaterial="dkEdge">
              <a:bevelT w="135400" h="16350" prst="slope"/>
              <a:contourClr>
                <a:schemeClr val="bg1"/>
              </a:contourClr>
            </a:sp3d>
          </p:spPr>
          <p:style>
            <a:lnRef idx="1">
              <a:schemeClr val="accent1">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89" tIns="40652" rIns="40652" bIns="40653" numCol="1" spcCol="1270" anchor="ctr" anchorCtr="0">
              <a:noAutofit/>
            </a:bodyPr>
            <a:lstStyle/>
            <a:p>
              <a:pPr marL="228600" lvl="1" indent="-228600" algn="ctr" defTabSz="1066800">
                <a:lnSpc>
                  <a:spcPct val="90000"/>
                </a:lnSpc>
                <a:spcBef>
                  <a:spcPct val="0"/>
                </a:spcBef>
                <a:spcAft>
                  <a:spcPct val="15000"/>
                </a:spcAft>
                <a:buChar char="••"/>
              </a:pPr>
              <a:r>
                <a:rPr lang="ru-RU" kern="1200" dirty="0" smtClean="0">
                  <a:latin typeface="Times New Roman" pitchFamily="18" charset="0"/>
                  <a:cs typeface="Times New Roman" pitchFamily="18" charset="0"/>
                </a:rPr>
                <a:t>0</a:t>
              </a:r>
              <a:r>
                <a:rPr lang="en-US" kern="1200" dirty="0" smtClean="0">
                  <a:latin typeface="Times New Roman" pitchFamily="18" charset="0"/>
                  <a:cs typeface="Times New Roman" pitchFamily="18" charset="0"/>
                </a:rPr>
                <a:t>,4</a:t>
              </a:r>
              <a:r>
                <a:rPr lang="ru-RU" kern="1200" dirty="0" smtClean="0">
                  <a:latin typeface="Times New Roman" pitchFamily="18" charset="0"/>
                  <a:cs typeface="Times New Roman" pitchFamily="18" charset="0"/>
                </a:rPr>
                <a:t>5</a:t>
              </a:r>
              <a:r>
                <a:rPr lang="en-US" kern="1200" baseline="30000" dirty="0" smtClean="0">
                  <a:latin typeface="Times New Roman" pitchFamily="18" charset="0"/>
                  <a:cs typeface="Times New Roman" pitchFamily="18" charset="0"/>
                </a:rPr>
                <a:t>1)</a:t>
              </a:r>
              <a:endParaRPr lang="ru-RU" kern="1200" baseline="30000" dirty="0">
                <a:latin typeface="Times New Roman" pitchFamily="18" charset="0"/>
                <a:cs typeface="Times New Roman" pitchFamily="18" charset="0"/>
              </a:endParaRPr>
            </a:p>
          </p:txBody>
        </p:sp>
        <p:sp>
          <p:nvSpPr>
            <p:cNvPr id="39" name="Скругленный прямоугольник 38"/>
            <p:cNvSpPr/>
            <p:nvPr/>
          </p:nvSpPr>
          <p:spPr>
            <a:xfrm>
              <a:off x="323528" y="3168079"/>
              <a:ext cx="864096" cy="576064"/>
            </a:xfrm>
            <a:prstGeom prst="roundRect">
              <a:avLst/>
            </a:prstGeom>
            <a:solidFill>
              <a:srgbClr val="FF99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2013</a:t>
              </a:r>
            </a:p>
          </p:txBody>
        </p:sp>
        <p:sp>
          <p:nvSpPr>
            <p:cNvPr id="40" name="Скругленный прямоугольник 39"/>
            <p:cNvSpPr/>
            <p:nvPr/>
          </p:nvSpPr>
          <p:spPr>
            <a:xfrm>
              <a:off x="323528" y="4464223"/>
              <a:ext cx="864096" cy="576064"/>
            </a:xfrm>
            <a:prstGeom prst="roundRect">
              <a:avLst/>
            </a:prstGeom>
            <a:solidFill>
              <a:schemeClr val="accent2">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2015</a:t>
              </a:r>
              <a:endParaRPr lang="ru-RU" baseline="30000" dirty="0" smtClean="0">
                <a:solidFill>
                  <a:schemeClr val="tx1"/>
                </a:solidFill>
                <a:latin typeface="Times New Roman" pitchFamily="18" charset="0"/>
                <a:cs typeface="Times New Roman" pitchFamily="18" charset="0"/>
              </a:endParaRPr>
            </a:p>
          </p:txBody>
        </p:sp>
        <p:sp>
          <p:nvSpPr>
            <p:cNvPr id="41" name="Скругленный прямоугольник 40"/>
            <p:cNvSpPr/>
            <p:nvPr/>
          </p:nvSpPr>
          <p:spPr>
            <a:xfrm>
              <a:off x="323528" y="3816151"/>
              <a:ext cx="864096" cy="576064"/>
            </a:xfrm>
            <a:prstGeom prst="roundRect">
              <a:avLst/>
            </a:prstGeom>
            <a:solidFill>
              <a:schemeClr val="accent4">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2014</a:t>
              </a:r>
            </a:p>
          </p:txBody>
        </p:sp>
      </p:grpSp>
      <p:grpSp>
        <p:nvGrpSpPr>
          <p:cNvPr id="50" name="Группа 49"/>
          <p:cNvGrpSpPr/>
          <p:nvPr/>
        </p:nvGrpSpPr>
        <p:grpSpPr>
          <a:xfrm>
            <a:off x="3275856" y="3168080"/>
            <a:ext cx="2520280" cy="1872208"/>
            <a:chOff x="3059832" y="3168079"/>
            <a:chExt cx="2520280" cy="1872208"/>
          </a:xfrm>
        </p:grpSpPr>
        <p:sp>
          <p:nvSpPr>
            <p:cNvPr id="25" name="Полилиния 24"/>
            <p:cNvSpPr/>
            <p:nvPr/>
          </p:nvSpPr>
          <p:spPr>
            <a:xfrm>
              <a:off x="3992355" y="3168079"/>
              <a:ext cx="1587757" cy="531593"/>
            </a:xfrm>
            <a:custGeom>
              <a:avLst/>
              <a:gdLst>
                <a:gd name="connsiteX0" fmla="*/ 88600 w 531592"/>
                <a:gd name="connsiteY0" fmla="*/ 0 h 1876773"/>
                <a:gd name="connsiteX1" fmla="*/ 442992 w 531592"/>
                <a:gd name="connsiteY1" fmla="*/ 0 h 1876773"/>
                <a:gd name="connsiteX2" fmla="*/ 505642 w 531592"/>
                <a:gd name="connsiteY2" fmla="*/ 25950 h 1876773"/>
                <a:gd name="connsiteX3" fmla="*/ 531592 w 531592"/>
                <a:gd name="connsiteY3" fmla="*/ 88600 h 1876773"/>
                <a:gd name="connsiteX4" fmla="*/ 531592 w 531592"/>
                <a:gd name="connsiteY4" fmla="*/ 1876773 h 1876773"/>
                <a:gd name="connsiteX5" fmla="*/ 531592 w 531592"/>
                <a:gd name="connsiteY5" fmla="*/ 1876773 h 1876773"/>
                <a:gd name="connsiteX6" fmla="*/ 531592 w 531592"/>
                <a:gd name="connsiteY6" fmla="*/ 1876773 h 1876773"/>
                <a:gd name="connsiteX7" fmla="*/ 0 w 531592"/>
                <a:gd name="connsiteY7" fmla="*/ 1876773 h 1876773"/>
                <a:gd name="connsiteX8" fmla="*/ 0 w 531592"/>
                <a:gd name="connsiteY8" fmla="*/ 1876773 h 1876773"/>
                <a:gd name="connsiteX9" fmla="*/ 0 w 531592"/>
                <a:gd name="connsiteY9" fmla="*/ 1876773 h 1876773"/>
                <a:gd name="connsiteX10" fmla="*/ 0 w 531592"/>
                <a:gd name="connsiteY10" fmla="*/ 88600 h 1876773"/>
                <a:gd name="connsiteX11" fmla="*/ 25950 w 531592"/>
                <a:gd name="connsiteY11" fmla="*/ 25950 h 1876773"/>
                <a:gd name="connsiteX12" fmla="*/ 88600 w 531592"/>
                <a:gd name="connsiteY12" fmla="*/ 0 h 18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1592" h="1876773">
                  <a:moveTo>
                    <a:pt x="531592" y="312801"/>
                  </a:moveTo>
                  <a:lnTo>
                    <a:pt x="531592" y="1563972"/>
                  </a:lnTo>
                  <a:cubicBezTo>
                    <a:pt x="531592" y="1646931"/>
                    <a:pt x="528948" y="1726493"/>
                    <a:pt x="524242" y="1785156"/>
                  </a:cubicBezTo>
                  <a:cubicBezTo>
                    <a:pt x="519535" y="1843818"/>
                    <a:pt x="513152" y="1876771"/>
                    <a:pt x="506496" y="1876771"/>
                  </a:cubicBezTo>
                  <a:lnTo>
                    <a:pt x="0" y="1876771"/>
                  </a:lnTo>
                  <a:lnTo>
                    <a:pt x="0" y="1876771"/>
                  </a:lnTo>
                  <a:lnTo>
                    <a:pt x="0" y="1876771"/>
                  </a:lnTo>
                  <a:lnTo>
                    <a:pt x="0" y="2"/>
                  </a:lnTo>
                  <a:lnTo>
                    <a:pt x="0" y="2"/>
                  </a:lnTo>
                  <a:lnTo>
                    <a:pt x="0" y="2"/>
                  </a:lnTo>
                  <a:lnTo>
                    <a:pt x="506496" y="2"/>
                  </a:lnTo>
                  <a:cubicBezTo>
                    <a:pt x="513152" y="2"/>
                    <a:pt x="519535" y="32959"/>
                    <a:pt x="524242" y="91617"/>
                  </a:cubicBezTo>
                  <a:cubicBezTo>
                    <a:pt x="528948" y="150280"/>
                    <a:pt x="531592" y="229842"/>
                    <a:pt x="531592" y="312801"/>
                  </a:cubicBezTo>
                  <a:close/>
                </a:path>
              </a:pathLst>
            </a:custGeom>
            <a:solidFill>
              <a:schemeClr val="accent1">
                <a:lumMod val="40000"/>
                <a:lumOff val="60000"/>
                <a:alpha val="90000"/>
              </a:schemeClr>
            </a:solidFill>
            <a:scene3d>
              <a:camera prst="orthographicFront"/>
              <a:lightRig rig="threePt" dir="t">
                <a:rot lat="0" lon="0" rev="7500000"/>
              </a:lightRig>
            </a:scene3d>
            <a:sp3d extrusionH="190500" prstMaterial="dkEdge">
              <a:bevelT w="135400" h="16350" prst="slope"/>
              <a:contourClr>
                <a:schemeClr val="bg1"/>
              </a:contourClr>
            </a:sp3d>
          </p:spPr>
          <p:style>
            <a:lnRef idx="1">
              <a:schemeClr val="accent1">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89" tIns="41190" rIns="41190" bIns="41191" numCol="1" spcCol="1270" anchor="ctr" anchorCtr="0">
              <a:noAutofit/>
            </a:bodyPr>
            <a:lstStyle/>
            <a:p>
              <a:pPr marL="228600" lvl="1" indent="-228600" algn="ctr" defTabSz="1066800">
                <a:lnSpc>
                  <a:spcPct val="90000"/>
                </a:lnSpc>
                <a:spcBef>
                  <a:spcPct val="0"/>
                </a:spcBef>
                <a:spcAft>
                  <a:spcPct val="15000"/>
                </a:spcAft>
                <a:buChar char="••"/>
              </a:pPr>
              <a:r>
                <a:rPr lang="ru-RU" kern="1200" dirty="0" smtClean="0">
                  <a:latin typeface="Times New Roman" pitchFamily="18" charset="0"/>
                  <a:cs typeface="Times New Roman" pitchFamily="18" charset="0"/>
                </a:rPr>
                <a:t>0,45</a:t>
              </a:r>
              <a:endParaRPr lang="ru-RU" kern="1200" dirty="0">
                <a:latin typeface="Times New Roman" pitchFamily="18" charset="0"/>
                <a:cs typeface="Times New Roman" pitchFamily="18" charset="0"/>
              </a:endParaRPr>
            </a:p>
          </p:txBody>
        </p:sp>
        <p:sp>
          <p:nvSpPr>
            <p:cNvPr id="27" name="Полилиния 26"/>
            <p:cNvSpPr/>
            <p:nvPr/>
          </p:nvSpPr>
          <p:spPr>
            <a:xfrm>
              <a:off x="3992355" y="3829913"/>
              <a:ext cx="1587757" cy="531593"/>
            </a:xfrm>
            <a:custGeom>
              <a:avLst/>
              <a:gdLst>
                <a:gd name="connsiteX0" fmla="*/ 88600 w 531592"/>
                <a:gd name="connsiteY0" fmla="*/ 0 h 1876773"/>
                <a:gd name="connsiteX1" fmla="*/ 442992 w 531592"/>
                <a:gd name="connsiteY1" fmla="*/ 0 h 1876773"/>
                <a:gd name="connsiteX2" fmla="*/ 505642 w 531592"/>
                <a:gd name="connsiteY2" fmla="*/ 25950 h 1876773"/>
                <a:gd name="connsiteX3" fmla="*/ 531592 w 531592"/>
                <a:gd name="connsiteY3" fmla="*/ 88600 h 1876773"/>
                <a:gd name="connsiteX4" fmla="*/ 531592 w 531592"/>
                <a:gd name="connsiteY4" fmla="*/ 1876773 h 1876773"/>
                <a:gd name="connsiteX5" fmla="*/ 531592 w 531592"/>
                <a:gd name="connsiteY5" fmla="*/ 1876773 h 1876773"/>
                <a:gd name="connsiteX6" fmla="*/ 531592 w 531592"/>
                <a:gd name="connsiteY6" fmla="*/ 1876773 h 1876773"/>
                <a:gd name="connsiteX7" fmla="*/ 0 w 531592"/>
                <a:gd name="connsiteY7" fmla="*/ 1876773 h 1876773"/>
                <a:gd name="connsiteX8" fmla="*/ 0 w 531592"/>
                <a:gd name="connsiteY8" fmla="*/ 1876773 h 1876773"/>
                <a:gd name="connsiteX9" fmla="*/ 0 w 531592"/>
                <a:gd name="connsiteY9" fmla="*/ 1876773 h 1876773"/>
                <a:gd name="connsiteX10" fmla="*/ 0 w 531592"/>
                <a:gd name="connsiteY10" fmla="*/ 88600 h 1876773"/>
                <a:gd name="connsiteX11" fmla="*/ 25950 w 531592"/>
                <a:gd name="connsiteY11" fmla="*/ 25950 h 1876773"/>
                <a:gd name="connsiteX12" fmla="*/ 88600 w 531592"/>
                <a:gd name="connsiteY12" fmla="*/ 0 h 18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1592" h="1876773">
                  <a:moveTo>
                    <a:pt x="531592" y="312801"/>
                  </a:moveTo>
                  <a:lnTo>
                    <a:pt x="531592" y="1563972"/>
                  </a:lnTo>
                  <a:cubicBezTo>
                    <a:pt x="531592" y="1646931"/>
                    <a:pt x="528948" y="1726493"/>
                    <a:pt x="524242" y="1785156"/>
                  </a:cubicBezTo>
                  <a:cubicBezTo>
                    <a:pt x="519535" y="1843818"/>
                    <a:pt x="513152" y="1876771"/>
                    <a:pt x="506496" y="1876771"/>
                  </a:cubicBezTo>
                  <a:lnTo>
                    <a:pt x="0" y="1876771"/>
                  </a:lnTo>
                  <a:lnTo>
                    <a:pt x="0" y="1876771"/>
                  </a:lnTo>
                  <a:lnTo>
                    <a:pt x="0" y="1876771"/>
                  </a:lnTo>
                  <a:lnTo>
                    <a:pt x="0" y="2"/>
                  </a:lnTo>
                  <a:lnTo>
                    <a:pt x="0" y="2"/>
                  </a:lnTo>
                  <a:lnTo>
                    <a:pt x="0" y="2"/>
                  </a:lnTo>
                  <a:lnTo>
                    <a:pt x="506496" y="2"/>
                  </a:lnTo>
                  <a:cubicBezTo>
                    <a:pt x="513152" y="2"/>
                    <a:pt x="519535" y="32959"/>
                    <a:pt x="524242" y="91617"/>
                  </a:cubicBezTo>
                  <a:cubicBezTo>
                    <a:pt x="528948" y="150280"/>
                    <a:pt x="531592" y="229842"/>
                    <a:pt x="531592" y="312801"/>
                  </a:cubicBezTo>
                  <a:close/>
                </a:path>
              </a:pathLst>
            </a:custGeom>
            <a:solidFill>
              <a:schemeClr val="accent1">
                <a:lumMod val="40000"/>
                <a:lumOff val="60000"/>
                <a:alpha val="90000"/>
              </a:schemeClr>
            </a:solidFill>
            <a:scene3d>
              <a:camera prst="orthographicFront"/>
              <a:lightRig rig="threePt" dir="t">
                <a:rot lat="0" lon="0" rev="7500000"/>
              </a:lightRig>
            </a:scene3d>
            <a:sp3d extrusionH="190500" prstMaterial="dkEdge">
              <a:bevelT w="135400" h="16350" prst="slope"/>
              <a:contourClr>
                <a:schemeClr val="bg1"/>
              </a:contourClr>
            </a:sp3d>
          </p:spPr>
          <p:style>
            <a:lnRef idx="1">
              <a:schemeClr val="accent1">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89" tIns="41190" rIns="41190" bIns="41191" numCol="1" spcCol="1270" anchor="ctr" anchorCtr="0">
              <a:noAutofit/>
            </a:bodyPr>
            <a:lstStyle/>
            <a:p>
              <a:pPr marL="228600" lvl="1" indent="-228600" algn="ctr" defTabSz="1066800">
                <a:lnSpc>
                  <a:spcPct val="90000"/>
                </a:lnSpc>
                <a:spcBef>
                  <a:spcPct val="0"/>
                </a:spcBef>
                <a:spcAft>
                  <a:spcPct val="15000"/>
                </a:spcAft>
                <a:buChar char="••"/>
              </a:pPr>
              <a:r>
                <a:rPr lang="ru-RU" kern="1200" dirty="0" smtClean="0">
                  <a:latin typeface="Times New Roman" pitchFamily="18" charset="0"/>
                  <a:cs typeface="Times New Roman" pitchFamily="18" charset="0"/>
                </a:rPr>
                <a:t>0,43</a:t>
              </a:r>
              <a:endParaRPr lang="ru-RU" kern="1200" dirty="0">
                <a:latin typeface="Times New Roman" pitchFamily="18" charset="0"/>
                <a:cs typeface="Times New Roman" pitchFamily="18" charset="0"/>
              </a:endParaRPr>
            </a:p>
          </p:txBody>
        </p:sp>
        <p:sp>
          <p:nvSpPr>
            <p:cNvPr id="29" name="Полилиния 28"/>
            <p:cNvSpPr/>
            <p:nvPr/>
          </p:nvSpPr>
          <p:spPr>
            <a:xfrm>
              <a:off x="3992355" y="4491747"/>
              <a:ext cx="1587757" cy="531593"/>
            </a:xfrm>
            <a:custGeom>
              <a:avLst/>
              <a:gdLst>
                <a:gd name="connsiteX0" fmla="*/ 88600 w 531592"/>
                <a:gd name="connsiteY0" fmla="*/ 0 h 1876773"/>
                <a:gd name="connsiteX1" fmla="*/ 442992 w 531592"/>
                <a:gd name="connsiteY1" fmla="*/ 0 h 1876773"/>
                <a:gd name="connsiteX2" fmla="*/ 505642 w 531592"/>
                <a:gd name="connsiteY2" fmla="*/ 25950 h 1876773"/>
                <a:gd name="connsiteX3" fmla="*/ 531592 w 531592"/>
                <a:gd name="connsiteY3" fmla="*/ 88600 h 1876773"/>
                <a:gd name="connsiteX4" fmla="*/ 531592 w 531592"/>
                <a:gd name="connsiteY4" fmla="*/ 1876773 h 1876773"/>
                <a:gd name="connsiteX5" fmla="*/ 531592 w 531592"/>
                <a:gd name="connsiteY5" fmla="*/ 1876773 h 1876773"/>
                <a:gd name="connsiteX6" fmla="*/ 531592 w 531592"/>
                <a:gd name="connsiteY6" fmla="*/ 1876773 h 1876773"/>
                <a:gd name="connsiteX7" fmla="*/ 0 w 531592"/>
                <a:gd name="connsiteY7" fmla="*/ 1876773 h 1876773"/>
                <a:gd name="connsiteX8" fmla="*/ 0 w 531592"/>
                <a:gd name="connsiteY8" fmla="*/ 1876773 h 1876773"/>
                <a:gd name="connsiteX9" fmla="*/ 0 w 531592"/>
                <a:gd name="connsiteY9" fmla="*/ 1876773 h 1876773"/>
                <a:gd name="connsiteX10" fmla="*/ 0 w 531592"/>
                <a:gd name="connsiteY10" fmla="*/ 88600 h 1876773"/>
                <a:gd name="connsiteX11" fmla="*/ 25950 w 531592"/>
                <a:gd name="connsiteY11" fmla="*/ 25950 h 1876773"/>
                <a:gd name="connsiteX12" fmla="*/ 88600 w 531592"/>
                <a:gd name="connsiteY12" fmla="*/ 0 h 18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1592" h="1876773">
                  <a:moveTo>
                    <a:pt x="531592" y="312801"/>
                  </a:moveTo>
                  <a:lnTo>
                    <a:pt x="531592" y="1563972"/>
                  </a:lnTo>
                  <a:cubicBezTo>
                    <a:pt x="531592" y="1646931"/>
                    <a:pt x="528948" y="1726493"/>
                    <a:pt x="524242" y="1785156"/>
                  </a:cubicBezTo>
                  <a:cubicBezTo>
                    <a:pt x="519535" y="1843818"/>
                    <a:pt x="513152" y="1876771"/>
                    <a:pt x="506496" y="1876771"/>
                  </a:cubicBezTo>
                  <a:lnTo>
                    <a:pt x="0" y="1876771"/>
                  </a:lnTo>
                  <a:lnTo>
                    <a:pt x="0" y="1876771"/>
                  </a:lnTo>
                  <a:lnTo>
                    <a:pt x="0" y="1876771"/>
                  </a:lnTo>
                  <a:lnTo>
                    <a:pt x="0" y="2"/>
                  </a:lnTo>
                  <a:lnTo>
                    <a:pt x="0" y="2"/>
                  </a:lnTo>
                  <a:lnTo>
                    <a:pt x="0" y="2"/>
                  </a:lnTo>
                  <a:lnTo>
                    <a:pt x="506496" y="2"/>
                  </a:lnTo>
                  <a:cubicBezTo>
                    <a:pt x="513152" y="2"/>
                    <a:pt x="519535" y="32959"/>
                    <a:pt x="524242" y="91617"/>
                  </a:cubicBezTo>
                  <a:cubicBezTo>
                    <a:pt x="528948" y="150280"/>
                    <a:pt x="531592" y="229842"/>
                    <a:pt x="531592" y="312801"/>
                  </a:cubicBezTo>
                  <a:close/>
                </a:path>
              </a:pathLst>
            </a:custGeom>
            <a:solidFill>
              <a:schemeClr val="accent1">
                <a:lumMod val="40000"/>
                <a:lumOff val="60000"/>
                <a:alpha val="90000"/>
              </a:schemeClr>
            </a:solidFill>
            <a:scene3d>
              <a:camera prst="orthographicFront"/>
              <a:lightRig rig="threePt" dir="t">
                <a:rot lat="0" lon="0" rev="7500000"/>
              </a:lightRig>
            </a:scene3d>
            <a:sp3d extrusionH="190500" prstMaterial="dkEdge">
              <a:bevelT w="135400" h="16350" prst="slope"/>
              <a:contourClr>
                <a:schemeClr val="bg1"/>
              </a:contourClr>
            </a:sp3d>
          </p:spPr>
          <p:style>
            <a:lnRef idx="1">
              <a:schemeClr val="accent1">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89" tIns="41190" rIns="41190" bIns="41191" numCol="1" spcCol="1270" anchor="ctr" anchorCtr="0">
              <a:noAutofit/>
            </a:bodyPr>
            <a:lstStyle/>
            <a:p>
              <a:pPr marL="228600" lvl="1" indent="-228600" algn="ctr" defTabSz="1066800">
                <a:lnSpc>
                  <a:spcPct val="90000"/>
                </a:lnSpc>
                <a:spcBef>
                  <a:spcPct val="0"/>
                </a:spcBef>
                <a:spcAft>
                  <a:spcPct val="15000"/>
                </a:spcAft>
                <a:buChar char="••"/>
              </a:pPr>
              <a:r>
                <a:rPr lang="ru-RU" kern="1200" dirty="0" smtClean="0">
                  <a:latin typeface="Times New Roman" pitchFamily="18" charset="0"/>
                  <a:cs typeface="Times New Roman" pitchFamily="18" charset="0"/>
                </a:rPr>
                <a:t>0,</a:t>
              </a:r>
              <a:r>
                <a:rPr lang="en-US" kern="1200" dirty="0" smtClean="0">
                  <a:latin typeface="Times New Roman" pitchFamily="18" charset="0"/>
                  <a:cs typeface="Times New Roman" pitchFamily="18" charset="0"/>
                </a:rPr>
                <a:t>4</a:t>
              </a:r>
              <a:r>
                <a:rPr lang="ru-RU" kern="1200" dirty="0" smtClean="0">
                  <a:latin typeface="Times New Roman" pitchFamily="18" charset="0"/>
                  <a:cs typeface="Times New Roman" pitchFamily="18" charset="0"/>
                </a:rPr>
                <a:t>4</a:t>
              </a:r>
              <a:r>
                <a:rPr lang="en-US" kern="1200" baseline="30000" dirty="0" smtClean="0">
                  <a:latin typeface="Times New Roman" pitchFamily="18" charset="0"/>
                  <a:cs typeface="Times New Roman" pitchFamily="18" charset="0"/>
                </a:rPr>
                <a:t>1)</a:t>
              </a:r>
              <a:endParaRPr lang="ru-RU" kern="1200" baseline="30000" dirty="0">
                <a:latin typeface="Times New Roman" pitchFamily="18" charset="0"/>
                <a:cs typeface="Times New Roman" pitchFamily="18" charset="0"/>
              </a:endParaRPr>
            </a:p>
          </p:txBody>
        </p:sp>
        <p:sp>
          <p:nvSpPr>
            <p:cNvPr id="42" name="Скругленный прямоугольник 41"/>
            <p:cNvSpPr/>
            <p:nvPr/>
          </p:nvSpPr>
          <p:spPr>
            <a:xfrm>
              <a:off x="3059832" y="3168079"/>
              <a:ext cx="864096" cy="576064"/>
            </a:xfrm>
            <a:prstGeom prst="roundRect">
              <a:avLst/>
            </a:prstGeom>
            <a:solidFill>
              <a:srgbClr val="FF99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2013</a:t>
              </a:r>
            </a:p>
          </p:txBody>
        </p:sp>
        <p:sp>
          <p:nvSpPr>
            <p:cNvPr id="43" name="Скругленный прямоугольник 42"/>
            <p:cNvSpPr/>
            <p:nvPr/>
          </p:nvSpPr>
          <p:spPr>
            <a:xfrm>
              <a:off x="3059832" y="4464223"/>
              <a:ext cx="864096" cy="576064"/>
            </a:xfrm>
            <a:prstGeom prst="roundRect">
              <a:avLst/>
            </a:prstGeom>
            <a:solidFill>
              <a:schemeClr val="accent2">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2015</a:t>
              </a:r>
              <a:endParaRPr lang="ru-RU" baseline="30000" dirty="0" smtClean="0">
                <a:solidFill>
                  <a:schemeClr val="tx1"/>
                </a:solidFill>
                <a:latin typeface="Times New Roman" pitchFamily="18" charset="0"/>
                <a:cs typeface="Times New Roman" pitchFamily="18" charset="0"/>
              </a:endParaRPr>
            </a:p>
          </p:txBody>
        </p:sp>
        <p:sp>
          <p:nvSpPr>
            <p:cNvPr id="44" name="Скругленный прямоугольник 43"/>
            <p:cNvSpPr/>
            <p:nvPr/>
          </p:nvSpPr>
          <p:spPr>
            <a:xfrm>
              <a:off x="3059832" y="3816151"/>
              <a:ext cx="864096" cy="576064"/>
            </a:xfrm>
            <a:prstGeom prst="roundRect">
              <a:avLst/>
            </a:prstGeom>
            <a:solidFill>
              <a:schemeClr val="accent4">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2014</a:t>
              </a:r>
            </a:p>
          </p:txBody>
        </p:sp>
      </p:grpSp>
      <p:grpSp>
        <p:nvGrpSpPr>
          <p:cNvPr id="51" name="Группа 50"/>
          <p:cNvGrpSpPr/>
          <p:nvPr/>
        </p:nvGrpSpPr>
        <p:grpSpPr>
          <a:xfrm>
            <a:off x="6300192" y="3168080"/>
            <a:ext cx="2520280" cy="1872208"/>
            <a:chOff x="6012160" y="3168079"/>
            <a:chExt cx="2520280" cy="1872208"/>
          </a:xfrm>
        </p:grpSpPr>
        <p:sp>
          <p:nvSpPr>
            <p:cNvPr id="34" name="Полилиния 33"/>
            <p:cNvSpPr/>
            <p:nvPr/>
          </p:nvSpPr>
          <p:spPr>
            <a:xfrm>
              <a:off x="6965894" y="3168079"/>
              <a:ext cx="1566546" cy="531593"/>
            </a:xfrm>
            <a:custGeom>
              <a:avLst/>
              <a:gdLst>
                <a:gd name="connsiteX0" fmla="*/ 88600 w 531592"/>
                <a:gd name="connsiteY0" fmla="*/ 0 h 1918069"/>
                <a:gd name="connsiteX1" fmla="*/ 442992 w 531592"/>
                <a:gd name="connsiteY1" fmla="*/ 0 h 1918069"/>
                <a:gd name="connsiteX2" fmla="*/ 505642 w 531592"/>
                <a:gd name="connsiteY2" fmla="*/ 25950 h 1918069"/>
                <a:gd name="connsiteX3" fmla="*/ 531592 w 531592"/>
                <a:gd name="connsiteY3" fmla="*/ 88600 h 1918069"/>
                <a:gd name="connsiteX4" fmla="*/ 531592 w 531592"/>
                <a:gd name="connsiteY4" fmla="*/ 1918069 h 1918069"/>
                <a:gd name="connsiteX5" fmla="*/ 531592 w 531592"/>
                <a:gd name="connsiteY5" fmla="*/ 1918069 h 1918069"/>
                <a:gd name="connsiteX6" fmla="*/ 531592 w 531592"/>
                <a:gd name="connsiteY6" fmla="*/ 1918069 h 1918069"/>
                <a:gd name="connsiteX7" fmla="*/ 0 w 531592"/>
                <a:gd name="connsiteY7" fmla="*/ 1918069 h 1918069"/>
                <a:gd name="connsiteX8" fmla="*/ 0 w 531592"/>
                <a:gd name="connsiteY8" fmla="*/ 1918069 h 1918069"/>
                <a:gd name="connsiteX9" fmla="*/ 0 w 531592"/>
                <a:gd name="connsiteY9" fmla="*/ 1918069 h 1918069"/>
                <a:gd name="connsiteX10" fmla="*/ 0 w 531592"/>
                <a:gd name="connsiteY10" fmla="*/ 88600 h 1918069"/>
                <a:gd name="connsiteX11" fmla="*/ 25950 w 531592"/>
                <a:gd name="connsiteY11" fmla="*/ 25950 h 1918069"/>
                <a:gd name="connsiteX12" fmla="*/ 88600 w 531592"/>
                <a:gd name="connsiteY12" fmla="*/ 0 h 191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1592" h="1918069">
                  <a:moveTo>
                    <a:pt x="531592" y="319684"/>
                  </a:moveTo>
                  <a:lnTo>
                    <a:pt x="531592" y="1598385"/>
                  </a:lnTo>
                  <a:cubicBezTo>
                    <a:pt x="531592" y="1683169"/>
                    <a:pt x="529005" y="1764483"/>
                    <a:pt x="524400" y="1824436"/>
                  </a:cubicBezTo>
                  <a:cubicBezTo>
                    <a:pt x="519795" y="1884389"/>
                    <a:pt x="513549" y="1918067"/>
                    <a:pt x="507036" y="1918067"/>
                  </a:cubicBezTo>
                  <a:lnTo>
                    <a:pt x="0" y="1918067"/>
                  </a:lnTo>
                  <a:lnTo>
                    <a:pt x="0" y="1918067"/>
                  </a:lnTo>
                  <a:lnTo>
                    <a:pt x="0" y="1918067"/>
                  </a:lnTo>
                  <a:lnTo>
                    <a:pt x="0" y="2"/>
                  </a:lnTo>
                  <a:lnTo>
                    <a:pt x="0" y="2"/>
                  </a:lnTo>
                  <a:lnTo>
                    <a:pt x="0" y="2"/>
                  </a:lnTo>
                  <a:lnTo>
                    <a:pt x="507036" y="2"/>
                  </a:lnTo>
                  <a:cubicBezTo>
                    <a:pt x="513549" y="2"/>
                    <a:pt x="519795" y="33684"/>
                    <a:pt x="524400" y="93633"/>
                  </a:cubicBezTo>
                  <a:cubicBezTo>
                    <a:pt x="529005" y="153586"/>
                    <a:pt x="531592" y="234900"/>
                    <a:pt x="531592" y="319684"/>
                  </a:cubicBezTo>
                  <a:close/>
                </a:path>
              </a:pathLst>
            </a:custGeom>
            <a:solidFill>
              <a:schemeClr val="accent1">
                <a:lumMod val="40000"/>
                <a:lumOff val="60000"/>
                <a:alpha val="90000"/>
              </a:schemeClr>
            </a:solidFill>
            <a:scene3d>
              <a:camera prst="orthographicFront"/>
              <a:lightRig rig="threePt" dir="t">
                <a:rot lat="0" lon="0" rev="7500000"/>
              </a:lightRig>
            </a:scene3d>
            <a:sp3d extrusionH="190500" prstMaterial="dkEdge">
              <a:bevelT w="135400" h="16350" prst="slope"/>
              <a:contourClr>
                <a:schemeClr val="bg1"/>
              </a:contourClr>
            </a:sp3d>
          </p:spPr>
          <p:style>
            <a:lnRef idx="1">
              <a:schemeClr val="accent1">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89" tIns="41190" rIns="41190" bIns="41191" numCol="1" spcCol="1270" anchor="ctr" anchorCtr="0">
              <a:noAutofit/>
            </a:bodyPr>
            <a:lstStyle/>
            <a:p>
              <a:pPr marL="228600" lvl="1" indent="-228600" algn="ctr" defTabSz="1066800">
                <a:lnSpc>
                  <a:spcPct val="90000"/>
                </a:lnSpc>
                <a:spcBef>
                  <a:spcPct val="0"/>
                </a:spcBef>
                <a:spcAft>
                  <a:spcPct val="15000"/>
                </a:spcAft>
                <a:buChar char="••"/>
              </a:pPr>
              <a:r>
                <a:rPr lang="ru-RU" kern="1200" dirty="0" smtClean="0">
                  <a:latin typeface="Times New Roman" pitchFamily="18" charset="0"/>
                  <a:cs typeface="Times New Roman" pitchFamily="18" charset="0"/>
                </a:rPr>
                <a:t>0,13</a:t>
              </a:r>
              <a:endParaRPr lang="ru-RU" kern="1200" dirty="0">
                <a:latin typeface="Times New Roman" pitchFamily="18" charset="0"/>
                <a:cs typeface="Times New Roman" pitchFamily="18" charset="0"/>
              </a:endParaRPr>
            </a:p>
          </p:txBody>
        </p:sp>
        <p:sp>
          <p:nvSpPr>
            <p:cNvPr id="36" name="Полилиния 35"/>
            <p:cNvSpPr/>
            <p:nvPr/>
          </p:nvSpPr>
          <p:spPr>
            <a:xfrm>
              <a:off x="6969429" y="3829913"/>
              <a:ext cx="1563011" cy="531593"/>
            </a:xfrm>
            <a:custGeom>
              <a:avLst/>
              <a:gdLst>
                <a:gd name="connsiteX0" fmla="*/ 88600 w 531592"/>
                <a:gd name="connsiteY0" fmla="*/ 0 h 1918069"/>
                <a:gd name="connsiteX1" fmla="*/ 442992 w 531592"/>
                <a:gd name="connsiteY1" fmla="*/ 0 h 1918069"/>
                <a:gd name="connsiteX2" fmla="*/ 505642 w 531592"/>
                <a:gd name="connsiteY2" fmla="*/ 25950 h 1918069"/>
                <a:gd name="connsiteX3" fmla="*/ 531592 w 531592"/>
                <a:gd name="connsiteY3" fmla="*/ 88600 h 1918069"/>
                <a:gd name="connsiteX4" fmla="*/ 531592 w 531592"/>
                <a:gd name="connsiteY4" fmla="*/ 1918069 h 1918069"/>
                <a:gd name="connsiteX5" fmla="*/ 531592 w 531592"/>
                <a:gd name="connsiteY5" fmla="*/ 1918069 h 1918069"/>
                <a:gd name="connsiteX6" fmla="*/ 531592 w 531592"/>
                <a:gd name="connsiteY6" fmla="*/ 1918069 h 1918069"/>
                <a:gd name="connsiteX7" fmla="*/ 0 w 531592"/>
                <a:gd name="connsiteY7" fmla="*/ 1918069 h 1918069"/>
                <a:gd name="connsiteX8" fmla="*/ 0 w 531592"/>
                <a:gd name="connsiteY8" fmla="*/ 1918069 h 1918069"/>
                <a:gd name="connsiteX9" fmla="*/ 0 w 531592"/>
                <a:gd name="connsiteY9" fmla="*/ 1918069 h 1918069"/>
                <a:gd name="connsiteX10" fmla="*/ 0 w 531592"/>
                <a:gd name="connsiteY10" fmla="*/ 88600 h 1918069"/>
                <a:gd name="connsiteX11" fmla="*/ 25950 w 531592"/>
                <a:gd name="connsiteY11" fmla="*/ 25950 h 1918069"/>
                <a:gd name="connsiteX12" fmla="*/ 88600 w 531592"/>
                <a:gd name="connsiteY12" fmla="*/ 0 h 191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1592" h="1918069">
                  <a:moveTo>
                    <a:pt x="531592" y="319684"/>
                  </a:moveTo>
                  <a:lnTo>
                    <a:pt x="531592" y="1598385"/>
                  </a:lnTo>
                  <a:cubicBezTo>
                    <a:pt x="531592" y="1683169"/>
                    <a:pt x="529005" y="1764483"/>
                    <a:pt x="524400" y="1824436"/>
                  </a:cubicBezTo>
                  <a:cubicBezTo>
                    <a:pt x="519795" y="1884389"/>
                    <a:pt x="513549" y="1918067"/>
                    <a:pt x="507036" y="1918067"/>
                  </a:cubicBezTo>
                  <a:lnTo>
                    <a:pt x="0" y="1918067"/>
                  </a:lnTo>
                  <a:lnTo>
                    <a:pt x="0" y="1918067"/>
                  </a:lnTo>
                  <a:lnTo>
                    <a:pt x="0" y="1918067"/>
                  </a:lnTo>
                  <a:lnTo>
                    <a:pt x="0" y="2"/>
                  </a:lnTo>
                  <a:lnTo>
                    <a:pt x="0" y="2"/>
                  </a:lnTo>
                  <a:lnTo>
                    <a:pt x="0" y="2"/>
                  </a:lnTo>
                  <a:lnTo>
                    <a:pt x="507036" y="2"/>
                  </a:lnTo>
                  <a:cubicBezTo>
                    <a:pt x="513549" y="2"/>
                    <a:pt x="519795" y="33684"/>
                    <a:pt x="524400" y="93633"/>
                  </a:cubicBezTo>
                  <a:cubicBezTo>
                    <a:pt x="529005" y="153586"/>
                    <a:pt x="531592" y="234900"/>
                    <a:pt x="531592" y="319684"/>
                  </a:cubicBezTo>
                  <a:close/>
                </a:path>
              </a:pathLst>
            </a:custGeom>
            <a:solidFill>
              <a:schemeClr val="accent1">
                <a:lumMod val="40000"/>
                <a:lumOff val="60000"/>
                <a:alpha val="90000"/>
              </a:schemeClr>
            </a:solidFill>
            <a:scene3d>
              <a:camera prst="orthographicFront"/>
              <a:lightRig rig="threePt" dir="t">
                <a:rot lat="0" lon="0" rev="7500000"/>
              </a:lightRig>
            </a:scene3d>
            <a:sp3d extrusionH="190500" prstMaterial="dkEdge">
              <a:bevelT w="135400" h="16350" prst="slope"/>
              <a:contourClr>
                <a:schemeClr val="bg1"/>
              </a:contourClr>
            </a:sp3d>
          </p:spPr>
          <p:style>
            <a:lnRef idx="1">
              <a:schemeClr val="accent1">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89" tIns="41190" rIns="41190" bIns="41191" numCol="1" spcCol="1270" anchor="ctr" anchorCtr="0">
              <a:noAutofit/>
            </a:bodyPr>
            <a:lstStyle/>
            <a:p>
              <a:pPr marL="228600" lvl="1" indent="-228600" algn="ctr" defTabSz="1066800">
                <a:lnSpc>
                  <a:spcPct val="90000"/>
                </a:lnSpc>
                <a:spcBef>
                  <a:spcPct val="0"/>
                </a:spcBef>
                <a:spcAft>
                  <a:spcPct val="15000"/>
                </a:spcAft>
                <a:buChar char="••"/>
              </a:pPr>
              <a:r>
                <a:rPr lang="ru-RU" kern="1200" dirty="0" smtClean="0">
                  <a:solidFill>
                    <a:schemeClr val="tx1"/>
                  </a:solidFill>
                  <a:latin typeface="Times New Roman" pitchFamily="18" charset="0"/>
                  <a:cs typeface="Times New Roman" pitchFamily="18" charset="0"/>
                </a:rPr>
                <a:t>0,24</a:t>
              </a:r>
              <a:endParaRPr lang="ru-RU" kern="1200" dirty="0">
                <a:solidFill>
                  <a:schemeClr val="tx1"/>
                </a:solidFill>
                <a:latin typeface="Times New Roman" pitchFamily="18" charset="0"/>
                <a:cs typeface="Times New Roman" pitchFamily="18" charset="0"/>
              </a:endParaRPr>
            </a:p>
          </p:txBody>
        </p:sp>
        <p:sp>
          <p:nvSpPr>
            <p:cNvPr id="38" name="Полилиния 37"/>
            <p:cNvSpPr/>
            <p:nvPr/>
          </p:nvSpPr>
          <p:spPr>
            <a:xfrm>
              <a:off x="6971195" y="4491747"/>
              <a:ext cx="1561245" cy="531593"/>
            </a:xfrm>
            <a:custGeom>
              <a:avLst/>
              <a:gdLst>
                <a:gd name="connsiteX0" fmla="*/ 88600 w 531592"/>
                <a:gd name="connsiteY0" fmla="*/ 0 h 1918069"/>
                <a:gd name="connsiteX1" fmla="*/ 442992 w 531592"/>
                <a:gd name="connsiteY1" fmla="*/ 0 h 1918069"/>
                <a:gd name="connsiteX2" fmla="*/ 505642 w 531592"/>
                <a:gd name="connsiteY2" fmla="*/ 25950 h 1918069"/>
                <a:gd name="connsiteX3" fmla="*/ 531592 w 531592"/>
                <a:gd name="connsiteY3" fmla="*/ 88600 h 1918069"/>
                <a:gd name="connsiteX4" fmla="*/ 531592 w 531592"/>
                <a:gd name="connsiteY4" fmla="*/ 1918069 h 1918069"/>
                <a:gd name="connsiteX5" fmla="*/ 531592 w 531592"/>
                <a:gd name="connsiteY5" fmla="*/ 1918069 h 1918069"/>
                <a:gd name="connsiteX6" fmla="*/ 531592 w 531592"/>
                <a:gd name="connsiteY6" fmla="*/ 1918069 h 1918069"/>
                <a:gd name="connsiteX7" fmla="*/ 0 w 531592"/>
                <a:gd name="connsiteY7" fmla="*/ 1918069 h 1918069"/>
                <a:gd name="connsiteX8" fmla="*/ 0 w 531592"/>
                <a:gd name="connsiteY8" fmla="*/ 1918069 h 1918069"/>
                <a:gd name="connsiteX9" fmla="*/ 0 w 531592"/>
                <a:gd name="connsiteY9" fmla="*/ 1918069 h 1918069"/>
                <a:gd name="connsiteX10" fmla="*/ 0 w 531592"/>
                <a:gd name="connsiteY10" fmla="*/ 88600 h 1918069"/>
                <a:gd name="connsiteX11" fmla="*/ 25950 w 531592"/>
                <a:gd name="connsiteY11" fmla="*/ 25950 h 1918069"/>
                <a:gd name="connsiteX12" fmla="*/ 88600 w 531592"/>
                <a:gd name="connsiteY12" fmla="*/ 0 h 191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1592" h="1918069">
                  <a:moveTo>
                    <a:pt x="531592" y="319684"/>
                  </a:moveTo>
                  <a:lnTo>
                    <a:pt x="531592" y="1598385"/>
                  </a:lnTo>
                  <a:cubicBezTo>
                    <a:pt x="531592" y="1683169"/>
                    <a:pt x="529005" y="1764483"/>
                    <a:pt x="524400" y="1824436"/>
                  </a:cubicBezTo>
                  <a:cubicBezTo>
                    <a:pt x="519795" y="1884389"/>
                    <a:pt x="513549" y="1918067"/>
                    <a:pt x="507036" y="1918067"/>
                  </a:cubicBezTo>
                  <a:lnTo>
                    <a:pt x="0" y="1918067"/>
                  </a:lnTo>
                  <a:lnTo>
                    <a:pt x="0" y="1918067"/>
                  </a:lnTo>
                  <a:lnTo>
                    <a:pt x="0" y="1918067"/>
                  </a:lnTo>
                  <a:lnTo>
                    <a:pt x="0" y="2"/>
                  </a:lnTo>
                  <a:lnTo>
                    <a:pt x="0" y="2"/>
                  </a:lnTo>
                  <a:lnTo>
                    <a:pt x="0" y="2"/>
                  </a:lnTo>
                  <a:lnTo>
                    <a:pt x="507036" y="2"/>
                  </a:lnTo>
                  <a:cubicBezTo>
                    <a:pt x="513549" y="2"/>
                    <a:pt x="519795" y="33684"/>
                    <a:pt x="524400" y="93633"/>
                  </a:cubicBezTo>
                  <a:cubicBezTo>
                    <a:pt x="529005" y="153586"/>
                    <a:pt x="531592" y="234900"/>
                    <a:pt x="531592" y="319684"/>
                  </a:cubicBezTo>
                  <a:close/>
                </a:path>
              </a:pathLst>
            </a:custGeom>
            <a:solidFill>
              <a:schemeClr val="accent1">
                <a:lumMod val="40000"/>
                <a:lumOff val="60000"/>
                <a:alpha val="90000"/>
              </a:schemeClr>
            </a:solidFill>
            <a:scene3d>
              <a:camera prst="orthographicFront"/>
              <a:lightRig rig="threePt" dir="t">
                <a:rot lat="0" lon="0" rev="7500000"/>
              </a:lightRig>
            </a:scene3d>
            <a:sp3d extrusionH="190500" prstMaterial="dkEdge">
              <a:bevelT w="135400" h="16350" prst="slope"/>
              <a:contourClr>
                <a:schemeClr val="bg1"/>
              </a:contourClr>
            </a:sp3d>
          </p:spPr>
          <p:style>
            <a:lnRef idx="1">
              <a:schemeClr val="accent1">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89" tIns="41190" rIns="41190" bIns="41191" numCol="1" spcCol="1270" anchor="ctr" anchorCtr="0">
              <a:noAutofit/>
            </a:bodyPr>
            <a:lstStyle/>
            <a:p>
              <a:pPr marL="228600" lvl="1" indent="-228600" algn="ctr" defTabSz="1066800">
                <a:lnSpc>
                  <a:spcPct val="90000"/>
                </a:lnSpc>
                <a:spcBef>
                  <a:spcPct val="0"/>
                </a:spcBef>
                <a:spcAft>
                  <a:spcPct val="15000"/>
                </a:spcAft>
                <a:buChar char="••"/>
              </a:pPr>
              <a:r>
                <a:rPr lang="ru-RU" kern="1200" dirty="0" smtClean="0">
                  <a:solidFill>
                    <a:schemeClr val="tx1"/>
                  </a:solidFill>
                  <a:latin typeface="Times New Roman" pitchFamily="18" charset="0"/>
                  <a:cs typeface="Times New Roman" pitchFamily="18" charset="0"/>
                </a:rPr>
                <a:t>0,05</a:t>
              </a:r>
              <a:r>
                <a:rPr lang="en-US" kern="1200" baseline="30000" dirty="0" smtClean="0">
                  <a:solidFill>
                    <a:schemeClr val="tx1"/>
                  </a:solidFill>
                  <a:latin typeface="Times New Roman" pitchFamily="18" charset="0"/>
                  <a:cs typeface="Times New Roman" pitchFamily="18" charset="0"/>
                </a:rPr>
                <a:t>1)</a:t>
              </a:r>
              <a:endParaRPr lang="ru-RU" kern="1200" baseline="30000" dirty="0">
                <a:latin typeface="Times New Roman" pitchFamily="18" charset="0"/>
                <a:cs typeface="Times New Roman" pitchFamily="18" charset="0"/>
              </a:endParaRPr>
            </a:p>
          </p:txBody>
        </p:sp>
        <p:sp>
          <p:nvSpPr>
            <p:cNvPr id="45" name="Скругленный прямоугольник 44"/>
            <p:cNvSpPr/>
            <p:nvPr/>
          </p:nvSpPr>
          <p:spPr>
            <a:xfrm>
              <a:off x="6012160" y="3168079"/>
              <a:ext cx="864096" cy="576064"/>
            </a:xfrm>
            <a:prstGeom prst="roundRect">
              <a:avLst/>
            </a:prstGeom>
            <a:solidFill>
              <a:srgbClr val="FF99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2013</a:t>
              </a:r>
            </a:p>
          </p:txBody>
        </p:sp>
        <p:sp>
          <p:nvSpPr>
            <p:cNvPr id="46" name="Скругленный прямоугольник 45"/>
            <p:cNvSpPr/>
            <p:nvPr/>
          </p:nvSpPr>
          <p:spPr>
            <a:xfrm>
              <a:off x="6012160" y="4464223"/>
              <a:ext cx="864096" cy="576064"/>
            </a:xfrm>
            <a:prstGeom prst="roundRect">
              <a:avLst/>
            </a:prstGeom>
            <a:solidFill>
              <a:schemeClr val="accent2">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2015</a:t>
              </a:r>
              <a:endParaRPr lang="ru-RU" baseline="30000" dirty="0" smtClean="0">
                <a:solidFill>
                  <a:schemeClr val="tx1"/>
                </a:solidFill>
                <a:latin typeface="Times New Roman" pitchFamily="18" charset="0"/>
                <a:cs typeface="Times New Roman" pitchFamily="18" charset="0"/>
              </a:endParaRPr>
            </a:p>
          </p:txBody>
        </p:sp>
        <p:sp>
          <p:nvSpPr>
            <p:cNvPr id="47" name="Скругленный прямоугольник 46"/>
            <p:cNvSpPr/>
            <p:nvPr/>
          </p:nvSpPr>
          <p:spPr>
            <a:xfrm>
              <a:off x="6012160" y="3816151"/>
              <a:ext cx="864096" cy="576064"/>
            </a:xfrm>
            <a:prstGeom prst="roundRect">
              <a:avLst/>
            </a:prstGeom>
            <a:solidFill>
              <a:schemeClr val="accent4">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2014</a:t>
              </a:r>
            </a:p>
          </p:txBody>
        </p:sp>
      </p:grpSp>
      <p:sp>
        <p:nvSpPr>
          <p:cNvPr id="48" name="Прямоугольник 47"/>
          <p:cNvSpPr/>
          <p:nvPr/>
        </p:nvSpPr>
        <p:spPr>
          <a:xfrm>
            <a:off x="467544" y="5328320"/>
            <a:ext cx="8496944" cy="276999"/>
          </a:xfrm>
          <a:prstGeom prst="rect">
            <a:avLst/>
          </a:prstGeom>
        </p:spPr>
        <p:txBody>
          <a:bodyPr wrap="square">
            <a:spAutoFit/>
          </a:bodyPr>
          <a:lstStyle/>
          <a:p>
            <a:pPr algn="just"/>
            <a:r>
              <a:rPr lang="ru-RU" sz="1200" i="1" baseline="30000" dirty="0" smtClean="0">
                <a:latin typeface="Times New Roman" pitchFamily="18" charset="0"/>
                <a:cs typeface="Times New Roman" pitchFamily="18" charset="0"/>
              </a:rPr>
              <a:t>1) </a:t>
            </a:r>
            <a:r>
              <a:rPr lang="ru-RU" sz="1200" i="1" dirty="0" smtClean="0">
                <a:latin typeface="Times New Roman" pitchFamily="18" charset="0"/>
                <a:cs typeface="Times New Roman" pitchFamily="18" charset="0"/>
              </a:rPr>
              <a:t>Без микропредприятий.</a:t>
            </a:r>
            <a:endParaRPr lang="ru-RU" sz="1200" i="1" dirty="0">
              <a:latin typeface="Times New Roman" pitchFamily="18" charset="0"/>
              <a:cs typeface="Times New Roman" pitchFamily="18" charset="0"/>
            </a:endParaRPr>
          </a:p>
        </p:txBody>
      </p:sp>
    </p:spTree>
    <p:extLst>
      <p:ext uri="{BB962C8B-B14F-4D97-AF65-F5344CB8AC3E}">
        <p14:creationId xmlns:p14="http://schemas.microsoft.com/office/powerpoint/2010/main" val="2668131843"/>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p:cNvSpPr>
            <a:spLocks noGrp="1"/>
          </p:cNvSpPr>
          <p:nvPr>
            <p:ph type="ftr" sz="quarter" idx="11"/>
          </p:nvPr>
        </p:nvSpPr>
        <p:spPr>
          <a:xfrm>
            <a:off x="179512" y="1655911"/>
            <a:ext cx="1154271" cy="748450"/>
          </a:xfrm>
        </p:spPr>
        <p:txBody>
          <a:bodyPr/>
          <a:lstStyle/>
          <a:p>
            <a:r>
              <a:rPr lang="ru-RU" sz="1300" dirty="0" smtClean="0">
                <a:solidFill>
                  <a:schemeClr val="tx1"/>
                </a:solidFill>
                <a:latin typeface="Times New Roman" pitchFamily="18" charset="0"/>
                <a:cs typeface="Times New Roman" pitchFamily="18" charset="0"/>
              </a:rPr>
              <a:t>Средняя численность работников</a:t>
            </a:r>
            <a:endParaRPr lang="ru-RU" sz="1300" dirty="0">
              <a:solidFill>
                <a:schemeClr val="tx1"/>
              </a:solidFill>
              <a:latin typeface="Times New Roman" pitchFamily="18" charset="0"/>
              <a:cs typeface="Times New Roman" pitchFamily="18" charset="0"/>
            </a:endParaRPr>
          </a:p>
        </p:txBody>
      </p:sp>
      <p:sp>
        <p:nvSpPr>
          <p:cNvPr id="4" name="Прямоугольник 3"/>
          <p:cNvSpPr/>
          <p:nvPr/>
        </p:nvSpPr>
        <p:spPr>
          <a:xfrm>
            <a:off x="467996" y="191508"/>
            <a:ext cx="8428037" cy="1077218"/>
          </a:xfrm>
          <a:prstGeom prst="rect">
            <a:avLst/>
          </a:prstGeom>
        </p:spPr>
        <p:txBody>
          <a:bodyPr>
            <a:spAutoFit/>
          </a:bodyPr>
          <a:lstStyle/>
          <a:p>
            <a:pPr algn="ctr">
              <a:defRPr/>
            </a:pPr>
            <a:r>
              <a:rPr lang="ru-RU" sz="1600" b="1" dirty="0" smtClean="0">
                <a:latin typeface="Times New Roman" pitchFamily="18" charset="0"/>
                <a:cs typeface="Times New Roman" pitchFamily="18" charset="0"/>
              </a:rPr>
              <a:t>ДОЛЯ МАЛЫХ ПРЕДПРИЯТИЙ (БЕЗ МИКРОПРЕДПРИЯТИЙ)</a:t>
            </a:r>
          </a:p>
          <a:p>
            <a:pPr algn="ctr">
              <a:defRPr/>
            </a:pPr>
            <a:r>
              <a:rPr lang="ru-RU" sz="1600" b="1" dirty="0" smtClean="0">
                <a:latin typeface="Times New Roman" pitchFamily="18" charset="0"/>
                <a:cs typeface="Times New Roman" pitchFamily="18" charset="0"/>
              </a:rPr>
              <a:t>РЕГИОНОВ СЕВЕРО-ЗАПАДНОГО ФЕДЕРАЛЬНОГО ОКРУГА </a:t>
            </a:r>
          </a:p>
          <a:p>
            <a:pPr algn="ctr">
              <a:defRPr/>
            </a:pPr>
            <a:r>
              <a:rPr lang="ru-RU" sz="1600" b="1" dirty="0" smtClean="0">
                <a:latin typeface="Times New Roman" pitchFamily="18" charset="0"/>
                <a:cs typeface="Times New Roman" pitchFamily="18" charset="0"/>
              </a:rPr>
              <a:t>ПО ОСНОВНЫМ ЭКОНОМИЧЕСКИМ ПОКАЗАТЕЛЯМ В 2015 ГОДУ</a:t>
            </a:r>
          </a:p>
          <a:p>
            <a:pPr algn="ctr">
              <a:defRPr/>
            </a:pPr>
            <a:r>
              <a:rPr lang="ru-RU" sz="1600" dirty="0" smtClean="0">
                <a:latin typeface="Times New Roman" pitchFamily="18" charset="0"/>
                <a:cs typeface="Times New Roman" pitchFamily="18" charset="0"/>
              </a:rPr>
              <a:t>в процентах к итогу по округу </a:t>
            </a:r>
            <a:endParaRPr lang="ru-RU" sz="1600" dirty="0">
              <a:latin typeface="Times New Roman" pitchFamily="18" charset="0"/>
              <a:cs typeface="Times New Roman" pitchFamily="18" charset="0"/>
            </a:endParaRPr>
          </a:p>
        </p:txBody>
      </p:sp>
      <p:sp>
        <p:nvSpPr>
          <p:cNvPr id="6" name="Прямоугольник 5"/>
          <p:cNvSpPr/>
          <p:nvPr/>
        </p:nvSpPr>
        <p:spPr>
          <a:xfrm>
            <a:off x="6740528" y="2418065"/>
            <a:ext cx="214313" cy="67502"/>
          </a:xfrm>
          <a:prstGeom prst="rect">
            <a:avLst/>
          </a:prstGeom>
          <a:solidFill>
            <a:schemeClr val="bg1">
              <a:lumMod val="6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7" name="TextBox 1"/>
          <p:cNvSpPr txBox="1">
            <a:spLocks noChangeArrowheads="1"/>
          </p:cNvSpPr>
          <p:nvPr/>
        </p:nvSpPr>
        <p:spPr bwMode="auto">
          <a:xfrm>
            <a:off x="6953250" y="2316064"/>
            <a:ext cx="1976438" cy="20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Республика Карелия</a:t>
            </a:r>
          </a:p>
        </p:txBody>
      </p:sp>
      <p:sp>
        <p:nvSpPr>
          <p:cNvPr id="8" name="Прямоугольник 7"/>
          <p:cNvSpPr/>
          <p:nvPr/>
        </p:nvSpPr>
        <p:spPr>
          <a:xfrm>
            <a:off x="6740528" y="2658072"/>
            <a:ext cx="214313" cy="67502"/>
          </a:xfrm>
          <a:prstGeom prst="rect">
            <a:avLst/>
          </a:prstGeom>
          <a:solidFill>
            <a:schemeClr val="accent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9" name="TextBox 1"/>
          <p:cNvSpPr txBox="1">
            <a:spLocks noChangeArrowheads="1"/>
          </p:cNvSpPr>
          <p:nvPr/>
        </p:nvSpPr>
        <p:spPr bwMode="auto">
          <a:xfrm>
            <a:off x="6953250" y="2553070"/>
            <a:ext cx="1976438" cy="247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Республика Коми</a:t>
            </a:r>
          </a:p>
        </p:txBody>
      </p:sp>
      <p:sp>
        <p:nvSpPr>
          <p:cNvPr id="10" name="Прямоугольник 9"/>
          <p:cNvSpPr/>
          <p:nvPr/>
        </p:nvSpPr>
        <p:spPr>
          <a:xfrm>
            <a:off x="6742113" y="2877078"/>
            <a:ext cx="214312" cy="67502"/>
          </a:xfrm>
          <a:prstGeom prst="rect">
            <a:avLst/>
          </a:prstGeom>
          <a:solidFill>
            <a:schemeClr val="bg2">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11" name="TextBox 1"/>
          <p:cNvSpPr txBox="1">
            <a:spLocks noChangeArrowheads="1"/>
          </p:cNvSpPr>
          <p:nvPr/>
        </p:nvSpPr>
        <p:spPr bwMode="auto">
          <a:xfrm>
            <a:off x="6962778" y="2767577"/>
            <a:ext cx="2151063" cy="193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Архангельская область</a:t>
            </a:r>
          </a:p>
        </p:txBody>
      </p:sp>
      <p:sp>
        <p:nvSpPr>
          <p:cNvPr id="12" name="Прямоугольник 11"/>
          <p:cNvSpPr/>
          <p:nvPr/>
        </p:nvSpPr>
        <p:spPr>
          <a:xfrm>
            <a:off x="6740528" y="3090084"/>
            <a:ext cx="214313" cy="67502"/>
          </a:xfrm>
          <a:prstGeom prst="rect">
            <a:avLst/>
          </a:prstGeom>
          <a:solidFill>
            <a:schemeClr val="accent4">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13" name="TextBox 1"/>
          <p:cNvSpPr txBox="1">
            <a:spLocks noChangeArrowheads="1"/>
          </p:cNvSpPr>
          <p:nvPr/>
        </p:nvSpPr>
        <p:spPr bwMode="auto">
          <a:xfrm>
            <a:off x="6943728" y="2980581"/>
            <a:ext cx="1985963" cy="21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Вологодская область</a:t>
            </a:r>
          </a:p>
        </p:txBody>
      </p:sp>
      <p:sp>
        <p:nvSpPr>
          <p:cNvPr id="14" name="Прямоугольник 13"/>
          <p:cNvSpPr/>
          <p:nvPr/>
        </p:nvSpPr>
        <p:spPr>
          <a:xfrm>
            <a:off x="6750053" y="3318090"/>
            <a:ext cx="214313" cy="67502"/>
          </a:xfrm>
          <a:prstGeom prst="rect">
            <a:avLst/>
          </a:prstGeom>
          <a:solidFill>
            <a:schemeClr val="accent5">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15" name="TextBox 1"/>
          <p:cNvSpPr txBox="1">
            <a:spLocks noChangeArrowheads="1"/>
          </p:cNvSpPr>
          <p:nvPr/>
        </p:nvSpPr>
        <p:spPr bwMode="auto">
          <a:xfrm>
            <a:off x="6943728" y="3198087"/>
            <a:ext cx="2157413" cy="22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Калининградская область</a:t>
            </a:r>
          </a:p>
        </p:txBody>
      </p:sp>
      <p:sp>
        <p:nvSpPr>
          <p:cNvPr id="16" name="Прямоугольник 15"/>
          <p:cNvSpPr/>
          <p:nvPr/>
        </p:nvSpPr>
        <p:spPr>
          <a:xfrm>
            <a:off x="6750053" y="3549096"/>
            <a:ext cx="214313" cy="67502"/>
          </a:xfrm>
          <a:prstGeom prst="rect">
            <a:avLst/>
          </a:prstGeom>
          <a:solidFill>
            <a:schemeClr val="accent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17" name="TextBox 1"/>
          <p:cNvSpPr txBox="1">
            <a:spLocks noChangeArrowheads="1"/>
          </p:cNvSpPr>
          <p:nvPr/>
        </p:nvSpPr>
        <p:spPr bwMode="auto">
          <a:xfrm>
            <a:off x="6978653" y="3430594"/>
            <a:ext cx="1985963" cy="219006"/>
          </a:xfrm>
          <a:prstGeom prst="rect">
            <a:avLst/>
          </a:prstGeom>
          <a:noFill/>
          <a:ln>
            <a:noFill/>
          </a:ln>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Ленинградская область</a:t>
            </a:r>
          </a:p>
        </p:txBody>
      </p:sp>
      <p:sp>
        <p:nvSpPr>
          <p:cNvPr id="18" name="Прямоугольник 17"/>
          <p:cNvSpPr/>
          <p:nvPr/>
        </p:nvSpPr>
        <p:spPr>
          <a:xfrm>
            <a:off x="6759578" y="3964609"/>
            <a:ext cx="214313" cy="67501"/>
          </a:xfrm>
          <a:prstGeom prst="rect">
            <a:avLst/>
          </a:prstGeom>
          <a:solidFill>
            <a:schemeClr val="accent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19" name="TextBox 1"/>
          <p:cNvSpPr txBox="1">
            <a:spLocks noChangeArrowheads="1"/>
          </p:cNvSpPr>
          <p:nvPr/>
        </p:nvSpPr>
        <p:spPr bwMode="auto">
          <a:xfrm>
            <a:off x="6943728" y="3855105"/>
            <a:ext cx="1985963" cy="21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Новгородская область</a:t>
            </a:r>
          </a:p>
        </p:txBody>
      </p:sp>
      <p:sp>
        <p:nvSpPr>
          <p:cNvPr id="20" name="Прямоугольник 19"/>
          <p:cNvSpPr/>
          <p:nvPr/>
        </p:nvSpPr>
        <p:spPr>
          <a:xfrm>
            <a:off x="6759578" y="4171615"/>
            <a:ext cx="214313" cy="67501"/>
          </a:xfrm>
          <a:prstGeom prst="rect">
            <a:avLst/>
          </a:prstGeom>
          <a:solidFill>
            <a:schemeClr val="accent3">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21" name="TextBox 1"/>
          <p:cNvSpPr txBox="1">
            <a:spLocks noChangeArrowheads="1"/>
          </p:cNvSpPr>
          <p:nvPr/>
        </p:nvSpPr>
        <p:spPr bwMode="auto">
          <a:xfrm>
            <a:off x="6943725" y="4060611"/>
            <a:ext cx="1976438" cy="220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Псковская область</a:t>
            </a:r>
          </a:p>
        </p:txBody>
      </p:sp>
      <p:sp>
        <p:nvSpPr>
          <p:cNvPr id="22" name="Прямоугольник 21"/>
          <p:cNvSpPr/>
          <p:nvPr/>
        </p:nvSpPr>
        <p:spPr>
          <a:xfrm>
            <a:off x="6762753" y="4369620"/>
            <a:ext cx="214313" cy="67501"/>
          </a:xfrm>
          <a:prstGeom prst="rect">
            <a:avLst/>
          </a:prstGeom>
          <a:solidFill>
            <a:schemeClr val="accent4">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23" name="TextBox 1"/>
          <p:cNvSpPr txBox="1">
            <a:spLocks noChangeArrowheads="1"/>
          </p:cNvSpPr>
          <p:nvPr/>
        </p:nvSpPr>
        <p:spPr bwMode="auto">
          <a:xfrm>
            <a:off x="6964363" y="4251115"/>
            <a:ext cx="1955800" cy="22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smtClean="0">
                <a:latin typeface="Times New Roman" pitchFamily="18" charset="0"/>
                <a:cs typeface="Times New Roman" pitchFamily="18" charset="0"/>
              </a:rPr>
              <a:t>г. </a:t>
            </a:r>
            <a:r>
              <a:rPr lang="ru-RU" sz="1200" dirty="0">
                <a:latin typeface="Times New Roman" pitchFamily="18" charset="0"/>
                <a:cs typeface="Times New Roman" pitchFamily="18" charset="0"/>
              </a:rPr>
              <a:t>Санкт-Петербург</a:t>
            </a:r>
          </a:p>
        </p:txBody>
      </p:sp>
      <p:sp>
        <p:nvSpPr>
          <p:cNvPr id="24" name="TextBox 1"/>
          <p:cNvSpPr txBox="1">
            <a:spLocks noChangeArrowheads="1"/>
          </p:cNvSpPr>
          <p:nvPr/>
        </p:nvSpPr>
        <p:spPr bwMode="auto">
          <a:xfrm>
            <a:off x="6953253" y="3646600"/>
            <a:ext cx="2011363" cy="258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b="1" dirty="0">
                <a:latin typeface="Times New Roman" pitchFamily="18" charset="0"/>
                <a:cs typeface="Times New Roman" pitchFamily="18" charset="0"/>
              </a:rPr>
              <a:t>Мурманская область</a:t>
            </a:r>
          </a:p>
        </p:txBody>
      </p:sp>
      <p:sp>
        <p:nvSpPr>
          <p:cNvPr id="25" name="Прямоугольник 24"/>
          <p:cNvSpPr/>
          <p:nvPr/>
        </p:nvSpPr>
        <p:spPr>
          <a:xfrm>
            <a:off x="6756403" y="3757604"/>
            <a:ext cx="214313" cy="67501"/>
          </a:xfrm>
          <a:prstGeom prst="rect">
            <a:avLst/>
          </a:prstGeom>
          <a:solidFill>
            <a:schemeClr val="accent6">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200" dirty="0">
              <a:latin typeface="Times New Roman" pitchFamily="18" charset="0"/>
              <a:cs typeface="Times New Roman" pitchFamily="18" charset="0"/>
            </a:endParaRPr>
          </a:p>
        </p:txBody>
      </p:sp>
      <p:sp>
        <p:nvSpPr>
          <p:cNvPr id="26" name="Нижний колонтитул 1"/>
          <p:cNvSpPr txBox="1">
            <a:spLocks/>
          </p:cNvSpPr>
          <p:nvPr/>
        </p:nvSpPr>
        <p:spPr>
          <a:xfrm>
            <a:off x="144072" y="3227173"/>
            <a:ext cx="1170920" cy="748450"/>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300" dirty="0" smtClean="0">
                <a:solidFill>
                  <a:schemeClr val="tx1"/>
                </a:solidFill>
                <a:latin typeface="Times New Roman" pitchFamily="18" charset="0"/>
                <a:cs typeface="Times New Roman" pitchFamily="18" charset="0"/>
              </a:rPr>
              <a:t>Оборот предприятий</a:t>
            </a:r>
            <a:endParaRPr lang="ru-RU" sz="1300" dirty="0">
              <a:solidFill>
                <a:schemeClr val="tx1"/>
              </a:solidFill>
              <a:latin typeface="Times New Roman" pitchFamily="18" charset="0"/>
              <a:cs typeface="Times New Roman" pitchFamily="18" charset="0"/>
            </a:endParaRPr>
          </a:p>
        </p:txBody>
      </p:sp>
      <p:sp>
        <p:nvSpPr>
          <p:cNvPr id="28" name="Нижний колонтитул 2"/>
          <p:cNvSpPr txBox="1">
            <a:spLocks/>
          </p:cNvSpPr>
          <p:nvPr/>
        </p:nvSpPr>
        <p:spPr>
          <a:xfrm>
            <a:off x="7164288" y="6048400"/>
            <a:ext cx="1979712" cy="31432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29" name="Нижний колонтитул 1"/>
          <p:cNvSpPr txBox="1">
            <a:spLocks/>
          </p:cNvSpPr>
          <p:nvPr/>
        </p:nvSpPr>
        <p:spPr>
          <a:xfrm>
            <a:off x="179512" y="4824263"/>
            <a:ext cx="1152128" cy="748450"/>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300" dirty="0" smtClean="0">
                <a:solidFill>
                  <a:schemeClr val="tx1"/>
                </a:solidFill>
                <a:latin typeface="Times New Roman" pitchFamily="18" charset="0"/>
                <a:cs typeface="Times New Roman" pitchFamily="18" charset="0"/>
              </a:rPr>
              <a:t>Инвестиции в основной капитал</a:t>
            </a:r>
            <a:endParaRPr lang="ru-RU" sz="1300" dirty="0">
              <a:solidFill>
                <a:schemeClr val="tx1"/>
              </a:solidFill>
              <a:latin typeface="Times New Roman" pitchFamily="18" charset="0"/>
              <a:cs typeface="Times New Roman" pitchFamily="18" charset="0"/>
            </a:endParaRPr>
          </a:p>
        </p:txBody>
      </p:sp>
      <p:cxnSp>
        <p:nvCxnSpPr>
          <p:cNvPr id="32" name="Прямая со стрелкой 31"/>
          <p:cNvCxnSpPr/>
          <p:nvPr/>
        </p:nvCxnSpPr>
        <p:spPr>
          <a:xfrm>
            <a:off x="1475656" y="3096072"/>
            <a:ext cx="0" cy="216024"/>
          </a:xfrm>
          <a:prstGeom prst="straightConnector1">
            <a:avLst/>
          </a:prstGeom>
          <a:ln>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Прямая со стрелкой 47"/>
          <p:cNvCxnSpPr/>
          <p:nvPr/>
        </p:nvCxnSpPr>
        <p:spPr>
          <a:xfrm flipH="1">
            <a:off x="1619672" y="3096071"/>
            <a:ext cx="72008" cy="216024"/>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9" name="Прямая со стрелкой 48"/>
          <p:cNvCxnSpPr/>
          <p:nvPr/>
        </p:nvCxnSpPr>
        <p:spPr>
          <a:xfrm>
            <a:off x="1691680" y="1511896"/>
            <a:ext cx="0" cy="216024"/>
          </a:xfrm>
          <a:prstGeom prst="straightConnector1">
            <a:avLst/>
          </a:prstGeom>
          <a:ln>
            <a:solidFill>
              <a:srgbClr val="B0741C"/>
            </a:solidFill>
            <a:tailEnd type="arrow"/>
          </a:ln>
        </p:spPr>
        <p:style>
          <a:lnRef idx="1">
            <a:schemeClr val="accent1"/>
          </a:lnRef>
          <a:fillRef idx="0">
            <a:schemeClr val="accent1"/>
          </a:fillRef>
          <a:effectRef idx="0">
            <a:schemeClr val="accent1"/>
          </a:effectRef>
          <a:fontRef idx="minor">
            <a:schemeClr val="tx1"/>
          </a:fontRef>
        </p:style>
      </p:cxnSp>
      <p:cxnSp>
        <p:nvCxnSpPr>
          <p:cNvPr id="50" name="Прямая со стрелкой 49"/>
          <p:cNvCxnSpPr/>
          <p:nvPr/>
        </p:nvCxnSpPr>
        <p:spPr>
          <a:xfrm>
            <a:off x="3275856" y="3096072"/>
            <a:ext cx="0" cy="216024"/>
          </a:xfrm>
          <a:prstGeom prst="straightConnector1">
            <a:avLst/>
          </a:prstGeom>
          <a:ln>
            <a:solidFill>
              <a:srgbClr val="B0741C"/>
            </a:solidFill>
            <a:tailEnd type="arrow"/>
          </a:ln>
        </p:spPr>
        <p:style>
          <a:lnRef idx="1">
            <a:schemeClr val="accent1"/>
          </a:lnRef>
          <a:fillRef idx="0">
            <a:schemeClr val="accent1"/>
          </a:fillRef>
          <a:effectRef idx="0">
            <a:schemeClr val="accent1"/>
          </a:effectRef>
          <a:fontRef idx="minor">
            <a:schemeClr val="tx1"/>
          </a:fontRef>
        </p:style>
      </p:cxnSp>
      <p:cxnSp>
        <p:nvCxnSpPr>
          <p:cNvPr id="51" name="Прямая со стрелкой 50"/>
          <p:cNvCxnSpPr/>
          <p:nvPr/>
        </p:nvCxnSpPr>
        <p:spPr>
          <a:xfrm>
            <a:off x="1979712" y="4680248"/>
            <a:ext cx="0" cy="216024"/>
          </a:xfrm>
          <a:prstGeom prst="straightConnector1">
            <a:avLst/>
          </a:prstGeom>
          <a:ln>
            <a:solidFill>
              <a:srgbClr val="B0741C"/>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37" name="Диаграмма 36"/>
          <p:cNvGraphicFramePr/>
          <p:nvPr>
            <p:extLst>
              <p:ext uri="{D42A27DB-BD31-4B8C-83A1-F6EECF244321}">
                <p14:modId xmlns:p14="http://schemas.microsoft.com/office/powerpoint/2010/main" val="520008817"/>
              </p:ext>
            </p:extLst>
          </p:nvPr>
        </p:nvGraphicFramePr>
        <p:xfrm>
          <a:off x="1331640" y="1295871"/>
          <a:ext cx="5112568" cy="4752528"/>
        </p:xfrm>
        <a:graphic>
          <a:graphicData uri="http://schemas.openxmlformats.org/drawingml/2006/chart">
            <c:chart xmlns:c="http://schemas.openxmlformats.org/drawingml/2006/chart" xmlns:r="http://schemas.openxmlformats.org/officeDocument/2006/relationships" r:id="rId3"/>
          </a:graphicData>
        </a:graphic>
      </p:graphicFrame>
      <p:cxnSp>
        <p:nvCxnSpPr>
          <p:cNvPr id="41" name="Прямая со стрелкой 40"/>
          <p:cNvCxnSpPr/>
          <p:nvPr/>
        </p:nvCxnSpPr>
        <p:spPr>
          <a:xfrm flipH="1">
            <a:off x="3419872" y="3096072"/>
            <a:ext cx="72008" cy="216024"/>
          </a:xfrm>
          <a:prstGeom prst="straightConnector1">
            <a:avLst/>
          </a:prstGeom>
          <a:ln>
            <a:solidFill>
              <a:srgbClr val="B0741C"/>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1982401"/>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996" y="191508"/>
            <a:ext cx="8428037" cy="1077218"/>
          </a:xfrm>
          <a:prstGeom prst="rect">
            <a:avLst/>
          </a:prstGeom>
        </p:spPr>
        <p:txBody>
          <a:bodyPr>
            <a:spAutoFit/>
          </a:bodyPr>
          <a:lstStyle/>
          <a:p>
            <a:pPr algn="ctr">
              <a:defRPr/>
            </a:pPr>
            <a:r>
              <a:rPr lang="ru-RU" sz="1600" b="1" dirty="0" smtClean="0">
                <a:latin typeface="Times New Roman" pitchFamily="18" charset="0"/>
                <a:cs typeface="Times New Roman" pitchFamily="18" charset="0"/>
              </a:rPr>
              <a:t>ДОЛЯ ИНДИВИДУАЛЬНЫХ ПРЕДПРИНИМАТЕЛЕЙ</a:t>
            </a:r>
          </a:p>
          <a:p>
            <a:pPr algn="ctr">
              <a:defRPr/>
            </a:pPr>
            <a:r>
              <a:rPr lang="ru-RU" sz="1600" b="1" dirty="0" smtClean="0">
                <a:latin typeface="Times New Roman" pitchFamily="18" charset="0"/>
                <a:cs typeface="Times New Roman" pitchFamily="18" charset="0"/>
              </a:rPr>
              <a:t>РЕГИОНОВ СЕВЕРО-ЗАПАДНОГО ФЕДЕРАЛЬНОГО ОКРУГА </a:t>
            </a:r>
          </a:p>
          <a:p>
            <a:pPr algn="ctr">
              <a:defRPr/>
            </a:pPr>
            <a:r>
              <a:rPr lang="ru-RU" sz="1600" b="1" dirty="0" smtClean="0">
                <a:latin typeface="Times New Roman" pitchFamily="18" charset="0"/>
                <a:cs typeface="Times New Roman" pitchFamily="18" charset="0"/>
              </a:rPr>
              <a:t>ПО ОСНОВНЫМ ЭКОНОМИЧЕСКИМ ПОКАЗАТЕЛЯМ В 2014 ГОДУ</a:t>
            </a:r>
          </a:p>
          <a:p>
            <a:pPr algn="ctr">
              <a:defRPr/>
            </a:pPr>
            <a:r>
              <a:rPr lang="ru-RU" sz="1600" dirty="0" smtClean="0">
                <a:latin typeface="Times New Roman" pitchFamily="18" charset="0"/>
                <a:cs typeface="Times New Roman" pitchFamily="18" charset="0"/>
              </a:rPr>
              <a:t>в процентах к итогу по округу </a:t>
            </a:r>
            <a:endParaRPr lang="ru-RU" sz="1600" dirty="0">
              <a:latin typeface="Times New Roman" pitchFamily="18" charset="0"/>
              <a:cs typeface="Times New Roman" pitchFamily="18" charset="0"/>
            </a:endParaRPr>
          </a:p>
        </p:txBody>
      </p:sp>
      <p:sp>
        <p:nvSpPr>
          <p:cNvPr id="5" name="Нижний колонтитул 2"/>
          <p:cNvSpPr txBox="1">
            <a:spLocks noGrp="1"/>
          </p:cNvSpPr>
          <p:nvPr>
            <p:ph type="ftr" sz="quarter" idx="11"/>
          </p:nvPr>
        </p:nvSpPr>
        <p:spPr>
          <a:xfrm>
            <a:off x="7192144" y="6048400"/>
            <a:ext cx="1951856"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6" name="Прямоугольник 5"/>
          <p:cNvSpPr/>
          <p:nvPr/>
        </p:nvSpPr>
        <p:spPr>
          <a:xfrm>
            <a:off x="323528" y="4248199"/>
            <a:ext cx="1656184" cy="692497"/>
          </a:xfrm>
          <a:prstGeom prst="rect">
            <a:avLst/>
          </a:prstGeom>
        </p:spPr>
        <p:txBody>
          <a:bodyPr wrap="square">
            <a:spAutoFit/>
          </a:bodyPr>
          <a:lstStyle/>
          <a:p>
            <a:pPr algn="ctr"/>
            <a:r>
              <a:rPr lang="ru-RU" sz="1300" dirty="0" smtClean="0">
                <a:latin typeface="Times New Roman" pitchFamily="18" charset="0"/>
                <a:cs typeface="Times New Roman" pitchFamily="18" charset="0"/>
              </a:rPr>
              <a:t>Выручка от продажи товаров, продукции, работ, услуг</a:t>
            </a:r>
            <a:endParaRPr lang="ru-RU" sz="1300" dirty="0">
              <a:latin typeface="Times New Roman" pitchFamily="18" charset="0"/>
              <a:cs typeface="Times New Roman" pitchFamily="18" charset="0"/>
            </a:endParaRPr>
          </a:p>
        </p:txBody>
      </p:sp>
      <p:sp>
        <p:nvSpPr>
          <p:cNvPr id="7" name="Прямоугольник 6"/>
          <p:cNvSpPr/>
          <p:nvPr/>
        </p:nvSpPr>
        <p:spPr>
          <a:xfrm>
            <a:off x="323528" y="2159967"/>
            <a:ext cx="1728192" cy="692497"/>
          </a:xfrm>
          <a:prstGeom prst="rect">
            <a:avLst/>
          </a:prstGeom>
        </p:spPr>
        <p:txBody>
          <a:bodyPr wrap="square">
            <a:spAutoFit/>
          </a:bodyPr>
          <a:lstStyle/>
          <a:p>
            <a:pPr algn="ctr"/>
            <a:r>
              <a:rPr lang="ru-RU" sz="1300" dirty="0" smtClean="0">
                <a:latin typeface="Times New Roman" pitchFamily="18" charset="0"/>
                <a:cs typeface="Times New Roman" pitchFamily="18" charset="0"/>
              </a:rPr>
              <a:t>Численность индивидуальных предпринимателей</a:t>
            </a:r>
            <a:endParaRPr lang="ru-RU" sz="1300" dirty="0">
              <a:latin typeface="Times New Roman" pitchFamily="18" charset="0"/>
              <a:cs typeface="Times New Roman" pitchFamily="18" charset="0"/>
            </a:endParaRPr>
          </a:p>
        </p:txBody>
      </p:sp>
      <p:sp>
        <p:nvSpPr>
          <p:cNvPr id="8" name="Прямоугольник 7"/>
          <p:cNvSpPr/>
          <p:nvPr/>
        </p:nvSpPr>
        <p:spPr>
          <a:xfrm>
            <a:off x="6740528" y="2418065"/>
            <a:ext cx="214313" cy="67502"/>
          </a:xfrm>
          <a:prstGeom prst="rect">
            <a:avLst/>
          </a:prstGeom>
          <a:solidFill>
            <a:schemeClr val="bg1">
              <a:lumMod val="6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9" name="TextBox 1"/>
          <p:cNvSpPr txBox="1">
            <a:spLocks noChangeArrowheads="1"/>
          </p:cNvSpPr>
          <p:nvPr/>
        </p:nvSpPr>
        <p:spPr bwMode="auto">
          <a:xfrm>
            <a:off x="6953250" y="2316064"/>
            <a:ext cx="1976438" cy="20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Республика Карелия</a:t>
            </a:r>
          </a:p>
        </p:txBody>
      </p:sp>
      <p:sp>
        <p:nvSpPr>
          <p:cNvPr id="10" name="Прямоугольник 9"/>
          <p:cNvSpPr/>
          <p:nvPr/>
        </p:nvSpPr>
        <p:spPr>
          <a:xfrm>
            <a:off x="6740528" y="2658072"/>
            <a:ext cx="214313" cy="67502"/>
          </a:xfrm>
          <a:prstGeom prst="rect">
            <a:avLst/>
          </a:prstGeom>
          <a:solidFill>
            <a:schemeClr val="accent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1" name="TextBox 1"/>
          <p:cNvSpPr txBox="1">
            <a:spLocks noChangeArrowheads="1"/>
          </p:cNvSpPr>
          <p:nvPr/>
        </p:nvSpPr>
        <p:spPr bwMode="auto">
          <a:xfrm>
            <a:off x="6953250" y="2553070"/>
            <a:ext cx="1976438" cy="247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Республика Коми</a:t>
            </a:r>
          </a:p>
        </p:txBody>
      </p:sp>
      <p:sp>
        <p:nvSpPr>
          <p:cNvPr id="12" name="Прямоугольник 11"/>
          <p:cNvSpPr/>
          <p:nvPr/>
        </p:nvSpPr>
        <p:spPr>
          <a:xfrm>
            <a:off x="6742113" y="2877078"/>
            <a:ext cx="214312" cy="67502"/>
          </a:xfrm>
          <a:prstGeom prst="rect">
            <a:avLst/>
          </a:prstGeom>
          <a:solidFill>
            <a:schemeClr val="bg2">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3" name="TextBox 1"/>
          <p:cNvSpPr txBox="1">
            <a:spLocks noChangeArrowheads="1"/>
          </p:cNvSpPr>
          <p:nvPr/>
        </p:nvSpPr>
        <p:spPr bwMode="auto">
          <a:xfrm>
            <a:off x="6962778" y="2767577"/>
            <a:ext cx="2151063" cy="193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Архангельская область</a:t>
            </a:r>
          </a:p>
        </p:txBody>
      </p:sp>
      <p:sp>
        <p:nvSpPr>
          <p:cNvPr id="14" name="Прямоугольник 13"/>
          <p:cNvSpPr/>
          <p:nvPr/>
        </p:nvSpPr>
        <p:spPr>
          <a:xfrm>
            <a:off x="6740528" y="3090084"/>
            <a:ext cx="214313" cy="67502"/>
          </a:xfrm>
          <a:prstGeom prst="rect">
            <a:avLst/>
          </a:prstGeom>
          <a:solidFill>
            <a:schemeClr val="accent4">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5" name="TextBox 1"/>
          <p:cNvSpPr txBox="1">
            <a:spLocks noChangeArrowheads="1"/>
          </p:cNvSpPr>
          <p:nvPr/>
        </p:nvSpPr>
        <p:spPr bwMode="auto">
          <a:xfrm>
            <a:off x="6943728" y="2980581"/>
            <a:ext cx="1985963" cy="21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Вологодская область</a:t>
            </a:r>
          </a:p>
        </p:txBody>
      </p:sp>
      <p:sp>
        <p:nvSpPr>
          <p:cNvPr id="16" name="Прямоугольник 15"/>
          <p:cNvSpPr/>
          <p:nvPr/>
        </p:nvSpPr>
        <p:spPr>
          <a:xfrm>
            <a:off x="6750053" y="3318090"/>
            <a:ext cx="214313" cy="67502"/>
          </a:xfrm>
          <a:prstGeom prst="rect">
            <a:avLst/>
          </a:prstGeom>
          <a:solidFill>
            <a:schemeClr val="accent5">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7" name="TextBox 1"/>
          <p:cNvSpPr txBox="1">
            <a:spLocks noChangeArrowheads="1"/>
          </p:cNvSpPr>
          <p:nvPr/>
        </p:nvSpPr>
        <p:spPr bwMode="auto">
          <a:xfrm>
            <a:off x="6943728" y="3198087"/>
            <a:ext cx="2157413" cy="22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Калининградская область</a:t>
            </a:r>
          </a:p>
        </p:txBody>
      </p:sp>
      <p:sp>
        <p:nvSpPr>
          <p:cNvPr id="18" name="Прямоугольник 17"/>
          <p:cNvSpPr/>
          <p:nvPr/>
        </p:nvSpPr>
        <p:spPr>
          <a:xfrm>
            <a:off x="6750053" y="3549096"/>
            <a:ext cx="214313" cy="67502"/>
          </a:xfrm>
          <a:prstGeom prst="rect">
            <a:avLst/>
          </a:prstGeom>
          <a:solidFill>
            <a:schemeClr val="accent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9" name="TextBox 1"/>
          <p:cNvSpPr txBox="1">
            <a:spLocks noChangeArrowheads="1"/>
          </p:cNvSpPr>
          <p:nvPr/>
        </p:nvSpPr>
        <p:spPr bwMode="auto">
          <a:xfrm>
            <a:off x="6978653" y="3430594"/>
            <a:ext cx="1985963" cy="219006"/>
          </a:xfrm>
          <a:prstGeom prst="rect">
            <a:avLst/>
          </a:prstGeom>
          <a:noFill/>
          <a:ln>
            <a:noFill/>
          </a:ln>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Ленинградская область</a:t>
            </a:r>
          </a:p>
        </p:txBody>
      </p:sp>
      <p:sp>
        <p:nvSpPr>
          <p:cNvPr id="20" name="Прямоугольник 19"/>
          <p:cNvSpPr/>
          <p:nvPr/>
        </p:nvSpPr>
        <p:spPr>
          <a:xfrm>
            <a:off x="6759578" y="3964609"/>
            <a:ext cx="214313" cy="67501"/>
          </a:xfrm>
          <a:prstGeom prst="rect">
            <a:avLst/>
          </a:prstGeom>
          <a:solidFill>
            <a:schemeClr val="accent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1" name="TextBox 1"/>
          <p:cNvSpPr txBox="1">
            <a:spLocks noChangeArrowheads="1"/>
          </p:cNvSpPr>
          <p:nvPr/>
        </p:nvSpPr>
        <p:spPr bwMode="auto">
          <a:xfrm>
            <a:off x="6943728" y="3855105"/>
            <a:ext cx="1985963" cy="21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Новгородская область</a:t>
            </a:r>
          </a:p>
        </p:txBody>
      </p:sp>
      <p:sp>
        <p:nvSpPr>
          <p:cNvPr id="22" name="Прямоугольник 21"/>
          <p:cNvSpPr/>
          <p:nvPr/>
        </p:nvSpPr>
        <p:spPr>
          <a:xfrm>
            <a:off x="6759578" y="4171615"/>
            <a:ext cx="214313" cy="67501"/>
          </a:xfrm>
          <a:prstGeom prst="rect">
            <a:avLst/>
          </a:prstGeom>
          <a:solidFill>
            <a:schemeClr val="accent3">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3" name="TextBox 1"/>
          <p:cNvSpPr txBox="1">
            <a:spLocks noChangeArrowheads="1"/>
          </p:cNvSpPr>
          <p:nvPr/>
        </p:nvSpPr>
        <p:spPr bwMode="auto">
          <a:xfrm>
            <a:off x="6943725" y="4060611"/>
            <a:ext cx="1976438" cy="220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a:latin typeface="Times New Roman" pitchFamily="18" charset="0"/>
                <a:cs typeface="Times New Roman" pitchFamily="18" charset="0"/>
              </a:rPr>
              <a:t>Псковская область</a:t>
            </a:r>
          </a:p>
        </p:txBody>
      </p:sp>
      <p:sp>
        <p:nvSpPr>
          <p:cNvPr id="24" name="Прямоугольник 23"/>
          <p:cNvSpPr/>
          <p:nvPr/>
        </p:nvSpPr>
        <p:spPr>
          <a:xfrm>
            <a:off x="6762753" y="4369620"/>
            <a:ext cx="214313" cy="67501"/>
          </a:xfrm>
          <a:prstGeom prst="rect">
            <a:avLst/>
          </a:prstGeom>
          <a:solidFill>
            <a:schemeClr val="accent4">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5" name="TextBox 1"/>
          <p:cNvSpPr txBox="1">
            <a:spLocks noChangeArrowheads="1"/>
          </p:cNvSpPr>
          <p:nvPr/>
        </p:nvSpPr>
        <p:spPr bwMode="auto">
          <a:xfrm>
            <a:off x="6964363" y="4251115"/>
            <a:ext cx="1955800" cy="22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dirty="0" smtClean="0">
                <a:latin typeface="Times New Roman" pitchFamily="18" charset="0"/>
                <a:cs typeface="Times New Roman" pitchFamily="18" charset="0"/>
              </a:rPr>
              <a:t>г. </a:t>
            </a:r>
            <a:r>
              <a:rPr lang="ru-RU" sz="1200" dirty="0">
                <a:latin typeface="Times New Roman" pitchFamily="18" charset="0"/>
                <a:cs typeface="Times New Roman" pitchFamily="18" charset="0"/>
              </a:rPr>
              <a:t>Санкт-Петербург</a:t>
            </a:r>
          </a:p>
        </p:txBody>
      </p:sp>
      <p:sp>
        <p:nvSpPr>
          <p:cNvPr id="26" name="TextBox 1"/>
          <p:cNvSpPr txBox="1">
            <a:spLocks noChangeArrowheads="1"/>
          </p:cNvSpPr>
          <p:nvPr/>
        </p:nvSpPr>
        <p:spPr bwMode="auto">
          <a:xfrm>
            <a:off x="6953253" y="3646600"/>
            <a:ext cx="2011363" cy="258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1200" b="1" dirty="0">
                <a:latin typeface="Times New Roman" pitchFamily="18" charset="0"/>
                <a:cs typeface="Times New Roman" pitchFamily="18" charset="0"/>
              </a:rPr>
              <a:t>Мурманская область</a:t>
            </a:r>
          </a:p>
        </p:txBody>
      </p:sp>
      <p:sp>
        <p:nvSpPr>
          <p:cNvPr id="27" name="Прямоугольник 26"/>
          <p:cNvSpPr/>
          <p:nvPr/>
        </p:nvSpPr>
        <p:spPr>
          <a:xfrm>
            <a:off x="6756403" y="3757604"/>
            <a:ext cx="214313" cy="67501"/>
          </a:xfrm>
          <a:prstGeom prst="rect">
            <a:avLst/>
          </a:prstGeom>
          <a:solidFill>
            <a:schemeClr val="accent6">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graphicFrame>
        <p:nvGraphicFramePr>
          <p:cNvPr id="28" name="Диаграмма 27"/>
          <p:cNvGraphicFramePr/>
          <p:nvPr>
            <p:extLst>
              <p:ext uri="{D42A27DB-BD31-4B8C-83A1-F6EECF244321}">
                <p14:modId xmlns:p14="http://schemas.microsoft.com/office/powerpoint/2010/main" val="3749357599"/>
              </p:ext>
            </p:extLst>
          </p:nvPr>
        </p:nvGraphicFramePr>
        <p:xfrm>
          <a:off x="1907704" y="1439887"/>
          <a:ext cx="4752528" cy="432048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ижний колонтитул 2"/>
          <p:cNvSpPr txBox="1">
            <a:spLocks/>
          </p:cNvSpPr>
          <p:nvPr/>
        </p:nvSpPr>
        <p:spPr>
          <a:xfrm>
            <a:off x="7164288" y="6048400"/>
            <a:ext cx="1979712" cy="31432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sp>
        <p:nvSpPr>
          <p:cNvPr id="6" name="Прямоугольник 5"/>
          <p:cNvSpPr/>
          <p:nvPr/>
        </p:nvSpPr>
        <p:spPr>
          <a:xfrm>
            <a:off x="0" y="359765"/>
            <a:ext cx="9144000" cy="5229124"/>
          </a:xfrm>
          <a:prstGeom prst="rect">
            <a:avLst/>
          </a:prstGeom>
        </p:spPr>
        <p:txBody>
          <a:bodyPr wrap="square">
            <a:spAutoFit/>
          </a:bodyPr>
          <a:lstStyle/>
          <a:p>
            <a:pPr lvl="0" algn="ctr"/>
            <a:endParaRPr lang="ru-RU" sz="1600" dirty="0" smtClean="0">
              <a:solidFill>
                <a:srgbClr val="FF0000"/>
              </a:solidFill>
              <a:latin typeface="Times New Roman" pitchFamily="18" charset="0"/>
              <a:ea typeface="Times New Roman"/>
              <a:cs typeface="Times New Roman" pitchFamily="18" charset="0"/>
            </a:endParaRPr>
          </a:p>
          <a:p>
            <a:pPr lvl="0" algn="ctr"/>
            <a:r>
              <a:rPr lang="ru-RU" sz="1600" dirty="0">
                <a:solidFill>
                  <a:srgbClr val="FF0000"/>
                </a:solidFill>
                <a:latin typeface="Times New Roman" pitchFamily="18" charset="0"/>
                <a:ea typeface="Times New Roman"/>
                <a:cs typeface="Times New Roman" pitchFamily="18" charset="0"/>
              </a:rPr>
              <a:t> </a:t>
            </a:r>
            <a:r>
              <a:rPr lang="ru-RU" sz="1600" b="1" dirty="0" smtClean="0">
                <a:solidFill>
                  <a:prstClr val="black"/>
                </a:solidFill>
                <a:latin typeface="Times New Roman" pitchFamily="18" charset="0"/>
                <a:cs typeface="Times New Roman" pitchFamily="18" charset="0"/>
              </a:rPr>
              <a:t>МАЛОЕ ПРЕДПРИНИМАТЕЛЬСТВО В МУРМАНСКОЙ </a:t>
            </a:r>
            <a:r>
              <a:rPr lang="ru-RU" sz="1600" b="1" dirty="0">
                <a:solidFill>
                  <a:prstClr val="black"/>
                </a:solidFill>
                <a:latin typeface="Times New Roman" pitchFamily="18" charset="0"/>
                <a:cs typeface="Times New Roman" pitchFamily="18" charset="0"/>
              </a:rPr>
              <a:t>ОБЛАСТИ </a:t>
            </a:r>
          </a:p>
          <a:p>
            <a:pPr lvl="0" algn="ctr"/>
            <a:r>
              <a:rPr lang="ru-RU" sz="1600" b="1" dirty="0">
                <a:solidFill>
                  <a:prstClr val="black"/>
                </a:solidFill>
                <a:latin typeface="Times New Roman" pitchFamily="18" charset="0"/>
                <a:cs typeface="Times New Roman" pitchFamily="18" charset="0"/>
              </a:rPr>
              <a:t>В </a:t>
            </a:r>
            <a:r>
              <a:rPr lang="ru-RU" sz="1600" b="1" dirty="0" smtClean="0">
                <a:solidFill>
                  <a:prstClr val="black"/>
                </a:solidFill>
                <a:latin typeface="Times New Roman" pitchFamily="18" charset="0"/>
                <a:cs typeface="Times New Roman" pitchFamily="18" charset="0"/>
              </a:rPr>
              <a:t>2013-2015 </a:t>
            </a:r>
            <a:r>
              <a:rPr lang="ru-RU" sz="1600" b="1" dirty="0">
                <a:solidFill>
                  <a:prstClr val="black"/>
                </a:solidFill>
                <a:latin typeface="Times New Roman" pitchFamily="18" charset="0"/>
                <a:cs typeface="Times New Roman" pitchFamily="18" charset="0"/>
              </a:rPr>
              <a:t>ГОДАХ </a:t>
            </a:r>
          </a:p>
          <a:p>
            <a:pPr lvl="0"/>
            <a:endParaRPr lang="ru-RU" sz="1400" dirty="0" smtClean="0">
              <a:solidFill>
                <a:srgbClr val="FF0000"/>
              </a:solidFill>
              <a:latin typeface="Times New Roman" pitchFamily="18" charset="0"/>
              <a:ea typeface="Times New Roman"/>
              <a:cs typeface="Times New Roman" pitchFamily="18" charset="0"/>
            </a:endParaRPr>
          </a:p>
          <a:p>
            <a:pPr lvl="0"/>
            <a:endParaRPr lang="ru-RU" sz="1400" dirty="0" smtClean="0">
              <a:solidFill>
                <a:srgbClr val="FF0000"/>
              </a:solidFill>
              <a:latin typeface="Times New Roman" pitchFamily="18" charset="0"/>
              <a:ea typeface="Times New Roman"/>
              <a:cs typeface="Times New Roman" pitchFamily="18" charset="0"/>
            </a:endParaRPr>
          </a:p>
          <a:p>
            <a:pPr lvl="0" algn="ctr">
              <a:lnSpc>
                <a:spcPct val="90000"/>
              </a:lnSpc>
            </a:pPr>
            <a:r>
              <a:rPr lang="ru-RU" sz="1400" b="1" dirty="0" smtClean="0">
                <a:latin typeface="Times New Roman" pitchFamily="18" charset="0"/>
                <a:ea typeface="Times New Roman"/>
                <a:cs typeface="Times New Roman" pitchFamily="18" charset="0"/>
              </a:rPr>
              <a:t>Информационный обзор</a:t>
            </a:r>
          </a:p>
          <a:p>
            <a:pPr lvl="0" algn="ctr">
              <a:lnSpc>
                <a:spcPct val="90000"/>
              </a:lnSpc>
            </a:pPr>
            <a:r>
              <a:rPr lang="ru-RU" sz="1400" b="1" dirty="0" smtClean="0">
                <a:latin typeface="Times New Roman" pitchFamily="18" charset="0"/>
                <a:ea typeface="Times New Roman"/>
                <a:cs typeface="Times New Roman" pitchFamily="18" charset="0"/>
              </a:rPr>
              <a:t>(презентация)</a:t>
            </a:r>
            <a:endParaRPr lang="ru-RU" sz="1400" dirty="0" smtClean="0">
              <a:latin typeface="Times New Roman" pitchFamily="18" charset="0"/>
              <a:ea typeface="Times New Roman"/>
              <a:cs typeface="Times New Roman" pitchFamily="18" charset="0"/>
            </a:endParaRPr>
          </a:p>
          <a:p>
            <a:pPr lvl="0" algn="ctr">
              <a:lnSpc>
                <a:spcPct val="90000"/>
              </a:lnSpc>
            </a:pPr>
            <a:r>
              <a:rPr lang="ru-RU" sz="1400" dirty="0" smtClean="0">
                <a:solidFill>
                  <a:prstClr val="black"/>
                </a:solidFill>
                <a:latin typeface="Times New Roman" pitchFamily="18" charset="0"/>
                <a:ea typeface="Times New Roman"/>
                <a:cs typeface="Times New Roman" pitchFamily="18" charset="0"/>
              </a:rPr>
              <a:t>(</a:t>
            </a:r>
            <a:r>
              <a:rPr lang="ru-RU" sz="1400" dirty="0">
                <a:solidFill>
                  <a:prstClr val="black"/>
                </a:solidFill>
                <a:latin typeface="Times New Roman" pitchFamily="18" charset="0"/>
                <a:ea typeface="Times New Roman"/>
                <a:cs typeface="Times New Roman" pitchFamily="18" charset="0"/>
              </a:rPr>
              <a:t>код работы </a:t>
            </a:r>
            <a:r>
              <a:rPr lang="ru-RU" sz="1400" dirty="0" smtClean="0">
                <a:solidFill>
                  <a:prstClr val="black"/>
                </a:solidFill>
                <a:latin typeface="Times New Roman" pitchFamily="18" charset="0"/>
                <a:ea typeface="Times New Roman"/>
                <a:cs typeface="Times New Roman" pitchFamily="18" charset="0"/>
              </a:rPr>
              <a:t>031411011, </a:t>
            </a:r>
            <a:r>
              <a:rPr lang="ru-RU" sz="1400" dirty="0">
                <a:solidFill>
                  <a:prstClr val="black"/>
                </a:solidFill>
                <a:latin typeface="Times New Roman" pitchFamily="18" charset="0"/>
                <a:ea typeface="Times New Roman"/>
                <a:cs typeface="Times New Roman" pitchFamily="18" charset="0"/>
              </a:rPr>
              <a:t>от </a:t>
            </a:r>
            <a:r>
              <a:rPr lang="ru-RU" sz="1400" dirty="0" smtClean="0">
                <a:solidFill>
                  <a:prstClr val="black"/>
                </a:solidFill>
                <a:latin typeface="Times New Roman" pitchFamily="18" charset="0"/>
                <a:ea typeface="Times New Roman"/>
                <a:cs typeface="Times New Roman" pitchFamily="18" charset="0"/>
              </a:rPr>
              <a:t>20.05.2016 </a:t>
            </a:r>
            <a:r>
              <a:rPr lang="ru-RU" sz="1400" dirty="0">
                <a:solidFill>
                  <a:prstClr val="black"/>
                </a:solidFill>
                <a:latin typeface="Times New Roman" pitchFamily="18" charset="0"/>
                <a:ea typeface="Times New Roman"/>
                <a:cs typeface="Times New Roman" pitchFamily="18" charset="0"/>
              </a:rPr>
              <a:t>№ </a:t>
            </a:r>
            <a:r>
              <a:rPr lang="ru-RU" sz="1400" dirty="0" smtClean="0">
                <a:solidFill>
                  <a:prstClr val="black"/>
                </a:solidFill>
                <a:latin typeface="Times New Roman" pitchFamily="18" charset="0"/>
                <a:ea typeface="Times New Roman"/>
                <a:cs typeface="Times New Roman" pitchFamily="18" charset="0"/>
              </a:rPr>
              <a:t>ВМ-53-03/      -ДР)</a:t>
            </a:r>
            <a:endParaRPr lang="ru-RU" sz="1400" dirty="0">
              <a:solidFill>
                <a:prstClr val="black"/>
              </a:solidFill>
              <a:latin typeface="Times New Roman" pitchFamily="18" charset="0"/>
              <a:ea typeface="Times New Roman"/>
              <a:cs typeface="Times New Roman" pitchFamily="18" charset="0"/>
            </a:endParaRPr>
          </a:p>
          <a:p>
            <a:pPr lvl="0" algn="ctr"/>
            <a:endParaRPr lang="ru-RU" sz="1400" b="1" dirty="0" smtClean="0">
              <a:latin typeface="Times New Roman" pitchFamily="18" charset="0"/>
              <a:ea typeface="Times New Roman"/>
              <a:cs typeface="Times New Roman" pitchFamily="18" charset="0"/>
            </a:endParaRPr>
          </a:p>
          <a:p>
            <a:pPr lvl="0" algn="ctr"/>
            <a:endParaRPr lang="ru-RU" sz="1400" b="1" dirty="0">
              <a:latin typeface="Times New Roman" pitchFamily="18" charset="0"/>
              <a:ea typeface="Times New Roman"/>
              <a:cs typeface="Times New Roman" pitchFamily="18" charset="0"/>
            </a:endParaRPr>
          </a:p>
          <a:p>
            <a:pPr lvl="0" algn="ctr"/>
            <a:r>
              <a:rPr lang="ru-RU" sz="1200" b="1" dirty="0" smtClean="0">
                <a:latin typeface="Times New Roman" pitchFamily="18" charset="0"/>
                <a:ea typeface="Times New Roman"/>
                <a:cs typeface="Times New Roman" pitchFamily="18" charset="0"/>
              </a:rPr>
              <a:t>Ответственный </a:t>
            </a:r>
            <a:r>
              <a:rPr lang="ru-RU" sz="1200" b="1" dirty="0">
                <a:latin typeface="Times New Roman" pitchFamily="18" charset="0"/>
                <a:ea typeface="Times New Roman"/>
                <a:cs typeface="Times New Roman" pitchFamily="18" charset="0"/>
              </a:rPr>
              <a:t>за выпуск:</a:t>
            </a:r>
            <a:endParaRPr lang="ru-RU" sz="1200" dirty="0">
              <a:latin typeface="Times New Roman" pitchFamily="18" charset="0"/>
              <a:ea typeface="Times New Roman"/>
              <a:cs typeface="Times New Roman" pitchFamily="18" charset="0"/>
            </a:endParaRPr>
          </a:p>
          <a:p>
            <a:pPr lvl="0" algn="ctr"/>
            <a:r>
              <a:rPr lang="ru-RU" sz="1200" dirty="0">
                <a:latin typeface="Times New Roman" pitchFamily="18" charset="0"/>
                <a:ea typeface="Times New Roman"/>
                <a:cs typeface="Times New Roman" pitchFamily="18" charset="0"/>
              </a:rPr>
              <a:t> </a:t>
            </a:r>
          </a:p>
          <a:p>
            <a:pPr lvl="0" algn="ctr"/>
            <a:r>
              <a:rPr lang="ru-RU" sz="1200" b="1" dirty="0" smtClean="0">
                <a:latin typeface="Times New Roman" pitchFamily="18" charset="0"/>
                <a:ea typeface="Times New Roman"/>
                <a:cs typeface="Times New Roman" pitchFamily="18" charset="0"/>
              </a:rPr>
              <a:t>Пестова Татьяна Петровна</a:t>
            </a:r>
            <a:endParaRPr lang="ru-RU" sz="1200" b="1" dirty="0">
              <a:latin typeface="Times New Roman" pitchFamily="18" charset="0"/>
              <a:ea typeface="Times New Roman"/>
              <a:cs typeface="Times New Roman" pitchFamily="18" charset="0"/>
            </a:endParaRPr>
          </a:p>
          <a:p>
            <a:pPr lvl="0" algn="ctr"/>
            <a:r>
              <a:rPr lang="ru-RU" sz="1200" b="1" dirty="0">
                <a:latin typeface="Times New Roman" pitchFamily="18" charset="0"/>
                <a:ea typeface="Times New Roman"/>
                <a:cs typeface="Times New Roman" pitchFamily="18" charset="0"/>
              </a:rPr>
              <a:t>тел. </a:t>
            </a:r>
            <a:r>
              <a:rPr lang="ru-RU" sz="1200" b="1" dirty="0" smtClean="0">
                <a:latin typeface="Times New Roman" pitchFamily="18" charset="0"/>
                <a:ea typeface="Times New Roman"/>
                <a:cs typeface="Times New Roman" pitchFamily="18" charset="0"/>
              </a:rPr>
              <a:t>688-588</a:t>
            </a:r>
            <a:endParaRPr lang="ru-RU" sz="1200" b="1" dirty="0">
              <a:latin typeface="Times New Roman" pitchFamily="18" charset="0"/>
              <a:ea typeface="Times New Roman"/>
              <a:cs typeface="Times New Roman" pitchFamily="18" charset="0"/>
            </a:endParaRPr>
          </a:p>
          <a:p>
            <a:pPr lvl="0" algn="ctr"/>
            <a:r>
              <a:rPr lang="ru-RU" sz="1200" dirty="0">
                <a:highlight>
                  <a:srgbClr val="FFFF00"/>
                </a:highlight>
                <a:latin typeface="Times New Roman" pitchFamily="18" charset="0"/>
                <a:ea typeface="Times New Roman"/>
                <a:cs typeface="Times New Roman" pitchFamily="18" charset="0"/>
              </a:rPr>
              <a:t> </a:t>
            </a:r>
            <a:r>
              <a:rPr lang="ru-RU" sz="1200" dirty="0">
                <a:latin typeface="Times New Roman" pitchFamily="18" charset="0"/>
                <a:ea typeface="Times New Roman"/>
                <a:cs typeface="Times New Roman" pitchFamily="18" charset="0"/>
              </a:rPr>
              <a:t> </a:t>
            </a:r>
          </a:p>
          <a:p>
            <a:pPr lvl="0" algn="ctr"/>
            <a:r>
              <a:rPr lang="ru-RU" sz="1200" b="1" dirty="0" smtClean="0">
                <a:latin typeface="Times New Roman" pitchFamily="18" charset="0"/>
                <a:ea typeface="Times New Roman"/>
                <a:cs typeface="Times New Roman" pitchFamily="18" charset="0"/>
              </a:rPr>
              <a:t>Исполнитель:</a:t>
            </a:r>
          </a:p>
          <a:p>
            <a:pPr lvl="0" algn="ctr"/>
            <a:endParaRPr lang="ru-RU" sz="1200" b="1" dirty="0" smtClean="0">
              <a:latin typeface="Times New Roman" pitchFamily="18" charset="0"/>
              <a:ea typeface="Times New Roman"/>
              <a:cs typeface="Times New Roman" pitchFamily="18" charset="0"/>
            </a:endParaRPr>
          </a:p>
          <a:p>
            <a:pPr lvl="0" algn="ctr"/>
            <a:r>
              <a:rPr lang="ru-RU" sz="1200" b="1" dirty="0">
                <a:latin typeface="Times New Roman" pitchFamily="18" charset="0"/>
                <a:ea typeface="Times New Roman"/>
                <a:cs typeface="Times New Roman" pitchFamily="18" charset="0"/>
              </a:rPr>
              <a:t>Гладышева Ольга Валентиновна</a:t>
            </a:r>
          </a:p>
          <a:p>
            <a:pPr lvl="0" algn="ctr"/>
            <a:r>
              <a:rPr lang="ru-RU" sz="1200" b="1" dirty="0" smtClean="0">
                <a:solidFill>
                  <a:prstClr val="black"/>
                </a:solidFill>
                <a:latin typeface="Times New Roman" pitchFamily="18" charset="0"/>
                <a:ea typeface="Times New Roman"/>
                <a:cs typeface="Times New Roman" pitchFamily="18" charset="0"/>
              </a:rPr>
              <a:t>тел</a:t>
            </a:r>
            <a:r>
              <a:rPr lang="ru-RU" sz="1200" b="1" dirty="0">
                <a:solidFill>
                  <a:prstClr val="black"/>
                </a:solidFill>
                <a:latin typeface="Times New Roman" pitchFamily="18" charset="0"/>
                <a:ea typeface="Times New Roman"/>
                <a:cs typeface="Times New Roman" pitchFamily="18" charset="0"/>
              </a:rPr>
              <a:t>. </a:t>
            </a:r>
            <a:r>
              <a:rPr lang="ru-RU" sz="1200" b="1" dirty="0" smtClean="0">
                <a:solidFill>
                  <a:prstClr val="black"/>
                </a:solidFill>
                <a:latin typeface="Times New Roman" pitchFamily="18" charset="0"/>
                <a:ea typeface="Times New Roman"/>
                <a:cs typeface="Times New Roman" pitchFamily="18" charset="0"/>
              </a:rPr>
              <a:t>688-581</a:t>
            </a:r>
            <a:endParaRPr lang="ru-RU" sz="1200" b="1" dirty="0">
              <a:solidFill>
                <a:prstClr val="black"/>
              </a:solidFill>
              <a:latin typeface="Times New Roman" pitchFamily="18" charset="0"/>
              <a:ea typeface="Times New Roman"/>
              <a:cs typeface="Times New Roman" pitchFamily="18" charset="0"/>
            </a:endParaRPr>
          </a:p>
          <a:p>
            <a:pPr lvl="0" algn="ctr"/>
            <a:endParaRPr lang="ru-RU" sz="1200" dirty="0">
              <a:latin typeface="Times New Roman" pitchFamily="18" charset="0"/>
              <a:ea typeface="Times New Roman"/>
              <a:cs typeface="Times New Roman" pitchFamily="18" charset="0"/>
            </a:endParaRPr>
          </a:p>
          <a:p>
            <a:pPr lvl="0" algn="ctr"/>
            <a:endParaRPr lang="ru-RU" sz="1200" dirty="0" smtClean="0">
              <a:latin typeface="Times New Roman" pitchFamily="18" charset="0"/>
              <a:ea typeface="Times New Roman"/>
              <a:cs typeface="Times New Roman" pitchFamily="18" charset="0"/>
            </a:endParaRPr>
          </a:p>
          <a:p>
            <a:pPr lvl="0" algn="ctr"/>
            <a:r>
              <a:rPr lang="ru-RU" sz="1200" dirty="0" smtClean="0">
                <a:latin typeface="Times New Roman" pitchFamily="18" charset="0"/>
                <a:ea typeface="Times New Roman"/>
                <a:cs typeface="Times New Roman" pitchFamily="18" charset="0"/>
              </a:rPr>
              <a:t>При </a:t>
            </a:r>
            <a:r>
              <a:rPr lang="ru-RU" sz="1200" dirty="0">
                <a:latin typeface="Times New Roman" pitchFamily="18" charset="0"/>
                <a:ea typeface="Times New Roman"/>
                <a:cs typeface="Times New Roman" pitchFamily="18" charset="0"/>
              </a:rPr>
              <a:t>использовании информации ссылка на данный источник обязательна.</a:t>
            </a:r>
          </a:p>
          <a:p>
            <a:pPr lvl="0" algn="ctr"/>
            <a:r>
              <a:rPr lang="ru-RU" sz="1200" dirty="0">
                <a:latin typeface="Times New Roman" pitchFamily="18" charset="0"/>
                <a:ea typeface="Times New Roman"/>
                <a:cs typeface="Times New Roman" pitchFamily="18" charset="0"/>
              </a:rPr>
              <a:t>Перепечатке и размножению не подлежит.</a:t>
            </a:r>
          </a:p>
          <a:p>
            <a:pPr lvl="0" algn="ctr"/>
            <a:r>
              <a:rPr lang="ru-RU" sz="1200" dirty="0">
                <a:latin typeface="Times New Roman" pitchFamily="18" charset="0"/>
                <a:ea typeface="Times New Roman"/>
                <a:cs typeface="Times New Roman" pitchFamily="18" charset="0"/>
              </a:rPr>
              <a:t> </a:t>
            </a:r>
          </a:p>
          <a:p>
            <a:pPr lvl="0" algn="ctr"/>
            <a:r>
              <a:rPr lang="ru-RU" sz="1200" dirty="0">
                <a:latin typeface="Times New Roman" pitchFamily="18" charset="0"/>
                <a:ea typeface="Times New Roman"/>
                <a:cs typeface="Times New Roman" pitchFamily="18" charset="0"/>
              </a:rPr>
              <a:t> </a:t>
            </a:r>
          </a:p>
          <a:p>
            <a:pPr lvl="0" algn="ctr"/>
            <a:r>
              <a:rPr lang="ru-RU" sz="1200" dirty="0">
                <a:latin typeface="Times New Roman" pitchFamily="18" charset="0"/>
                <a:ea typeface="Times New Roman"/>
                <a:cs typeface="Times New Roman" pitchFamily="18" charset="0"/>
              </a:rPr>
              <a:t>Подписано в </a:t>
            </a:r>
            <a:r>
              <a:rPr lang="ru-RU" sz="1200" dirty="0" smtClean="0">
                <a:latin typeface="Times New Roman" pitchFamily="18" charset="0"/>
                <a:ea typeface="Times New Roman"/>
                <a:cs typeface="Times New Roman" pitchFamily="18" charset="0"/>
              </a:rPr>
              <a:t>публикацию 20.05.2016</a:t>
            </a:r>
            <a:endParaRPr lang="ru-RU" sz="1200" dirty="0">
              <a:latin typeface="Times New Roman" pitchFamily="18" charset="0"/>
              <a:ea typeface="Times New Roman"/>
              <a:cs typeface="Times New Roman" pitchFamily="18" charset="0"/>
            </a:endParaRPr>
          </a:p>
        </p:txBody>
      </p:sp>
    </p:spTree>
    <p:extLst>
      <p:ext uri="{BB962C8B-B14F-4D97-AF65-F5344CB8AC3E}">
        <p14:creationId xmlns:p14="http://schemas.microsoft.com/office/powerpoint/2010/main" val="2541517283"/>
      </p:ext>
    </p:extLst>
  </p:cSld>
  <p:clrMapOvr>
    <a:masterClrMapping/>
  </p:clrMapOvr>
  <p:transition spd="slow" advClick="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323530" y="287759"/>
            <a:ext cx="8506969" cy="612368"/>
          </a:xfrm>
        </p:spPr>
        <p:txBody>
          <a:bodyPr>
            <a:noAutofit/>
          </a:bodyPr>
          <a:lstStyle/>
          <a:p>
            <a:pPr lvl="0"/>
            <a:r>
              <a:rPr lang="ru-RU" sz="1600" b="1" dirty="0" smtClean="0">
                <a:latin typeface="Times New Roman" pitchFamily="18" charset="0"/>
                <a:cs typeface="Times New Roman" pitchFamily="18" charset="0"/>
              </a:rPr>
              <a:t>КОЛИЧЕСТВО ПРЕДПРИЯТИЙ И ИНДИВИДУАЛЬНЫХ ПРЕДПРИНИМАТЕЛЕЙ, ОСУЩЕСТВЛЯВШИХ ДЕЯТЕЛЬНОСТЬ</a:t>
            </a:r>
            <a:br>
              <a:rPr lang="ru-RU" sz="1600" b="1"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единиц</a:t>
            </a:r>
            <a:endParaRPr lang="ru-RU" sz="1600" dirty="0"/>
          </a:p>
        </p:txBody>
      </p:sp>
      <p:graphicFrame>
        <p:nvGraphicFramePr>
          <p:cNvPr id="8" name="Схема 7"/>
          <p:cNvGraphicFramePr/>
          <p:nvPr>
            <p:extLst>
              <p:ext uri="{D42A27DB-BD31-4B8C-83A1-F6EECF244321}">
                <p14:modId xmlns:p14="http://schemas.microsoft.com/office/powerpoint/2010/main" val="572043088"/>
              </p:ext>
            </p:extLst>
          </p:nvPr>
        </p:nvGraphicFramePr>
        <p:xfrm>
          <a:off x="683568" y="1879271"/>
          <a:ext cx="7828706" cy="28577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Нижний колонтитул 2"/>
          <p:cNvSpPr txBox="1">
            <a:spLocks/>
          </p:cNvSpPr>
          <p:nvPr/>
        </p:nvSpPr>
        <p:spPr>
          <a:xfrm>
            <a:off x="7311982" y="6103895"/>
            <a:ext cx="1810225"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a:t>
            </a:r>
            <a:r>
              <a:rPr lang="ru-RU" sz="1400" dirty="0">
                <a:solidFill>
                  <a:schemeClr val="tx1"/>
                </a:solidFill>
                <a:latin typeface="Times New Roman" pitchFamily="18" charset="0"/>
                <a:cs typeface="Times New Roman" pitchFamily="18" charset="0"/>
              </a:rPr>
              <a:t>6</a:t>
            </a:r>
          </a:p>
        </p:txBody>
      </p:sp>
      <p:sp>
        <p:nvSpPr>
          <p:cNvPr id="9" name="Нижний колонтитул 2"/>
          <p:cNvSpPr txBox="1">
            <a:spLocks/>
          </p:cNvSpPr>
          <p:nvPr/>
        </p:nvSpPr>
        <p:spPr>
          <a:xfrm>
            <a:off x="683568" y="4396782"/>
            <a:ext cx="3744416" cy="1496900"/>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sz="1800" b="1" dirty="0">
              <a:solidFill>
                <a:schemeClr val="tx1"/>
              </a:solidFill>
              <a:cs typeface="Times New Roman" pitchFamily="18" charset="0"/>
            </a:endParaRPr>
          </a:p>
        </p:txBody>
      </p:sp>
      <p:sp>
        <p:nvSpPr>
          <p:cNvPr id="7" name="Нижний колонтитул 2"/>
          <p:cNvSpPr txBox="1">
            <a:spLocks/>
          </p:cNvSpPr>
          <p:nvPr/>
        </p:nvSpPr>
        <p:spPr>
          <a:xfrm>
            <a:off x="4798051" y="4416571"/>
            <a:ext cx="3806399" cy="1496900"/>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sz="1800" b="1" dirty="0">
              <a:solidFill>
                <a:schemeClr val="tx1"/>
              </a:solidFill>
              <a:cs typeface="Times New Roman" pitchFamily="18" charset="0"/>
            </a:endParaRPr>
          </a:p>
        </p:txBody>
      </p:sp>
      <p:sp>
        <p:nvSpPr>
          <p:cNvPr id="10" name="TextBox 64"/>
          <p:cNvSpPr txBox="1"/>
          <p:nvPr/>
        </p:nvSpPr>
        <p:spPr>
          <a:xfrm rot="10800000" flipV="1">
            <a:off x="5148064" y="4416571"/>
            <a:ext cx="3528393" cy="134103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endParaRPr lang="ru-RU" sz="1800" b="1" i="1" dirty="0">
              <a:solidFill>
                <a:schemeClr val="tx1"/>
              </a:solidFill>
              <a:cs typeface="Arial" pitchFamily="34" charset="0"/>
            </a:endParaRPr>
          </a:p>
        </p:txBody>
      </p:sp>
    </p:spTree>
    <p:extLst>
      <p:ext uri="{BB962C8B-B14F-4D97-AF65-F5344CB8AC3E}">
        <p14:creationId xmlns:p14="http://schemas.microsoft.com/office/powerpoint/2010/main" val="3489026722"/>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1196" y="287760"/>
            <a:ext cx="8229600" cy="820339"/>
          </a:xfrm>
        </p:spPr>
        <p:txBody>
          <a:bodyPr>
            <a:noAutofit/>
          </a:bodyPr>
          <a:lstStyle/>
          <a:p>
            <a:r>
              <a:rPr lang="ru-RU" sz="1600" b="1" cap="all" dirty="0">
                <a:latin typeface="Times New Roman" pitchFamily="18" charset="0"/>
                <a:cs typeface="Times New Roman" pitchFamily="18" charset="0"/>
              </a:rPr>
              <a:t>Число малых предприятий (включая микропредприятия</a:t>
            </a:r>
            <a:r>
              <a:rPr lang="ru-RU" sz="1600" b="1" cap="all" dirty="0" smtClean="0">
                <a:latin typeface="Times New Roman" pitchFamily="18" charset="0"/>
                <a:cs typeface="Times New Roman" pitchFamily="18" charset="0"/>
              </a:rPr>
              <a:t>) </a:t>
            </a:r>
            <a:r>
              <a:rPr lang="ru-RU" sz="1600" b="1" cap="all" dirty="0">
                <a:latin typeface="Times New Roman" pitchFamily="18" charset="0"/>
                <a:cs typeface="Times New Roman" pitchFamily="18" charset="0"/>
              </a:rPr>
              <a:t/>
            </a:r>
            <a:br>
              <a:rPr lang="ru-RU" sz="1600" b="1" cap="all" dirty="0">
                <a:latin typeface="Times New Roman" pitchFamily="18" charset="0"/>
                <a:cs typeface="Times New Roman" pitchFamily="18" charset="0"/>
              </a:rPr>
            </a:br>
            <a:r>
              <a:rPr lang="ru-RU" sz="1600" b="1" cap="all" dirty="0">
                <a:latin typeface="Times New Roman" pitchFamily="18" charset="0"/>
                <a:cs typeface="Times New Roman" pitchFamily="18" charset="0"/>
              </a:rPr>
              <a:t>по видам экономической деятельности </a:t>
            </a:r>
            <a:br>
              <a:rPr lang="ru-RU" sz="1600" b="1" cap="all" dirty="0">
                <a:latin typeface="Times New Roman" pitchFamily="18" charset="0"/>
                <a:cs typeface="Times New Roman" pitchFamily="18" charset="0"/>
              </a:rPr>
            </a:br>
            <a:r>
              <a:rPr lang="ru-RU" sz="1600" dirty="0">
                <a:latin typeface="Times New Roman" pitchFamily="18" charset="0"/>
                <a:cs typeface="Times New Roman" pitchFamily="18" charset="0"/>
              </a:rPr>
              <a:t>единиц</a:t>
            </a:r>
            <a:br>
              <a:rPr lang="ru-RU" sz="1600" dirty="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sp>
        <p:nvSpPr>
          <p:cNvPr id="4" name="Нижний колонтитул 2"/>
          <p:cNvSpPr txBox="1">
            <a:spLocks/>
          </p:cNvSpPr>
          <p:nvPr/>
        </p:nvSpPr>
        <p:spPr>
          <a:xfrm>
            <a:off x="7311982" y="6103895"/>
            <a:ext cx="1810225"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a:t>
            </a:r>
            <a:r>
              <a:rPr lang="ru-RU" sz="1400" dirty="0">
                <a:solidFill>
                  <a:schemeClr val="tx1"/>
                </a:solidFill>
                <a:latin typeface="Times New Roman" pitchFamily="18" charset="0"/>
                <a:cs typeface="Times New Roman" pitchFamily="18" charset="0"/>
              </a:rPr>
              <a:t>6</a:t>
            </a:r>
          </a:p>
        </p:txBody>
      </p:sp>
      <p:graphicFrame>
        <p:nvGraphicFramePr>
          <p:cNvPr id="8" name="Таблица 7"/>
          <p:cNvGraphicFramePr>
            <a:graphicFrameLocks noGrp="1"/>
          </p:cNvGraphicFramePr>
          <p:nvPr>
            <p:extLst>
              <p:ext uri="{D42A27DB-BD31-4B8C-83A1-F6EECF244321}">
                <p14:modId xmlns:p14="http://schemas.microsoft.com/office/powerpoint/2010/main" val="3206017707"/>
              </p:ext>
            </p:extLst>
          </p:nvPr>
        </p:nvGraphicFramePr>
        <p:xfrm>
          <a:off x="395537" y="1123981"/>
          <a:ext cx="8352928" cy="4780401"/>
        </p:xfrm>
        <a:graphic>
          <a:graphicData uri="http://schemas.openxmlformats.org/drawingml/2006/table">
            <a:tbl>
              <a:tblPr firstRow="1">
                <a:tableStyleId>{2D5ABB26-0587-4C30-8999-92F81FD0307C}</a:tableStyleId>
              </a:tblPr>
              <a:tblGrid>
                <a:gridCol w="5297427"/>
                <a:gridCol w="1090893"/>
                <a:gridCol w="968940"/>
                <a:gridCol w="995668"/>
              </a:tblGrid>
              <a:tr h="266900">
                <a:tc>
                  <a:txBody>
                    <a:bodyPr/>
                    <a:lstStyle/>
                    <a:p>
                      <a:pPr algn="ctr">
                        <a:lnSpc>
                          <a:spcPct val="95000"/>
                        </a:lnSpc>
                        <a:spcAft>
                          <a:spcPts val="0"/>
                        </a:spcAft>
                      </a:pPr>
                      <a:r>
                        <a:rPr lang="ru-RU" sz="1200" dirty="0">
                          <a:effectLst/>
                          <a:latin typeface="Arial" pitchFamily="34" charset="0"/>
                          <a:cs typeface="Arial" pitchFamily="34" charset="0"/>
                        </a:rPr>
                        <a:t> </a:t>
                      </a:r>
                      <a:endParaRPr lang="ru-RU" sz="1200" b="0" dirty="0">
                        <a:effectLst/>
                        <a:latin typeface="Arial" pitchFamily="34" charset="0"/>
                        <a:ea typeface="Calibri"/>
                        <a:cs typeface="Arial" pitchFamily="34" charset="0"/>
                      </a:endParaRPr>
                    </a:p>
                  </a:txBody>
                  <a:tcPr marL="67901" marR="679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Bef>
                          <a:spcPts val="600"/>
                        </a:spcBef>
                        <a:spcAft>
                          <a:spcPts val="0"/>
                        </a:spcAft>
                      </a:pPr>
                      <a:r>
                        <a:rPr lang="ru-RU" sz="1200" dirty="0">
                          <a:effectLst/>
                          <a:latin typeface="Arial" pitchFamily="34" charset="0"/>
                          <a:cs typeface="Arial" pitchFamily="34" charset="0"/>
                        </a:rPr>
                        <a:t>2013</a:t>
                      </a:r>
                      <a:endParaRPr lang="ru-RU" sz="1200" b="0" dirty="0">
                        <a:effectLst/>
                        <a:latin typeface="Arial" pitchFamily="34" charset="0"/>
                        <a:ea typeface="Calibri"/>
                        <a:cs typeface="Arial" pitchFamily="34" charset="0"/>
                      </a:endParaRPr>
                    </a:p>
                  </a:txBody>
                  <a:tcPr marL="63390" marR="6339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Bef>
                          <a:spcPts val="600"/>
                        </a:spcBef>
                        <a:spcAft>
                          <a:spcPts val="0"/>
                        </a:spcAft>
                      </a:pPr>
                      <a:r>
                        <a:rPr lang="ru-RU" sz="1200" dirty="0">
                          <a:effectLst/>
                          <a:latin typeface="Arial" pitchFamily="34" charset="0"/>
                          <a:cs typeface="Arial" pitchFamily="34" charset="0"/>
                        </a:rPr>
                        <a:t>2014</a:t>
                      </a:r>
                      <a:endParaRPr lang="ru-RU" sz="1200" b="0" dirty="0">
                        <a:effectLst/>
                        <a:latin typeface="Arial" pitchFamily="34" charset="0"/>
                        <a:ea typeface="Calibri"/>
                        <a:cs typeface="Arial" pitchFamily="34" charset="0"/>
                      </a:endParaRPr>
                    </a:p>
                  </a:txBody>
                  <a:tcPr marL="63390" marR="6339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Bef>
                          <a:spcPts val="600"/>
                        </a:spcBef>
                        <a:spcAft>
                          <a:spcPts val="0"/>
                        </a:spcAft>
                      </a:pPr>
                      <a:r>
                        <a:rPr lang="ru-RU" sz="1200" dirty="0" smtClean="0">
                          <a:effectLst/>
                          <a:latin typeface="Arial" pitchFamily="34" charset="0"/>
                          <a:cs typeface="Arial" pitchFamily="34" charset="0"/>
                        </a:rPr>
                        <a:t>2015</a:t>
                      </a:r>
                      <a:endParaRPr lang="ru-RU" sz="1200" b="0" dirty="0">
                        <a:effectLst/>
                        <a:latin typeface="Arial" pitchFamily="34" charset="0"/>
                        <a:ea typeface="Calibri"/>
                        <a:cs typeface="Arial" pitchFamily="34" charset="0"/>
                      </a:endParaRPr>
                    </a:p>
                  </a:txBody>
                  <a:tcPr marL="63390" marR="6339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362014">
                <a:tc>
                  <a:txBody>
                    <a:bodyPr/>
                    <a:lstStyle/>
                    <a:p>
                      <a:pPr algn="just">
                        <a:lnSpc>
                          <a:spcPct val="94000"/>
                        </a:lnSpc>
                        <a:spcBef>
                          <a:spcPts val="600"/>
                        </a:spcBef>
                        <a:spcAft>
                          <a:spcPts val="0"/>
                        </a:spcAft>
                      </a:pPr>
                      <a:r>
                        <a:rPr lang="ru-RU" sz="1200" b="1" dirty="0">
                          <a:effectLst/>
                          <a:latin typeface="Arial" pitchFamily="34" charset="0"/>
                          <a:cs typeface="Arial" pitchFamily="34" charset="0"/>
                        </a:rPr>
                        <a:t>Всего</a:t>
                      </a:r>
                      <a:endParaRPr lang="ru-RU" sz="1200" b="1"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lnSpc>
                          <a:spcPct val="94000"/>
                        </a:lnSpc>
                        <a:spcBef>
                          <a:spcPts val="600"/>
                        </a:spcBef>
                        <a:spcAft>
                          <a:spcPts val="0"/>
                        </a:spcAft>
                      </a:pPr>
                      <a:r>
                        <a:rPr lang="ru-RU" sz="1200" b="1" dirty="0">
                          <a:effectLst/>
                          <a:latin typeface="Arial" pitchFamily="34" charset="0"/>
                          <a:cs typeface="Arial" pitchFamily="34" charset="0"/>
                        </a:rPr>
                        <a:t>5982</a:t>
                      </a:r>
                      <a:endParaRPr lang="ru-RU" sz="1200" b="1" dirty="0">
                        <a:effectLst/>
                        <a:latin typeface="Arial" pitchFamily="34" charset="0"/>
                        <a:ea typeface="Calibri"/>
                        <a:cs typeface="Arial" pitchFamily="34" charset="0"/>
                      </a:endParaRPr>
                    </a:p>
                  </a:txBody>
                  <a:tcPr marL="67901" marR="67901" marT="0" marB="0" anchor="b">
                    <a:lnT w="12700" cap="flat" cmpd="sng" algn="ctr">
                      <a:solidFill>
                        <a:schemeClr val="tx1"/>
                      </a:solidFill>
                      <a:prstDash val="solid"/>
                      <a:round/>
                      <a:headEnd type="none" w="med" len="med"/>
                      <a:tailEnd type="none" w="med" len="med"/>
                    </a:lnT>
                  </a:tcPr>
                </a:tc>
                <a:tc>
                  <a:txBody>
                    <a:bodyPr/>
                    <a:lstStyle/>
                    <a:p>
                      <a:pPr algn="ctr">
                        <a:lnSpc>
                          <a:spcPct val="94000"/>
                        </a:lnSpc>
                        <a:spcBef>
                          <a:spcPts val="600"/>
                        </a:spcBef>
                        <a:spcAft>
                          <a:spcPts val="0"/>
                        </a:spcAft>
                      </a:pPr>
                      <a:r>
                        <a:rPr lang="ru-RU" sz="1200" b="1" dirty="0">
                          <a:effectLst/>
                          <a:latin typeface="Arial" pitchFamily="34" charset="0"/>
                          <a:cs typeface="Arial" pitchFamily="34" charset="0"/>
                        </a:rPr>
                        <a:t>5912</a:t>
                      </a:r>
                      <a:endParaRPr lang="ru-RU" sz="1200" b="1" dirty="0">
                        <a:effectLst/>
                        <a:latin typeface="Arial" pitchFamily="34" charset="0"/>
                        <a:ea typeface="Calibri"/>
                        <a:cs typeface="Arial" pitchFamily="34" charset="0"/>
                      </a:endParaRPr>
                    </a:p>
                  </a:txBody>
                  <a:tcPr marL="67901" marR="67901" marT="0" marB="0" anchor="b">
                    <a:lnT w="12700" cap="flat" cmpd="sng" algn="ctr">
                      <a:solidFill>
                        <a:schemeClr val="tx1"/>
                      </a:solidFill>
                      <a:prstDash val="solid"/>
                      <a:round/>
                      <a:headEnd type="none" w="med" len="med"/>
                      <a:tailEnd type="none" w="med" len="med"/>
                    </a:lnT>
                  </a:tcPr>
                </a:tc>
                <a:tc>
                  <a:txBody>
                    <a:bodyPr/>
                    <a:lstStyle/>
                    <a:p>
                      <a:pPr algn="ctr">
                        <a:lnSpc>
                          <a:spcPct val="94000"/>
                        </a:lnSpc>
                        <a:spcBef>
                          <a:spcPts val="600"/>
                        </a:spcBef>
                        <a:spcAft>
                          <a:spcPts val="0"/>
                        </a:spcAft>
                      </a:pPr>
                      <a:r>
                        <a:rPr lang="ru-RU" sz="1200" b="1" dirty="0">
                          <a:effectLst/>
                          <a:latin typeface="Arial" pitchFamily="34" charset="0"/>
                          <a:cs typeface="Arial" pitchFamily="34" charset="0"/>
                        </a:rPr>
                        <a:t>5985</a:t>
                      </a:r>
                      <a:endParaRPr lang="ru-RU" sz="1200" b="1"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40904">
                <a:tc>
                  <a:txBody>
                    <a:bodyPr/>
                    <a:lstStyle/>
                    <a:p>
                      <a:pPr marL="90170">
                        <a:lnSpc>
                          <a:spcPct val="94000"/>
                        </a:lnSpc>
                        <a:spcAft>
                          <a:spcPts val="0"/>
                        </a:spcAft>
                      </a:pPr>
                      <a:r>
                        <a:rPr lang="ru-RU" sz="1200" dirty="0">
                          <a:effectLst/>
                          <a:latin typeface="Arial" pitchFamily="34" charset="0"/>
                          <a:cs typeface="Arial" pitchFamily="34" charset="0"/>
                        </a:rPr>
                        <a:t>сельское хозяйство, охота и лесное хозяйство</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18</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a:t>
                      </a:r>
                      <a:r>
                        <a:rPr lang="ru-RU" sz="1200" baseline="0" dirty="0" smtClean="0">
                          <a:effectLst/>
                          <a:latin typeface="Arial" pitchFamily="34" charset="0"/>
                          <a:cs typeface="Arial" pitchFamily="34" charset="0"/>
                        </a:rPr>
                        <a:t> </a:t>
                      </a:r>
                      <a:r>
                        <a:rPr lang="ru-RU" sz="1200" dirty="0" smtClean="0">
                          <a:effectLst/>
                          <a:latin typeface="Arial" pitchFamily="34" charset="0"/>
                          <a:cs typeface="Arial" pitchFamily="34" charset="0"/>
                        </a:rPr>
                        <a:t>24</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21</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40904">
                <a:tc>
                  <a:txBody>
                    <a:bodyPr/>
                    <a:lstStyle/>
                    <a:p>
                      <a:pPr marL="90170">
                        <a:lnSpc>
                          <a:spcPct val="94000"/>
                        </a:lnSpc>
                        <a:spcAft>
                          <a:spcPts val="0"/>
                        </a:spcAft>
                      </a:pPr>
                      <a:r>
                        <a:rPr lang="ru-RU" sz="1200" dirty="0">
                          <a:effectLst/>
                          <a:latin typeface="Arial" pitchFamily="34" charset="0"/>
                          <a:cs typeface="Arial" pitchFamily="34" charset="0"/>
                        </a:rPr>
                        <a:t>рыболовство, рыбоводство</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61</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104</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101</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40904">
                <a:tc>
                  <a:txBody>
                    <a:bodyPr/>
                    <a:lstStyle/>
                    <a:p>
                      <a:pPr marL="90170">
                        <a:lnSpc>
                          <a:spcPct val="94000"/>
                        </a:lnSpc>
                        <a:spcAft>
                          <a:spcPts val="0"/>
                        </a:spcAft>
                      </a:pPr>
                      <a:r>
                        <a:rPr lang="ru-RU" sz="1200" dirty="0">
                          <a:effectLst/>
                          <a:latin typeface="Arial" pitchFamily="34" charset="0"/>
                          <a:cs typeface="Arial" pitchFamily="34" charset="0"/>
                        </a:rPr>
                        <a:t>добыча полезных ископаемых</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2</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20</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20</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40904">
                <a:tc>
                  <a:txBody>
                    <a:bodyPr/>
                    <a:lstStyle/>
                    <a:p>
                      <a:pPr marL="90170">
                        <a:lnSpc>
                          <a:spcPct val="94000"/>
                        </a:lnSpc>
                        <a:spcAft>
                          <a:spcPts val="0"/>
                        </a:spcAft>
                      </a:pPr>
                      <a:r>
                        <a:rPr lang="ru-RU" sz="1200" dirty="0">
                          <a:effectLst/>
                          <a:latin typeface="Arial" pitchFamily="34" charset="0"/>
                          <a:cs typeface="Arial" pitchFamily="34" charset="0"/>
                        </a:rPr>
                        <a:t>обрабатывающие производства </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397</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609</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565</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40904">
                <a:tc>
                  <a:txBody>
                    <a:bodyPr/>
                    <a:lstStyle/>
                    <a:p>
                      <a:pPr marL="90170">
                        <a:lnSpc>
                          <a:spcPct val="94000"/>
                        </a:lnSpc>
                        <a:spcAft>
                          <a:spcPts val="0"/>
                        </a:spcAft>
                      </a:pPr>
                      <a:r>
                        <a:rPr lang="ru-RU" sz="1200" dirty="0">
                          <a:effectLst/>
                          <a:latin typeface="Arial" pitchFamily="34" charset="0"/>
                          <a:cs typeface="Arial" pitchFamily="34" charset="0"/>
                        </a:rPr>
                        <a:t>производство и распределение электроэнергии, газа и воды</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27</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32</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35</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40904">
                <a:tc>
                  <a:txBody>
                    <a:bodyPr/>
                    <a:lstStyle/>
                    <a:p>
                      <a:pPr marL="90170">
                        <a:lnSpc>
                          <a:spcPct val="94000"/>
                        </a:lnSpc>
                        <a:spcAft>
                          <a:spcPts val="0"/>
                        </a:spcAft>
                      </a:pPr>
                      <a:r>
                        <a:rPr lang="ru-RU" sz="1200" dirty="0">
                          <a:effectLst/>
                          <a:latin typeface="Arial" pitchFamily="34" charset="0"/>
                          <a:cs typeface="Arial" pitchFamily="34" charset="0"/>
                        </a:rPr>
                        <a:t>строительство</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619</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659</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683</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366162">
                <a:tc>
                  <a:txBody>
                    <a:bodyPr/>
                    <a:lstStyle/>
                    <a:p>
                      <a:pPr marL="90170">
                        <a:lnSpc>
                          <a:spcPct val="94000"/>
                        </a:lnSpc>
                        <a:spcAft>
                          <a:spcPts val="0"/>
                        </a:spcAft>
                      </a:pPr>
                      <a:r>
                        <a:rPr lang="ru-RU" sz="1200" dirty="0">
                          <a:effectLst/>
                          <a:latin typeface="Arial" pitchFamily="34" charset="0"/>
                          <a:cs typeface="Arial" pitchFamily="34" charset="0"/>
                        </a:rPr>
                        <a:t>оптовая и розничная торговля; ремонт </a:t>
                      </a:r>
                      <a:r>
                        <a:rPr lang="ru-RU" sz="1200" dirty="0" smtClean="0">
                          <a:effectLst/>
                          <a:latin typeface="Arial" pitchFamily="34" charset="0"/>
                          <a:cs typeface="Arial" pitchFamily="34" charset="0"/>
                        </a:rPr>
                        <a:t>автотранспортных </a:t>
                      </a:r>
                      <a:r>
                        <a:rPr lang="ru-RU" sz="1200" dirty="0">
                          <a:effectLst/>
                          <a:latin typeface="Arial" pitchFamily="34" charset="0"/>
                          <a:cs typeface="Arial" pitchFamily="34" charset="0"/>
                        </a:rPr>
                        <a:t>средств, мотоциклов, </a:t>
                      </a:r>
                      <a:r>
                        <a:rPr lang="ru-RU" sz="1200" dirty="0" smtClean="0">
                          <a:effectLst/>
                          <a:latin typeface="Arial" pitchFamily="34" charset="0"/>
                          <a:cs typeface="Arial" pitchFamily="34" charset="0"/>
                        </a:rPr>
                        <a:t>бытовых </a:t>
                      </a:r>
                      <a:r>
                        <a:rPr lang="ru-RU" sz="1200" dirty="0">
                          <a:effectLst/>
                          <a:latin typeface="Arial" pitchFamily="34" charset="0"/>
                          <a:cs typeface="Arial" pitchFamily="34" charset="0"/>
                        </a:rPr>
                        <a:t>изделий и предметов личного </a:t>
                      </a:r>
                      <a:r>
                        <a:rPr lang="ru-RU" sz="1200" dirty="0" smtClean="0">
                          <a:effectLst/>
                          <a:latin typeface="Arial" pitchFamily="34" charset="0"/>
                          <a:cs typeface="Arial" pitchFamily="34" charset="0"/>
                        </a:rPr>
                        <a:t>пользования</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2298</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2162</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2179</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40904">
                <a:tc>
                  <a:txBody>
                    <a:bodyPr/>
                    <a:lstStyle/>
                    <a:p>
                      <a:pPr marL="90170">
                        <a:lnSpc>
                          <a:spcPct val="94000"/>
                        </a:lnSpc>
                        <a:spcAft>
                          <a:spcPts val="0"/>
                        </a:spcAft>
                      </a:pPr>
                      <a:r>
                        <a:rPr lang="ru-RU" sz="1200" dirty="0">
                          <a:effectLst/>
                          <a:latin typeface="Arial" pitchFamily="34" charset="0"/>
                          <a:cs typeface="Arial" pitchFamily="34" charset="0"/>
                        </a:rPr>
                        <a:t>гостиницы и рестораны</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284</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a:t>
                      </a:r>
                      <a:r>
                        <a:rPr lang="ru-RU" sz="1200" baseline="0" dirty="0" smtClean="0">
                          <a:effectLst/>
                          <a:latin typeface="Arial" pitchFamily="34" charset="0"/>
                          <a:cs typeface="Arial" pitchFamily="34" charset="0"/>
                        </a:rPr>
                        <a:t> </a:t>
                      </a:r>
                      <a:r>
                        <a:rPr lang="ru-RU" sz="1200" dirty="0" smtClean="0">
                          <a:effectLst/>
                          <a:latin typeface="Arial" pitchFamily="34" charset="0"/>
                          <a:cs typeface="Arial" pitchFamily="34" charset="0"/>
                        </a:rPr>
                        <a:t>294</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292</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40904">
                <a:tc>
                  <a:txBody>
                    <a:bodyPr/>
                    <a:lstStyle/>
                    <a:p>
                      <a:pPr marL="90170">
                        <a:lnSpc>
                          <a:spcPct val="94000"/>
                        </a:lnSpc>
                        <a:spcAft>
                          <a:spcPts val="0"/>
                        </a:spcAft>
                      </a:pPr>
                      <a:r>
                        <a:rPr lang="ru-RU" sz="1200" dirty="0">
                          <a:effectLst/>
                          <a:latin typeface="Arial" pitchFamily="34" charset="0"/>
                          <a:cs typeface="Arial" pitchFamily="34" charset="0"/>
                        </a:rPr>
                        <a:t>транспорт и связь</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472</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410</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417</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40904">
                <a:tc>
                  <a:txBody>
                    <a:bodyPr/>
                    <a:lstStyle/>
                    <a:p>
                      <a:pPr marL="90170">
                        <a:lnSpc>
                          <a:spcPct val="94000"/>
                        </a:lnSpc>
                        <a:spcAft>
                          <a:spcPts val="0"/>
                        </a:spcAft>
                      </a:pPr>
                      <a:r>
                        <a:rPr lang="ru-RU" sz="1200" dirty="0">
                          <a:effectLst/>
                          <a:latin typeface="Arial" pitchFamily="34" charset="0"/>
                          <a:cs typeface="Arial" pitchFamily="34" charset="0"/>
                        </a:rPr>
                        <a:t>финансовая деятельность</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70</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65</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67</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37195">
                <a:tc>
                  <a:txBody>
                    <a:bodyPr/>
                    <a:lstStyle/>
                    <a:p>
                      <a:pPr marL="90170">
                        <a:lnSpc>
                          <a:spcPct val="94000"/>
                        </a:lnSpc>
                        <a:spcAft>
                          <a:spcPts val="0"/>
                        </a:spcAft>
                      </a:pPr>
                      <a:r>
                        <a:rPr lang="ru-RU" sz="1200" dirty="0">
                          <a:effectLst/>
                          <a:latin typeface="Arial" pitchFamily="34" charset="0"/>
                          <a:cs typeface="Arial" pitchFamily="34" charset="0"/>
                        </a:rPr>
                        <a:t>операции с недвижимым имуществом, </a:t>
                      </a:r>
                      <a:r>
                        <a:rPr lang="ru-RU" sz="1200" dirty="0" smtClean="0">
                          <a:effectLst/>
                          <a:latin typeface="Arial" pitchFamily="34" charset="0"/>
                          <a:cs typeface="Arial" pitchFamily="34" charset="0"/>
                        </a:rPr>
                        <a:t>аренда </a:t>
                      </a:r>
                      <a:r>
                        <a:rPr lang="ru-RU" sz="1200" dirty="0">
                          <a:effectLst/>
                          <a:latin typeface="Arial" pitchFamily="34" charset="0"/>
                          <a:cs typeface="Arial" pitchFamily="34" charset="0"/>
                        </a:rPr>
                        <a:t>и предоставление услуг</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1432</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a:effectLst/>
                          <a:latin typeface="Arial" pitchFamily="34" charset="0"/>
                          <a:cs typeface="Arial" pitchFamily="34" charset="0"/>
                        </a:rPr>
                        <a:t>1232</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1298</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408293">
                <a:tc>
                  <a:txBody>
                    <a:bodyPr/>
                    <a:lstStyle/>
                    <a:p>
                      <a:pPr marL="90170">
                        <a:lnSpc>
                          <a:spcPct val="94000"/>
                        </a:lnSpc>
                        <a:spcAft>
                          <a:spcPts val="0"/>
                        </a:spcAft>
                        <a:tabLst>
                          <a:tab pos="1560830" algn="r"/>
                        </a:tabLst>
                      </a:pPr>
                      <a:r>
                        <a:rPr lang="ru-RU" sz="1200" dirty="0">
                          <a:effectLst/>
                          <a:latin typeface="Arial" pitchFamily="34" charset="0"/>
                          <a:cs typeface="Arial" pitchFamily="34" charset="0"/>
                        </a:rPr>
                        <a:t>государственное управление и обеспечение военной безопасности; социальное страхование</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1</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2</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2</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40904">
                <a:tc>
                  <a:txBody>
                    <a:bodyPr/>
                    <a:lstStyle/>
                    <a:p>
                      <a:pPr marL="90170">
                        <a:lnSpc>
                          <a:spcPct val="94000"/>
                        </a:lnSpc>
                        <a:spcAft>
                          <a:spcPts val="0"/>
                        </a:spcAft>
                        <a:tabLst>
                          <a:tab pos="1560830" algn="r"/>
                        </a:tabLst>
                      </a:pPr>
                      <a:r>
                        <a:rPr lang="ru-RU" sz="1200" dirty="0">
                          <a:effectLst/>
                          <a:latin typeface="Arial" pitchFamily="34" charset="0"/>
                          <a:cs typeface="Arial" pitchFamily="34" charset="0"/>
                        </a:rPr>
                        <a:t>образование</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34</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27</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27</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237195">
                <a:tc>
                  <a:txBody>
                    <a:bodyPr/>
                    <a:lstStyle/>
                    <a:p>
                      <a:pPr marL="90170">
                        <a:lnSpc>
                          <a:spcPct val="94000"/>
                        </a:lnSpc>
                        <a:spcAft>
                          <a:spcPts val="0"/>
                        </a:spcAft>
                      </a:pPr>
                      <a:r>
                        <a:rPr lang="ru-RU" sz="1200" dirty="0">
                          <a:effectLst/>
                          <a:latin typeface="Arial" pitchFamily="34" charset="0"/>
                          <a:cs typeface="Arial" pitchFamily="34" charset="0"/>
                        </a:rPr>
                        <a:t>здравоохранение и </a:t>
                      </a:r>
                      <a:r>
                        <a:rPr lang="ru-RU" sz="1200" dirty="0" smtClean="0">
                          <a:effectLst/>
                          <a:latin typeface="Arial" pitchFamily="34" charset="0"/>
                          <a:cs typeface="Arial" pitchFamily="34" charset="0"/>
                        </a:rPr>
                        <a:t>предоставление социальных </a:t>
                      </a:r>
                      <a:r>
                        <a:rPr lang="ru-RU" sz="1200" dirty="0">
                          <a:effectLst/>
                          <a:latin typeface="Arial" pitchFamily="34" charset="0"/>
                          <a:cs typeface="Arial" pitchFamily="34" charset="0"/>
                        </a:rPr>
                        <a:t>услуг</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101</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96</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97</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381424">
                <a:tc>
                  <a:txBody>
                    <a:bodyPr/>
                    <a:lstStyle/>
                    <a:p>
                      <a:pPr marL="90170">
                        <a:lnSpc>
                          <a:spcPct val="94000"/>
                        </a:lnSpc>
                        <a:spcAft>
                          <a:spcPts val="0"/>
                        </a:spcAft>
                      </a:pPr>
                      <a:r>
                        <a:rPr lang="ru-RU" sz="1200" dirty="0">
                          <a:effectLst/>
                          <a:latin typeface="Arial" pitchFamily="34" charset="0"/>
                          <a:cs typeface="Arial" pitchFamily="34" charset="0"/>
                        </a:rPr>
                        <a:t>предоставление прочих коммунальных, социальных </a:t>
                      </a:r>
                      <a:endParaRPr lang="ru-RU" sz="1200" dirty="0" smtClean="0">
                        <a:effectLst/>
                        <a:latin typeface="Arial" pitchFamily="34" charset="0"/>
                        <a:cs typeface="Arial" pitchFamily="34" charset="0"/>
                      </a:endParaRPr>
                    </a:p>
                    <a:p>
                      <a:pPr marL="90170">
                        <a:lnSpc>
                          <a:spcPct val="94000"/>
                        </a:lnSpc>
                        <a:spcAft>
                          <a:spcPts val="0"/>
                        </a:spcAft>
                      </a:pPr>
                      <a:r>
                        <a:rPr lang="ru-RU" sz="1200" dirty="0" smtClean="0">
                          <a:effectLst/>
                          <a:latin typeface="Arial" pitchFamily="34" charset="0"/>
                          <a:cs typeface="Arial" pitchFamily="34" charset="0"/>
                        </a:rPr>
                        <a:t>и </a:t>
                      </a:r>
                      <a:r>
                        <a:rPr lang="ru-RU" sz="1200" dirty="0">
                          <a:effectLst/>
                          <a:latin typeface="Arial" pitchFamily="34" charset="0"/>
                          <a:cs typeface="Arial" pitchFamily="34" charset="0"/>
                        </a:rPr>
                        <a:t>персональных </a:t>
                      </a:r>
                      <a:r>
                        <a:rPr lang="ru-RU" sz="1200" dirty="0" smtClean="0">
                          <a:effectLst/>
                          <a:latin typeface="Arial" pitchFamily="34" charset="0"/>
                          <a:cs typeface="Arial" pitchFamily="34" charset="0"/>
                        </a:rPr>
                        <a:t>услуг</a:t>
                      </a:r>
                      <a:endParaRPr lang="ru-RU" sz="12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tcPr>
                </a:tc>
                <a:tc>
                  <a:txBody>
                    <a:bodyPr/>
                    <a:lstStyle/>
                    <a:p>
                      <a:pPr algn="ctr">
                        <a:lnSpc>
                          <a:spcPct val="94000"/>
                        </a:lnSpc>
                        <a:spcAft>
                          <a:spcPts val="0"/>
                        </a:spcAft>
                      </a:pPr>
                      <a:r>
                        <a:rPr lang="ru-RU" sz="1200" dirty="0" smtClean="0">
                          <a:effectLst/>
                          <a:latin typeface="Arial" pitchFamily="34" charset="0"/>
                          <a:cs typeface="Arial" pitchFamily="34" charset="0"/>
                        </a:rPr>
                        <a:t> 166</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176</a:t>
                      </a:r>
                      <a:endParaRPr lang="ru-RU" sz="1200" b="0" dirty="0">
                        <a:effectLst/>
                        <a:latin typeface="Arial" pitchFamily="34" charset="0"/>
                        <a:ea typeface="Calibri"/>
                        <a:cs typeface="Arial" pitchFamily="34" charset="0"/>
                      </a:endParaRPr>
                    </a:p>
                  </a:txBody>
                  <a:tcPr marL="67901" marR="67901" marT="0" marB="0" anchor="b"/>
                </a:tc>
                <a:tc>
                  <a:txBody>
                    <a:bodyPr/>
                    <a:lstStyle/>
                    <a:p>
                      <a:pPr algn="ctr">
                        <a:lnSpc>
                          <a:spcPct val="94000"/>
                        </a:lnSpc>
                        <a:spcAft>
                          <a:spcPts val="0"/>
                        </a:spcAft>
                      </a:pPr>
                      <a:r>
                        <a:rPr lang="ru-RU" sz="1200" dirty="0" smtClean="0">
                          <a:effectLst/>
                          <a:latin typeface="Arial" pitchFamily="34" charset="0"/>
                          <a:cs typeface="Arial" pitchFamily="34" charset="0"/>
                        </a:rPr>
                        <a:t>  </a:t>
                      </a:r>
                      <a:r>
                        <a:rPr lang="ru-RU" sz="1200" baseline="0" dirty="0" smtClean="0">
                          <a:effectLst/>
                          <a:latin typeface="Arial" pitchFamily="34" charset="0"/>
                          <a:cs typeface="Arial" pitchFamily="34" charset="0"/>
                        </a:rPr>
                        <a:t> </a:t>
                      </a:r>
                      <a:r>
                        <a:rPr lang="ru-RU" sz="1200" dirty="0" smtClean="0">
                          <a:effectLst/>
                          <a:latin typeface="Arial" pitchFamily="34" charset="0"/>
                          <a:cs typeface="Arial" pitchFamily="34" charset="0"/>
                        </a:rPr>
                        <a:t>181</a:t>
                      </a:r>
                      <a:endParaRPr lang="ru-RU" sz="12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tcPr>
                </a:tc>
              </a:tr>
              <a:tr h="112178">
                <a:tc>
                  <a:txBody>
                    <a:bodyPr/>
                    <a:lstStyle/>
                    <a:p>
                      <a:pPr marL="90170">
                        <a:lnSpc>
                          <a:spcPct val="94000"/>
                        </a:lnSpc>
                        <a:spcAft>
                          <a:spcPts val="1200"/>
                        </a:spcAft>
                      </a:pPr>
                      <a:endParaRPr lang="ru-RU" sz="100" b="0" dirty="0">
                        <a:effectLst/>
                        <a:latin typeface="Arial" pitchFamily="34" charset="0"/>
                        <a:ea typeface="Calibri"/>
                        <a:cs typeface="Arial" pitchFamily="34" charset="0"/>
                      </a:endParaRPr>
                    </a:p>
                  </a:txBody>
                  <a:tcPr marL="67901" marR="67901" marT="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lnSpc>
                          <a:spcPct val="94000"/>
                        </a:lnSpc>
                        <a:spcAft>
                          <a:spcPts val="1200"/>
                        </a:spcAft>
                      </a:pPr>
                      <a:endParaRPr lang="ru-RU" sz="100" b="0" dirty="0">
                        <a:effectLst/>
                        <a:latin typeface="Arial" pitchFamily="34" charset="0"/>
                        <a:ea typeface="Calibri"/>
                        <a:cs typeface="Arial" pitchFamily="34" charset="0"/>
                      </a:endParaRPr>
                    </a:p>
                  </a:txBody>
                  <a:tcPr marL="67901" marR="67901" marT="0" marB="0" anchor="b">
                    <a:lnB w="12700" cap="flat" cmpd="sng" algn="ctr">
                      <a:solidFill>
                        <a:schemeClr val="tx1"/>
                      </a:solidFill>
                      <a:prstDash val="solid"/>
                      <a:round/>
                      <a:headEnd type="none" w="med" len="med"/>
                      <a:tailEnd type="none" w="med" len="med"/>
                    </a:lnB>
                  </a:tcPr>
                </a:tc>
                <a:tc>
                  <a:txBody>
                    <a:bodyPr/>
                    <a:lstStyle/>
                    <a:p>
                      <a:pPr algn="ctr">
                        <a:lnSpc>
                          <a:spcPct val="94000"/>
                        </a:lnSpc>
                        <a:spcAft>
                          <a:spcPts val="1200"/>
                        </a:spcAft>
                      </a:pPr>
                      <a:endParaRPr lang="ru-RU" sz="100" b="0" dirty="0">
                        <a:effectLst/>
                        <a:latin typeface="Arial" pitchFamily="34" charset="0"/>
                        <a:ea typeface="Calibri"/>
                        <a:cs typeface="Arial" pitchFamily="34" charset="0"/>
                      </a:endParaRPr>
                    </a:p>
                  </a:txBody>
                  <a:tcPr marL="67901" marR="67901" marT="0" marB="0" anchor="b">
                    <a:lnB w="12700" cap="flat" cmpd="sng" algn="ctr">
                      <a:solidFill>
                        <a:schemeClr val="tx1"/>
                      </a:solidFill>
                      <a:prstDash val="solid"/>
                      <a:round/>
                      <a:headEnd type="none" w="med" len="med"/>
                      <a:tailEnd type="none" w="med" len="med"/>
                    </a:lnB>
                  </a:tcPr>
                </a:tc>
                <a:tc>
                  <a:txBody>
                    <a:bodyPr/>
                    <a:lstStyle/>
                    <a:p>
                      <a:pPr algn="ctr">
                        <a:lnSpc>
                          <a:spcPct val="94000"/>
                        </a:lnSpc>
                        <a:spcAft>
                          <a:spcPts val="1200"/>
                        </a:spcAft>
                      </a:pPr>
                      <a:endParaRPr lang="ru-RU" sz="100" b="0" dirty="0">
                        <a:effectLst/>
                        <a:latin typeface="Arial" pitchFamily="34" charset="0"/>
                        <a:ea typeface="Calibri"/>
                        <a:cs typeface="Arial" pitchFamily="34" charset="0"/>
                      </a:endParaRPr>
                    </a:p>
                  </a:txBody>
                  <a:tcPr marL="67901" marR="67901" marT="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83738355"/>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5"/>
          <p:cNvSpPr txBox="1">
            <a:spLocks/>
          </p:cNvSpPr>
          <p:nvPr/>
        </p:nvSpPr>
        <p:spPr>
          <a:xfrm>
            <a:off x="107504" y="0"/>
            <a:ext cx="8928992" cy="85144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600" b="1" dirty="0" smtClean="0">
                <a:latin typeface="Times New Roman" pitchFamily="18" charset="0"/>
                <a:cs typeface="Times New Roman" pitchFamily="18" charset="0"/>
              </a:rPr>
              <a:t>СТРУКТУРА ЧИСЛА МАЛЫХ ПРЕДПРИЯТИЙ (ВКЛЮЧАЯ МИКРОПРЕДПРИЯТИЯ)</a:t>
            </a:r>
          </a:p>
          <a:p>
            <a:r>
              <a:rPr lang="ru-RU" sz="1600" b="1" dirty="0" smtClean="0">
                <a:latin typeface="Times New Roman" pitchFamily="18" charset="0"/>
                <a:cs typeface="Times New Roman" pitchFamily="18" charset="0"/>
              </a:rPr>
              <a:t>ПО ОТДЕЛЬНЫМ ВИДАМ ЭКОНОМИЧЕСКОЙ ДЕЯТЕЛЬНОСТИ</a:t>
            </a:r>
            <a:br>
              <a:rPr lang="ru-RU" sz="1600" b="1"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в процентах к итогу</a:t>
            </a:r>
            <a:endParaRPr lang="ru-RU" sz="1600" dirty="0"/>
          </a:p>
        </p:txBody>
      </p:sp>
      <p:sp>
        <p:nvSpPr>
          <p:cNvPr id="5" name="Нижний колонтитул 1"/>
          <p:cNvSpPr txBox="1">
            <a:spLocks/>
          </p:cNvSpPr>
          <p:nvPr/>
        </p:nvSpPr>
        <p:spPr>
          <a:xfrm>
            <a:off x="449779" y="4815445"/>
            <a:ext cx="338437" cy="86402"/>
          </a:xfrm>
          <a:prstGeom prst="rect">
            <a:avLst/>
          </a:prstGeom>
          <a:solidFill>
            <a:srgbClr val="F78B31"/>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6" name="Нижний колонтитул 1"/>
          <p:cNvSpPr txBox="1">
            <a:spLocks/>
          </p:cNvSpPr>
          <p:nvPr/>
        </p:nvSpPr>
        <p:spPr>
          <a:xfrm>
            <a:off x="449779" y="5616351"/>
            <a:ext cx="338437" cy="86402"/>
          </a:xfrm>
          <a:prstGeom prst="rect">
            <a:avLst/>
          </a:prstGeom>
          <a:solidFill>
            <a:schemeClr val="accent5">
              <a:lumMod val="60000"/>
              <a:lumOff val="4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7" name="Нижний колонтитул 1"/>
          <p:cNvSpPr txBox="1">
            <a:spLocks/>
          </p:cNvSpPr>
          <p:nvPr/>
        </p:nvSpPr>
        <p:spPr>
          <a:xfrm>
            <a:off x="5179750" y="5045844"/>
            <a:ext cx="338437" cy="86402"/>
          </a:xfrm>
          <a:prstGeom prst="rect">
            <a:avLst/>
          </a:prstGeom>
          <a:solidFill>
            <a:schemeClr val="accent4">
              <a:lumMod val="60000"/>
              <a:lumOff val="40000"/>
              <a:alpha val="68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8" name="Нижний колонтитул 1"/>
          <p:cNvSpPr txBox="1">
            <a:spLocks/>
          </p:cNvSpPr>
          <p:nvPr/>
        </p:nvSpPr>
        <p:spPr>
          <a:xfrm>
            <a:off x="5179750" y="4858646"/>
            <a:ext cx="338437" cy="86402"/>
          </a:xfrm>
          <a:prstGeom prst="rect">
            <a:avLst/>
          </a:prstGeom>
          <a:solidFill>
            <a:schemeClr val="accent4">
              <a:lumMod val="75000"/>
              <a:alpha val="86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9" name="Нижний колонтитул 1"/>
          <p:cNvSpPr txBox="1">
            <a:spLocks/>
          </p:cNvSpPr>
          <p:nvPr/>
        </p:nvSpPr>
        <p:spPr>
          <a:xfrm>
            <a:off x="5174560" y="5429279"/>
            <a:ext cx="338437" cy="86402"/>
          </a:xfrm>
          <a:prstGeom prst="rect">
            <a:avLst/>
          </a:prstGeom>
          <a:solidFill>
            <a:srgbClr val="33CCCC">
              <a:alpha val="72000"/>
            </a:srgb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0" name="Нижний колонтитул 1"/>
          <p:cNvSpPr txBox="1">
            <a:spLocks/>
          </p:cNvSpPr>
          <p:nvPr/>
        </p:nvSpPr>
        <p:spPr>
          <a:xfrm>
            <a:off x="449779" y="5386078"/>
            <a:ext cx="338437" cy="86402"/>
          </a:xfrm>
          <a:prstGeom prst="rect">
            <a:avLst/>
          </a:prstGeom>
          <a:solidFill>
            <a:schemeClr val="accent6">
              <a:lumMod val="50000"/>
              <a:alpha val="87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2217780637"/>
              </p:ext>
            </p:extLst>
          </p:nvPr>
        </p:nvGraphicFramePr>
        <p:xfrm>
          <a:off x="5652122" y="4608242"/>
          <a:ext cx="2899759" cy="944400"/>
        </p:xfrm>
        <a:graphic>
          <a:graphicData uri="http://schemas.openxmlformats.org/drawingml/2006/table">
            <a:tbl>
              <a:tblPr>
                <a:tableStyleId>{5C22544A-7EE6-4342-B048-85BDC9FD1C3A}</a:tableStyleId>
              </a:tblPr>
              <a:tblGrid>
                <a:gridCol w="2899759"/>
              </a:tblGrid>
              <a:tr h="162803">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Гостиницы и рестораны</a:t>
                      </a: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62803">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Транспорт и связь</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25607">
                <a:tc>
                  <a:txBody>
                    <a:bodyPr/>
                    <a:lstStyle/>
                    <a:p>
                      <a:pPr algn="l" fontAlgn="b"/>
                      <a:r>
                        <a:rPr lang="ru-RU" sz="1200" u="none" strike="noStrike" dirty="0" smtClean="0">
                          <a:effectLst/>
                          <a:latin typeface="Times New Roman" pitchFamily="18" charset="0"/>
                          <a:cs typeface="Times New Roman" pitchFamily="18" charset="0"/>
                        </a:rPr>
                        <a:t>Операции с недвижимым имуществом, аренда  и предоставление услуг</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2880">
                <a:tc>
                  <a:txBody>
                    <a:bodyPr/>
                    <a:lstStyle/>
                    <a:p>
                      <a:pPr algn="l" fontAlgn="b"/>
                      <a:r>
                        <a:rPr lang="ru-RU" sz="1200" b="0" i="0" u="none" strike="noStrike" dirty="0" smtClean="0">
                          <a:solidFill>
                            <a:schemeClr val="dk1"/>
                          </a:solidFill>
                          <a:effectLst/>
                          <a:latin typeface="Times New Roman" pitchFamily="18" charset="0"/>
                          <a:cs typeface="Times New Roman" pitchFamily="18" charset="0"/>
                        </a:rPr>
                        <a:t>Прочие</a:t>
                      </a:r>
                      <a:r>
                        <a:rPr lang="ru-RU" sz="1200" b="0" i="0" u="none" strike="noStrike" baseline="0" dirty="0" smtClean="0">
                          <a:solidFill>
                            <a:schemeClr val="dk1"/>
                          </a:solidFill>
                          <a:effectLst/>
                          <a:latin typeface="Times New Roman" pitchFamily="18" charset="0"/>
                          <a:cs typeface="Times New Roman" pitchFamily="18" charset="0"/>
                        </a:rPr>
                        <a:t> виды экономической деятельности</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aphicFrame>
        <p:nvGraphicFramePr>
          <p:cNvPr id="13" name="Таблица 12"/>
          <p:cNvGraphicFramePr>
            <a:graphicFrameLocks noGrp="1"/>
          </p:cNvGraphicFramePr>
          <p:nvPr>
            <p:extLst>
              <p:ext uri="{D42A27DB-BD31-4B8C-83A1-F6EECF244321}">
                <p14:modId xmlns:p14="http://schemas.microsoft.com/office/powerpoint/2010/main" val="2983671344"/>
              </p:ext>
            </p:extLst>
          </p:nvPr>
        </p:nvGraphicFramePr>
        <p:xfrm>
          <a:off x="971601" y="4532867"/>
          <a:ext cx="4104456" cy="1573092"/>
        </p:xfrm>
        <a:graphic>
          <a:graphicData uri="http://schemas.openxmlformats.org/drawingml/2006/table">
            <a:tbl>
              <a:tblPr>
                <a:tableStyleId>{5C22544A-7EE6-4342-B048-85BDC9FD1C3A}</a:tableStyleId>
              </a:tblPr>
              <a:tblGrid>
                <a:gridCol w="4104456"/>
              </a:tblGrid>
              <a:tr h="219389">
                <a:tc>
                  <a:txBody>
                    <a:bodyPr/>
                    <a:lstStyle/>
                    <a:p>
                      <a:pPr algn="l" fontAlgn="b"/>
                      <a:r>
                        <a:rPr lang="ru-RU" sz="1200" b="0" i="0" u="none" strike="noStrike" dirty="0" smtClean="0">
                          <a:solidFill>
                            <a:srgbClr val="000000"/>
                          </a:solidFill>
                          <a:effectLst/>
                          <a:latin typeface="Times New Roman" pitchFamily="18" charset="0"/>
                          <a:cs typeface="Times New Roman" pitchFamily="18" charset="0"/>
                        </a:rPr>
                        <a:t>Рыболовство, рыбоводство</a:t>
                      </a: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61615">
                <a:tc>
                  <a:txBody>
                    <a:bodyPr/>
                    <a:lstStyle/>
                    <a:p>
                      <a:pPr algn="l" fontAlgn="b"/>
                      <a:r>
                        <a:rPr lang="ru-RU" sz="1200" u="none" strike="noStrike" dirty="0" smtClean="0">
                          <a:effectLst/>
                          <a:latin typeface="Times New Roman" pitchFamily="18" charset="0"/>
                          <a:cs typeface="Times New Roman" pitchFamily="18" charset="0"/>
                        </a:rPr>
                        <a:t>Добыча полезных ископаемых,</a:t>
                      </a:r>
                      <a:r>
                        <a:rPr lang="en-US" sz="1200" u="none" strike="noStrike" dirty="0" smtClean="0">
                          <a:effectLst/>
                          <a:latin typeface="Times New Roman" pitchFamily="18" charset="0"/>
                          <a:cs typeface="Times New Roman" pitchFamily="18" charset="0"/>
                        </a:rPr>
                        <a:t> </a:t>
                      </a:r>
                      <a:r>
                        <a:rPr lang="ru-RU" sz="1200" u="none" strike="noStrike" dirty="0" smtClean="0">
                          <a:effectLst/>
                          <a:latin typeface="Times New Roman" pitchFamily="18" charset="0"/>
                          <a:cs typeface="Times New Roman" pitchFamily="18" charset="0"/>
                        </a:rPr>
                        <a:t>обрабатывающие производства,</a:t>
                      </a:r>
                      <a:r>
                        <a:rPr lang="en-US" sz="1200" u="none" strike="noStrike" baseline="0" dirty="0" smtClean="0">
                          <a:effectLst/>
                          <a:latin typeface="Times New Roman" pitchFamily="18" charset="0"/>
                          <a:cs typeface="Times New Roman" pitchFamily="18" charset="0"/>
                        </a:rPr>
                        <a:t> </a:t>
                      </a:r>
                      <a:r>
                        <a:rPr lang="ru-RU" sz="1200" u="none" strike="noStrike" baseline="0" dirty="0" smtClean="0">
                          <a:effectLst/>
                          <a:latin typeface="Times New Roman" pitchFamily="18" charset="0"/>
                          <a:cs typeface="Times New Roman" pitchFamily="18" charset="0"/>
                        </a:rPr>
                        <a:t>п</a:t>
                      </a:r>
                      <a:r>
                        <a:rPr lang="ru-RU" sz="1200" u="none" strike="noStrike" dirty="0" smtClean="0">
                          <a:effectLst/>
                          <a:latin typeface="Times New Roman" pitchFamily="18" charset="0"/>
                          <a:cs typeface="Times New Roman" pitchFamily="18" charset="0"/>
                        </a:rPr>
                        <a:t>роизводство  и распределение электроэнергии, газа и воды</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30473">
                <a:tc>
                  <a:txBody>
                    <a:bodyPr/>
                    <a:lstStyle/>
                    <a:p>
                      <a:pPr algn="l" fontAlgn="b"/>
                      <a:r>
                        <a:rPr lang="ru-RU" sz="1200" u="none" strike="noStrike" dirty="0" smtClean="0">
                          <a:effectLst/>
                          <a:latin typeface="Times New Roman" pitchFamily="18" charset="0"/>
                          <a:cs typeface="Times New Roman" pitchFamily="18" charset="0"/>
                        </a:rPr>
                        <a:t>Строительство</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61615">
                <a:tc>
                  <a:txBody>
                    <a:bodyPr/>
                    <a:lstStyle/>
                    <a:p>
                      <a:pPr algn="l" fontAlgn="b"/>
                      <a:r>
                        <a:rPr lang="ru-RU" sz="1200" u="none" strike="noStrike" dirty="0" smtClean="0">
                          <a:effectLst/>
                          <a:latin typeface="Times New Roman" pitchFamily="18" charset="0"/>
                          <a:cs typeface="Times New Roman" pitchFamily="18" charset="0"/>
                        </a:rPr>
                        <a:t>Оптовая и розничная торговля; ремонт автотранспортных средств, мотоциклов, бытовых изделий и предметов личного пользования</a:t>
                      </a:r>
                      <a:endParaRPr lang="ru-RU" sz="1200" b="0" i="0" u="none" strike="noStrike" dirty="0">
                        <a:solidFill>
                          <a:srgbClr val="000000"/>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20" name="Нижний колонтитул 2"/>
          <p:cNvSpPr txBox="1">
            <a:spLocks/>
          </p:cNvSpPr>
          <p:nvPr/>
        </p:nvSpPr>
        <p:spPr>
          <a:xfrm>
            <a:off x="7405464" y="6090845"/>
            <a:ext cx="1738536" cy="345009"/>
          </a:xfrm>
          <a:prstGeom prst="rect">
            <a:avLst/>
          </a:prstGeom>
        </p:spPr>
        <p:txBody>
          <a:bodyPr vert="horz" lIns="91440" tIns="45720" rIns="91440" bIns="45720" rtlCol="0" anchor="ctr"/>
          <a:lstStyle>
            <a:defPPr>
              <a:defRPr lang="ru-RU"/>
            </a:defPPr>
            <a:lvl1pPr marL="0" algn="l" defTabSz="914400" rtl="0" eaLnBrk="1" latinLnBrk="0" hangingPunct="1">
              <a:defRPr sz="11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b="0" dirty="0" smtClean="0">
                <a:solidFill>
                  <a:schemeClr val="tx1"/>
                </a:solidFill>
                <a:latin typeface="Times New Roman" pitchFamily="18" charset="0"/>
                <a:cs typeface="Times New Roman" pitchFamily="18" charset="0"/>
              </a:rPr>
              <a:t>Мурманскстат, 201</a:t>
            </a:r>
            <a:r>
              <a:rPr lang="en-US" sz="1400" b="0" dirty="0" smtClean="0">
                <a:solidFill>
                  <a:schemeClr val="tx1"/>
                </a:solidFill>
                <a:latin typeface="Times New Roman" pitchFamily="18" charset="0"/>
                <a:cs typeface="Times New Roman" pitchFamily="18" charset="0"/>
              </a:rPr>
              <a:t>6</a:t>
            </a:r>
            <a:endParaRPr lang="ru-RU" sz="1400" b="0" dirty="0">
              <a:solidFill>
                <a:schemeClr val="tx1"/>
              </a:solidFill>
              <a:latin typeface="Times New Roman" pitchFamily="18" charset="0"/>
              <a:cs typeface="Times New Roman" pitchFamily="18" charset="0"/>
            </a:endParaRPr>
          </a:p>
        </p:txBody>
      </p:sp>
      <p:sp>
        <p:nvSpPr>
          <p:cNvPr id="18" name="Нижний колонтитул 1"/>
          <p:cNvSpPr txBox="1">
            <a:spLocks/>
          </p:cNvSpPr>
          <p:nvPr/>
        </p:nvSpPr>
        <p:spPr>
          <a:xfrm>
            <a:off x="449779" y="4637788"/>
            <a:ext cx="338437" cy="86402"/>
          </a:xfrm>
          <a:prstGeom prst="rect">
            <a:avLst/>
          </a:prstGeom>
          <a:solidFill>
            <a:schemeClr val="accent1">
              <a:lumMod val="75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24" name="Нижний колонтитул 1"/>
          <p:cNvSpPr txBox="1">
            <a:spLocks/>
          </p:cNvSpPr>
          <p:nvPr/>
        </p:nvSpPr>
        <p:spPr>
          <a:xfrm>
            <a:off x="5174560" y="4654432"/>
            <a:ext cx="338437" cy="86402"/>
          </a:xfrm>
          <a:prstGeom prst="rect">
            <a:avLst/>
          </a:prstGeom>
          <a:solidFill>
            <a:schemeClr val="bg2">
              <a:lumMod val="75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cxnSp>
        <p:nvCxnSpPr>
          <p:cNvPr id="30" name="Прямая со стрелкой 29"/>
          <p:cNvCxnSpPr/>
          <p:nvPr/>
        </p:nvCxnSpPr>
        <p:spPr>
          <a:xfrm>
            <a:off x="7956376" y="935831"/>
            <a:ext cx="288032" cy="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a:off x="2843808" y="935831"/>
            <a:ext cx="288032" cy="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5364088" y="935831"/>
            <a:ext cx="288032" cy="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9" name="Диаграмма 18"/>
          <p:cNvGraphicFramePr/>
          <p:nvPr>
            <p:extLst>
              <p:ext uri="{D42A27DB-BD31-4B8C-83A1-F6EECF244321}">
                <p14:modId xmlns:p14="http://schemas.microsoft.com/office/powerpoint/2010/main" val="3849658627"/>
              </p:ext>
            </p:extLst>
          </p:nvPr>
        </p:nvGraphicFramePr>
        <p:xfrm>
          <a:off x="323528" y="791816"/>
          <a:ext cx="8352928" cy="37444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38182262"/>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ижний колонтитул 2"/>
          <p:cNvSpPr txBox="1">
            <a:spLocks/>
          </p:cNvSpPr>
          <p:nvPr/>
        </p:nvSpPr>
        <p:spPr>
          <a:xfrm>
            <a:off x="7405464" y="6090845"/>
            <a:ext cx="1738536" cy="345009"/>
          </a:xfrm>
          <a:prstGeom prst="rect">
            <a:avLst/>
          </a:prstGeom>
        </p:spPr>
        <p:txBody>
          <a:bodyPr vert="horz" lIns="91440" tIns="45720" rIns="91440" bIns="45720" rtlCol="0" anchor="ctr"/>
          <a:lstStyle>
            <a:defPPr>
              <a:defRPr lang="ru-RU"/>
            </a:defPPr>
            <a:lvl1pPr marL="0" algn="l" defTabSz="914400" rtl="0" eaLnBrk="1" latinLnBrk="0" hangingPunct="1">
              <a:defRPr sz="11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b="0" dirty="0" smtClean="0">
                <a:solidFill>
                  <a:schemeClr val="tx1"/>
                </a:solidFill>
                <a:latin typeface="Times New Roman" pitchFamily="18" charset="0"/>
                <a:cs typeface="Times New Roman" pitchFamily="18" charset="0"/>
              </a:rPr>
              <a:t>Мурманскстат, 201</a:t>
            </a:r>
            <a:r>
              <a:rPr lang="en-US" sz="1400" b="0" dirty="0" smtClean="0">
                <a:solidFill>
                  <a:schemeClr val="tx1"/>
                </a:solidFill>
                <a:latin typeface="Times New Roman" pitchFamily="18" charset="0"/>
                <a:cs typeface="Times New Roman" pitchFamily="18" charset="0"/>
              </a:rPr>
              <a:t>6</a:t>
            </a:r>
            <a:endParaRPr lang="ru-RU" sz="1400" b="0" dirty="0">
              <a:solidFill>
                <a:schemeClr val="tx1"/>
              </a:solidFill>
              <a:latin typeface="Times New Roman" pitchFamily="18" charset="0"/>
              <a:cs typeface="Times New Roman" pitchFamily="18" charset="0"/>
            </a:endParaRPr>
          </a:p>
        </p:txBody>
      </p:sp>
      <p:sp>
        <p:nvSpPr>
          <p:cNvPr id="6" name="Заголовок 1"/>
          <p:cNvSpPr txBox="1">
            <a:spLocks/>
          </p:cNvSpPr>
          <p:nvPr/>
        </p:nvSpPr>
        <p:spPr>
          <a:xfrm>
            <a:off x="467544" y="359768"/>
            <a:ext cx="8229600" cy="72007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СТРУКТУРА ЧИСЛЕННОСТИ ИНДИВИДУАЛЬНЫХ ПРЕДПРИНИМАТЕЛЕЙ</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ПО ВИДАМ ЭКОНОМИЧЕСКОЙ</a:t>
            </a:r>
            <a:r>
              <a:rPr kumimoji="0" lang="ru-RU" sz="1600" b="1" i="0" u="none" strike="noStrike" kern="1200" cap="all" spc="0" normalizeH="0" noProof="0" dirty="0" smtClean="0">
                <a:ln>
                  <a:noFill/>
                </a:ln>
                <a:solidFill>
                  <a:schemeClr val="tx1"/>
                </a:solidFill>
                <a:effectLst/>
                <a:uLnTx/>
                <a:uFillTx/>
                <a:latin typeface="Times New Roman" pitchFamily="18" charset="0"/>
                <a:ea typeface="+mj-ea"/>
                <a:cs typeface="Times New Roman" pitchFamily="18" charset="0"/>
              </a:rPr>
              <a:t> ДЕЯТЕЛЬНОСТИ</a:t>
            </a:r>
            <a:r>
              <a:rPr kumimoji="0" lang="ru-RU" sz="16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16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16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в процентах к итогу</a:t>
            </a:r>
            <a:br>
              <a:rPr kumimoji="0" lang="ru-RU" sz="16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endParaRPr kumimoji="0" lang="ru-RU" sz="16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
        <p:nvSpPr>
          <p:cNvPr id="11" name="Нижний колонтитул 1"/>
          <p:cNvSpPr txBox="1">
            <a:spLocks/>
          </p:cNvSpPr>
          <p:nvPr/>
        </p:nvSpPr>
        <p:spPr>
          <a:xfrm>
            <a:off x="2195736" y="1145950"/>
            <a:ext cx="576064" cy="14401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 2013</a:t>
            </a:r>
            <a:endParaRPr lang="ru-RU" dirty="0">
              <a:solidFill>
                <a:schemeClr val="tx1"/>
              </a:solidFill>
              <a:latin typeface="Arial" pitchFamily="34" charset="0"/>
              <a:cs typeface="Arial" pitchFamily="34" charset="0"/>
            </a:endParaRPr>
          </a:p>
        </p:txBody>
      </p:sp>
      <p:graphicFrame>
        <p:nvGraphicFramePr>
          <p:cNvPr id="12" name="Таблица 11"/>
          <p:cNvGraphicFramePr>
            <a:graphicFrameLocks noGrp="1"/>
          </p:cNvGraphicFramePr>
          <p:nvPr>
            <p:extLst>
              <p:ext uri="{D42A27DB-BD31-4B8C-83A1-F6EECF244321}">
                <p14:modId xmlns:p14="http://schemas.microsoft.com/office/powerpoint/2010/main" val="3546967040"/>
              </p:ext>
            </p:extLst>
          </p:nvPr>
        </p:nvGraphicFramePr>
        <p:xfrm>
          <a:off x="827584" y="4896271"/>
          <a:ext cx="4104456" cy="1123230"/>
        </p:xfrm>
        <a:graphic>
          <a:graphicData uri="http://schemas.openxmlformats.org/drawingml/2006/table">
            <a:tbl>
              <a:tblPr>
                <a:tableStyleId>{5C22544A-7EE6-4342-B048-85BDC9FD1C3A}</a:tableStyleId>
              </a:tblPr>
              <a:tblGrid>
                <a:gridCol w="4104456"/>
              </a:tblGrid>
              <a:tr h="374410">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Обрабатывающие производства,</a:t>
                      </a:r>
                      <a:r>
                        <a:rPr lang="en-US" sz="1200" u="none" strike="noStrike" baseline="0" dirty="0" smtClean="0">
                          <a:solidFill>
                            <a:schemeClr val="tx1"/>
                          </a:solidFill>
                          <a:effectLst/>
                          <a:latin typeface="Times New Roman" pitchFamily="18" charset="0"/>
                          <a:cs typeface="Times New Roman" pitchFamily="18" charset="0"/>
                        </a:rPr>
                        <a:t> </a:t>
                      </a:r>
                      <a:r>
                        <a:rPr lang="ru-RU" sz="1200" u="none" strike="noStrike" baseline="0" dirty="0" smtClean="0">
                          <a:solidFill>
                            <a:schemeClr val="tx1"/>
                          </a:solidFill>
                          <a:effectLst/>
                          <a:latin typeface="Times New Roman" pitchFamily="18" charset="0"/>
                          <a:cs typeface="Times New Roman" pitchFamily="18" charset="0"/>
                        </a:rPr>
                        <a:t>п</a:t>
                      </a:r>
                      <a:r>
                        <a:rPr lang="ru-RU" sz="1200" u="none" strike="noStrike" dirty="0" smtClean="0">
                          <a:solidFill>
                            <a:schemeClr val="tx1"/>
                          </a:solidFill>
                          <a:effectLst/>
                          <a:latin typeface="Times New Roman" pitchFamily="18" charset="0"/>
                          <a:cs typeface="Times New Roman" pitchFamily="18" charset="0"/>
                        </a:rPr>
                        <a:t>роизводство  и распределение электроэнергии, газа и воды</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87205">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Строительство</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61615">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Оптовая и розничная торговля; ремонт автотранспортных средств, мотоциклов, бытовых изделий и предметов личного пользования</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3" name="Нижний колонтитул 1"/>
          <p:cNvSpPr txBox="1">
            <a:spLocks/>
          </p:cNvSpPr>
          <p:nvPr/>
        </p:nvSpPr>
        <p:spPr>
          <a:xfrm>
            <a:off x="326505" y="4941248"/>
            <a:ext cx="338437" cy="91440"/>
          </a:xfrm>
          <a:prstGeom prst="rect">
            <a:avLst/>
          </a:prstGeom>
          <a:solidFill>
            <a:srgbClr val="FF9900"/>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4" name="Нижний колонтитул 1"/>
          <p:cNvSpPr txBox="1">
            <a:spLocks/>
          </p:cNvSpPr>
          <p:nvPr/>
        </p:nvSpPr>
        <p:spPr>
          <a:xfrm>
            <a:off x="326505" y="5517311"/>
            <a:ext cx="338437" cy="91440"/>
          </a:xfrm>
          <a:prstGeom prst="rect">
            <a:avLst/>
          </a:prstGeom>
          <a:solidFill>
            <a:schemeClr val="accent5">
              <a:lumMod val="60000"/>
              <a:lumOff val="4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5" name="Нижний колонтитул 1"/>
          <p:cNvSpPr txBox="1">
            <a:spLocks/>
          </p:cNvSpPr>
          <p:nvPr/>
        </p:nvSpPr>
        <p:spPr>
          <a:xfrm>
            <a:off x="5508106" y="5093300"/>
            <a:ext cx="338437" cy="91440"/>
          </a:xfrm>
          <a:prstGeom prst="rect">
            <a:avLst/>
          </a:prstGeom>
          <a:solidFill>
            <a:schemeClr val="accent4">
              <a:lumMod val="60000"/>
              <a:lumOff val="4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6" name="Нижний колонтитул 1"/>
          <p:cNvSpPr txBox="1">
            <a:spLocks/>
          </p:cNvSpPr>
          <p:nvPr/>
        </p:nvSpPr>
        <p:spPr>
          <a:xfrm>
            <a:off x="5508106" y="4883824"/>
            <a:ext cx="338437" cy="91440"/>
          </a:xfrm>
          <a:prstGeom prst="rect">
            <a:avLst/>
          </a:prstGeom>
          <a:solidFill>
            <a:schemeClr val="accent4">
              <a:lumMod val="75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7" name="Нижний колонтитул 1"/>
          <p:cNvSpPr txBox="1">
            <a:spLocks/>
          </p:cNvSpPr>
          <p:nvPr/>
        </p:nvSpPr>
        <p:spPr>
          <a:xfrm>
            <a:off x="5511081" y="5445304"/>
            <a:ext cx="338437" cy="91440"/>
          </a:xfrm>
          <a:prstGeom prst="rect">
            <a:avLst/>
          </a:prstGeom>
          <a:solidFill>
            <a:schemeClr val="accent2">
              <a:lumMod val="60000"/>
              <a:lumOff val="4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8" name="Нижний колонтитул 1"/>
          <p:cNvSpPr txBox="1">
            <a:spLocks/>
          </p:cNvSpPr>
          <p:nvPr/>
        </p:nvSpPr>
        <p:spPr>
          <a:xfrm>
            <a:off x="326505" y="5301288"/>
            <a:ext cx="338437" cy="91440"/>
          </a:xfrm>
          <a:prstGeom prst="rect">
            <a:avLst/>
          </a:prstGeom>
          <a:solidFill>
            <a:schemeClr val="accent6">
              <a:lumMod val="5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sp>
        <p:nvSpPr>
          <p:cNvPr id="19" name="Нижний колонтитул 1"/>
          <p:cNvSpPr txBox="1">
            <a:spLocks/>
          </p:cNvSpPr>
          <p:nvPr/>
        </p:nvSpPr>
        <p:spPr>
          <a:xfrm>
            <a:off x="5508105" y="5822687"/>
            <a:ext cx="338437" cy="91440"/>
          </a:xfrm>
          <a:prstGeom prst="rect">
            <a:avLst/>
          </a:prstGeom>
          <a:solidFill>
            <a:schemeClr val="accent3">
              <a:lumMod val="50000"/>
            </a:schemeClr>
          </a:solidFill>
          <a:ln>
            <a:solidFill>
              <a:schemeClr val="tx1"/>
            </a:solidFill>
          </a:ln>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dirty="0">
              <a:solidFill>
                <a:schemeClr val="tx1"/>
              </a:solidFill>
            </a:endParaRPr>
          </a:p>
        </p:txBody>
      </p:sp>
      <p:graphicFrame>
        <p:nvGraphicFramePr>
          <p:cNvPr id="20" name="Таблица 19"/>
          <p:cNvGraphicFramePr>
            <a:graphicFrameLocks noGrp="1"/>
          </p:cNvGraphicFramePr>
          <p:nvPr>
            <p:extLst>
              <p:ext uri="{D42A27DB-BD31-4B8C-83A1-F6EECF244321}">
                <p14:modId xmlns:p14="http://schemas.microsoft.com/office/powerpoint/2010/main" val="2070032450"/>
              </p:ext>
            </p:extLst>
          </p:nvPr>
        </p:nvGraphicFramePr>
        <p:xfrm>
          <a:off x="5992721" y="4828716"/>
          <a:ext cx="2899759" cy="1132690"/>
        </p:xfrm>
        <a:graphic>
          <a:graphicData uri="http://schemas.openxmlformats.org/drawingml/2006/table">
            <a:tbl>
              <a:tblPr>
                <a:effectLst/>
                <a:tableStyleId>{5C22544A-7EE6-4342-B048-85BDC9FD1C3A}</a:tableStyleId>
              </a:tblPr>
              <a:tblGrid>
                <a:gridCol w="2899759"/>
              </a:tblGrid>
              <a:tr h="166069">
                <a:tc>
                  <a:txBody>
                    <a:bodyPr/>
                    <a:lstStyle/>
                    <a:p>
                      <a:pPr algn="l" fontAlgn="b"/>
                      <a:r>
                        <a:rPr lang="ru-RU" sz="1200" b="0" i="0" u="none" strike="noStrike" dirty="0" smtClean="0">
                          <a:solidFill>
                            <a:schemeClr val="tx1"/>
                          </a:solidFill>
                          <a:effectLst/>
                          <a:latin typeface="Times New Roman" pitchFamily="18" charset="0"/>
                          <a:cs typeface="Times New Roman" pitchFamily="18" charset="0"/>
                        </a:rPr>
                        <a:t>Транспорт и связь</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32138">
                <a:tc>
                  <a:txBody>
                    <a:bodyPr/>
                    <a:lstStyle/>
                    <a:p>
                      <a:pPr algn="l" fontAlgn="b"/>
                      <a:r>
                        <a:rPr lang="ru-RU" sz="1200" u="none" strike="noStrike" dirty="0" smtClean="0">
                          <a:solidFill>
                            <a:schemeClr val="tx1"/>
                          </a:solidFill>
                          <a:effectLst/>
                          <a:latin typeface="Times New Roman" pitchFamily="18" charset="0"/>
                          <a:cs typeface="Times New Roman" pitchFamily="18" charset="0"/>
                        </a:rPr>
                        <a:t>Операции с недвижимым имуществом, аренда  и предоставление услуг</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32138">
                <a:tc>
                  <a:txBody>
                    <a:bodyPr/>
                    <a:lstStyle/>
                    <a:p>
                      <a:pPr algn="l" fontAlgn="b"/>
                      <a:r>
                        <a:rPr lang="ru-RU" sz="1200" b="0" i="0" u="none" strike="noStrike" dirty="0" smtClean="0">
                          <a:solidFill>
                            <a:schemeClr val="tx1"/>
                          </a:solidFill>
                          <a:effectLst/>
                          <a:latin typeface="Times New Roman" pitchFamily="18" charset="0"/>
                          <a:cs typeface="Times New Roman" pitchFamily="18" charset="0"/>
                        </a:rPr>
                        <a:t>Предоставление прочих коммунальных, социальных и персональных услуг</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8290">
                <a:tc>
                  <a:txBody>
                    <a:bodyPr/>
                    <a:lstStyle/>
                    <a:p>
                      <a:pPr algn="l" fontAlgn="b"/>
                      <a:r>
                        <a:rPr lang="ru-RU" sz="1200" b="0" i="0" u="none" strike="noStrike" dirty="0" smtClean="0">
                          <a:solidFill>
                            <a:schemeClr val="tx1"/>
                          </a:solidFill>
                          <a:effectLst/>
                          <a:latin typeface="Times New Roman" pitchFamily="18" charset="0"/>
                          <a:cs typeface="Times New Roman" pitchFamily="18" charset="0"/>
                        </a:rPr>
                        <a:t>Прочие</a:t>
                      </a:r>
                      <a:r>
                        <a:rPr lang="ru-RU" sz="1200" b="0" i="0" u="none" strike="noStrike" baseline="0" dirty="0" smtClean="0">
                          <a:solidFill>
                            <a:schemeClr val="tx1"/>
                          </a:solidFill>
                          <a:effectLst/>
                          <a:latin typeface="Times New Roman" pitchFamily="18" charset="0"/>
                          <a:cs typeface="Times New Roman" pitchFamily="18" charset="0"/>
                        </a:rPr>
                        <a:t> виды экономической деятельности</a:t>
                      </a:r>
                      <a:endParaRPr lang="ru-RU" sz="1200" b="0" i="0" u="none" strike="noStrike" dirty="0">
                        <a:solidFill>
                          <a:schemeClr val="tx1"/>
                        </a:solidFill>
                        <a:effectLst/>
                        <a:latin typeface="Times New Roman" pitchFamily="18" charset="0"/>
                        <a:cs typeface="Times New Roman" pitchFamily="18"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21" name="Нижний колонтитул 1"/>
          <p:cNvSpPr txBox="1">
            <a:spLocks/>
          </p:cNvSpPr>
          <p:nvPr/>
        </p:nvSpPr>
        <p:spPr>
          <a:xfrm>
            <a:off x="6598096" y="1148899"/>
            <a:ext cx="576064" cy="14401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smtClean="0">
                <a:solidFill>
                  <a:schemeClr val="tx1"/>
                </a:solidFill>
                <a:latin typeface="Arial" pitchFamily="34" charset="0"/>
                <a:cs typeface="Arial" pitchFamily="34" charset="0"/>
              </a:rPr>
              <a:t> 2014</a:t>
            </a:r>
            <a:endParaRPr lang="ru-RU" dirty="0">
              <a:solidFill>
                <a:schemeClr val="tx1"/>
              </a:solidFill>
              <a:latin typeface="Arial" pitchFamily="34" charset="0"/>
              <a:cs typeface="Arial" pitchFamily="34" charset="0"/>
            </a:endParaRPr>
          </a:p>
        </p:txBody>
      </p:sp>
      <p:graphicFrame>
        <p:nvGraphicFramePr>
          <p:cNvPr id="22" name="Диаграмма 21"/>
          <p:cNvGraphicFramePr>
            <a:graphicFrameLocks/>
          </p:cNvGraphicFramePr>
          <p:nvPr>
            <p:extLst>
              <p:ext uri="{D42A27DB-BD31-4B8C-83A1-F6EECF244321}">
                <p14:modId xmlns:p14="http://schemas.microsoft.com/office/powerpoint/2010/main" val="989972723"/>
              </p:ext>
            </p:extLst>
          </p:nvPr>
        </p:nvGraphicFramePr>
        <p:xfrm>
          <a:off x="558992" y="1312288"/>
          <a:ext cx="3826768" cy="33399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 name="Диаграмма 24"/>
          <p:cNvGraphicFramePr>
            <a:graphicFrameLocks/>
          </p:cNvGraphicFramePr>
          <p:nvPr>
            <p:extLst>
              <p:ext uri="{D42A27DB-BD31-4B8C-83A1-F6EECF244321}">
                <p14:modId xmlns:p14="http://schemas.microsoft.com/office/powerpoint/2010/main" val="2814141453"/>
              </p:ext>
            </p:extLst>
          </p:nvPr>
        </p:nvGraphicFramePr>
        <p:xfrm>
          <a:off x="4932040" y="1313104"/>
          <a:ext cx="3653390" cy="345638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p:cNvSpPr/>
          <p:nvPr/>
        </p:nvSpPr>
        <p:spPr>
          <a:xfrm>
            <a:off x="268712" y="265268"/>
            <a:ext cx="8568952" cy="584775"/>
          </a:xfrm>
          <a:prstGeom prst="rect">
            <a:avLst/>
          </a:prstGeom>
        </p:spPr>
        <p:txBody>
          <a:bodyPr wrap="square">
            <a:spAutoFit/>
          </a:bodyPr>
          <a:lstStyle/>
          <a:p>
            <a:pPr algn="ctr"/>
            <a:r>
              <a:rPr lang="ru-RU" sz="1600" b="1" dirty="0" smtClean="0">
                <a:latin typeface="Times New Roman" pitchFamily="18" charset="0"/>
                <a:cs typeface="Times New Roman" pitchFamily="18" charset="0"/>
              </a:rPr>
              <a:t>СРЕДНЯЯ ЧИСЛЕННОСТЬ РАБОТНИКОВ</a:t>
            </a:r>
            <a:br>
              <a:rPr lang="ru-RU" sz="1600" b="1"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человек</a:t>
            </a:r>
            <a:endParaRPr lang="ru-RU" sz="1600" dirty="0"/>
          </a:p>
        </p:txBody>
      </p:sp>
      <p:sp>
        <p:nvSpPr>
          <p:cNvPr id="6" name="Полилиния 5"/>
          <p:cNvSpPr/>
          <p:nvPr/>
        </p:nvSpPr>
        <p:spPr>
          <a:xfrm>
            <a:off x="2411761" y="1586697"/>
            <a:ext cx="2599778" cy="1362297"/>
          </a:xfrm>
          <a:custGeom>
            <a:avLst/>
            <a:gdLst>
              <a:gd name="connsiteX0" fmla="*/ 275807 w 1654808"/>
              <a:gd name="connsiteY0" fmla="*/ 0 h 2717851"/>
              <a:gd name="connsiteX1" fmla="*/ 1379001 w 1654808"/>
              <a:gd name="connsiteY1" fmla="*/ 0 h 2717851"/>
              <a:gd name="connsiteX2" fmla="*/ 1654808 w 1654808"/>
              <a:gd name="connsiteY2" fmla="*/ 275807 h 2717851"/>
              <a:gd name="connsiteX3" fmla="*/ 1654808 w 1654808"/>
              <a:gd name="connsiteY3" fmla="*/ 2717851 h 2717851"/>
              <a:gd name="connsiteX4" fmla="*/ 1654808 w 1654808"/>
              <a:gd name="connsiteY4" fmla="*/ 2717851 h 2717851"/>
              <a:gd name="connsiteX5" fmla="*/ 0 w 1654808"/>
              <a:gd name="connsiteY5" fmla="*/ 2717851 h 2717851"/>
              <a:gd name="connsiteX6" fmla="*/ 0 w 1654808"/>
              <a:gd name="connsiteY6" fmla="*/ 2717851 h 2717851"/>
              <a:gd name="connsiteX7" fmla="*/ 0 w 1654808"/>
              <a:gd name="connsiteY7" fmla="*/ 275807 h 2717851"/>
              <a:gd name="connsiteX8" fmla="*/ 275807 w 1654808"/>
              <a:gd name="connsiteY8" fmla="*/ 0 h 271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4808" h="2717851">
                <a:moveTo>
                  <a:pt x="1654808" y="452985"/>
                </a:moveTo>
                <a:lnTo>
                  <a:pt x="1654808" y="2264866"/>
                </a:lnTo>
                <a:cubicBezTo>
                  <a:pt x="1654808" y="2515042"/>
                  <a:pt x="1579623" y="2717850"/>
                  <a:pt x="1486878" y="2717850"/>
                </a:cubicBezTo>
                <a:lnTo>
                  <a:pt x="0" y="2717850"/>
                </a:lnTo>
                <a:lnTo>
                  <a:pt x="0" y="2717850"/>
                </a:lnTo>
                <a:lnTo>
                  <a:pt x="0" y="1"/>
                </a:lnTo>
                <a:lnTo>
                  <a:pt x="0" y="1"/>
                </a:lnTo>
                <a:lnTo>
                  <a:pt x="1486878" y="1"/>
                </a:lnTo>
                <a:cubicBezTo>
                  <a:pt x="1579623" y="1"/>
                  <a:pt x="1654808" y="202809"/>
                  <a:pt x="1654808" y="452985"/>
                </a:cubicBezTo>
                <a:close/>
              </a:path>
            </a:pathLst>
          </a:custGeom>
          <a:solidFill>
            <a:schemeClr val="bg1">
              <a:lumMod val="75000"/>
              <a:alpha val="90000"/>
            </a:schemeClr>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204606" rIns="328431" bIns="204607" numCol="1" spcCol="1270" anchor="ctr" anchorCtr="0">
            <a:noAutofit/>
          </a:bodyPr>
          <a:lstStyle/>
          <a:p>
            <a:pPr marL="468000" lvl="1" defTabSz="889000">
              <a:lnSpc>
                <a:spcPct val="90000"/>
              </a:lnSpc>
              <a:spcBef>
                <a:spcPct val="0"/>
              </a:spcBef>
              <a:spcAft>
                <a:spcPct val="15000"/>
              </a:spcAft>
            </a:pPr>
            <a:r>
              <a:rPr lang="ru-RU" sz="2000" kern="1200" dirty="0" smtClean="0">
                <a:latin typeface="Times New Roman" pitchFamily="18" charset="0"/>
                <a:cs typeface="Times New Roman" pitchFamily="18" charset="0"/>
              </a:rPr>
              <a:t>2013 – </a:t>
            </a:r>
            <a:r>
              <a:rPr lang="ru-RU" sz="2000" dirty="0" smtClean="0">
                <a:latin typeface="Times New Roman" pitchFamily="18" charset="0"/>
                <a:cs typeface="Times New Roman" pitchFamily="18" charset="0"/>
              </a:rPr>
              <a:t>52119</a:t>
            </a:r>
            <a:endParaRPr lang="en-US" sz="2000" kern="1200" dirty="0" smtClean="0">
              <a:latin typeface="Times New Roman" pitchFamily="18" charset="0"/>
              <a:cs typeface="Times New Roman" pitchFamily="18" charset="0"/>
            </a:endParaRPr>
          </a:p>
          <a:p>
            <a:pPr marL="468000" lvl="1" defTabSz="889000">
              <a:lnSpc>
                <a:spcPct val="90000"/>
              </a:lnSpc>
              <a:spcBef>
                <a:spcPct val="0"/>
              </a:spcBef>
              <a:spcAft>
                <a:spcPct val="15000"/>
              </a:spcAft>
            </a:pPr>
            <a:r>
              <a:rPr lang="en-US" sz="2000" dirty="0" smtClean="0">
                <a:latin typeface="Times New Roman" pitchFamily="18" charset="0"/>
                <a:cs typeface="Times New Roman" pitchFamily="18" charset="0"/>
              </a:rPr>
              <a:t>2014 – </a:t>
            </a:r>
            <a:r>
              <a:rPr lang="ru-RU" sz="2000" dirty="0" smtClean="0">
                <a:latin typeface="Times New Roman" pitchFamily="18" charset="0"/>
                <a:cs typeface="Times New Roman" pitchFamily="18" charset="0"/>
              </a:rPr>
              <a:t>48105</a:t>
            </a:r>
          </a:p>
          <a:p>
            <a:pPr marL="468000" lvl="1" defTabSz="889000">
              <a:lnSpc>
                <a:spcPct val="90000"/>
              </a:lnSpc>
              <a:spcBef>
                <a:spcPct val="0"/>
              </a:spcBef>
              <a:spcAft>
                <a:spcPct val="15000"/>
              </a:spcAft>
            </a:pPr>
            <a:r>
              <a:rPr lang="ru-RU" sz="2000" kern="1200" dirty="0" smtClean="0">
                <a:latin typeface="Times New Roman" pitchFamily="18" charset="0"/>
                <a:cs typeface="Times New Roman" pitchFamily="18" charset="0"/>
              </a:rPr>
              <a:t>2015</a:t>
            </a:r>
            <a:r>
              <a:rPr lang="ru-RU" sz="2000" kern="1200" baseline="30000" dirty="0" smtClean="0">
                <a:latin typeface="Times New Roman" pitchFamily="18" charset="0"/>
                <a:cs typeface="Times New Roman" pitchFamily="18" charset="0"/>
              </a:rPr>
              <a:t> </a:t>
            </a:r>
            <a:r>
              <a:rPr lang="ru-RU" sz="2000" kern="1200" dirty="0" smtClean="0">
                <a:latin typeface="Times New Roman" pitchFamily="18" charset="0"/>
                <a:cs typeface="Times New Roman" pitchFamily="18" charset="0"/>
              </a:rPr>
              <a:t>– 43923</a:t>
            </a:r>
            <a:r>
              <a:rPr lang="ru-RU" sz="2000" kern="1200" baseline="30000" dirty="0" smtClean="0">
                <a:latin typeface="Times New Roman" pitchFamily="18" charset="0"/>
                <a:cs typeface="Times New Roman" pitchFamily="18" charset="0"/>
              </a:rPr>
              <a:t>1) </a:t>
            </a:r>
            <a:endParaRPr lang="ru-RU" sz="2000" kern="1200" baseline="30000" dirty="0">
              <a:latin typeface="Times New Roman" pitchFamily="18" charset="0"/>
              <a:cs typeface="Times New Roman" pitchFamily="18" charset="0"/>
            </a:endParaRPr>
          </a:p>
        </p:txBody>
      </p:sp>
      <p:sp>
        <p:nvSpPr>
          <p:cNvPr id="7" name="Полилиния 6"/>
          <p:cNvSpPr/>
          <p:nvPr/>
        </p:nvSpPr>
        <p:spPr>
          <a:xfrm>
            <a:off x="395536" y="1295872"/>
            <a:ext cx="2503088" cy="1519038"/>
          </a:xfrm>
          <a:custGeom>
            <a:avLst/>
            <a:gdLst>
              <a:gd name="connsiteX0" fmla="*/ 0 w 2033507"/>
              <a:gd name="connsiteY0" fmla="*/ 267940 h 1607605"/>
              <a:gd name="connsiteX1" fmla="*/ 267940 w 2033507"/>
              <a:gd name="connsiteY1" fmla="*/ 0 h 1607605"/>
              <a:gd name="connsiteX2" fmla="*/ 1765567 w 2033507"/>
              <a:gd name="connsiteY2" fmla="*/ 0 h 1607605"/>
              <a:gd name="connsiteX3" fmla="*/ 2033507 w 2033507"/>
              <a:gd name="connsiteY3" fmla="*/ 267940 h 1607605"/>
              <a:gd name="connsiteX4" fmla="*/ 2033507 w 2033507"/>
              <a:gd name="connsiteY4" fmla="*/ 1339665 h 1607605"/>
              <a:gd name="connsiteX5" fmla="*/ 1765567 w 2033507"/>
              <a:gd name="connsiteY5" fmla="*/ 1607605 h 1607605"/>
              <a:gd name="connsiteX6" fmla="*/ 267940 w 2033507"/>
              <a:gd name="connsiteY6" fmla="*/ 1607605 h 1607605"/>
              <a:gd name="connsiteX7" fmla="*/ 0 w 2033507"/>
              <a:gd name="connsiteY7" fmla="*/ 1339665 h 1607605"/>
              <a:gd name="connsiteX8" fmla="*/ 0 w 2033507"/>
              <a:gd name="connsiteY8" fmla="*/ 267940 h 1607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3507" h="1607605">
                <a:moveTo>
                  <a:pt x="0" y="267940"/>
                </a:moveTo>
                <a:cubicBezTo>
                  <a:pt x="0" y="119961"/>
                  <a:pt x="119961" y="0"/>
                  <a:pt x="267940" y="0"/>
                </a:cubicBezTo>
                <a:lnTo>
                  <a:pt x="1765567" y="0"/>
                </a:lnTo>
                <a:cubicBezTo>
                  <a:pt x="1913546" y="0"/>
                  <a:pt x="2033507" y="119961"/>
                  <a:pt x="2033507" y="267940"/>
                </a:cubicBezTo>
                <a:lnTo>
                  <a:pt x="2033507" y="1339665"/>
                </a:lnTo>
                <a:cubicBezTo>
                  <a:pt x="2033507" y="1487644"/>
                  <a:pt x="1913546" y="1607605"/>
                  <a:pt x="1765567" y="1607605"/>
                </a:cubicBezTo>
                <a:lnTo>
                  <a:pt x="267940" y="1607605"/>
                </a:lnTo>
                <a:cubicBezTo>
                  <a:pt x="119961" y="1607605"/>
                  <a:pt x="0" y="1487644"/>
                  <a:pt x="0" y="1339665"/>
                </a:cubicBezTo>
                <a:lnTo>
                  <a:pt x="0" y="267940"/>
                </a:lnTo>
                <a:close/>
              </a:path>
            </a:pathLst>
          </a:custGeom>
          <a:gradFill flip="none" rotWithShape="0">
            <a:gsLst>
              <a:gs pos="0">
                <a:srgbClr val="8DBB7D">
                  <a:shade val="30000"/>
                  <a:satMod val="115000"/>
                </a:srgbClr>
              </a:gs>
              <a:gs pos="50000">
                <a:srgbClr val="8DBB7D">
                  <a:shade val="67500"/>
                  <a:satMod val="115000"/>
                </a:srgbClr>
              </a:gs>
              <a:gs pos="100000">
                <a:srgbClr val="8DBB7D">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
            <a:scrgbClr r="0" g="0" b="0"/>
          </a:fillRef>
          <a:effectRef idx="2">
            <a:scrgbClr r="0" g="0" b="0"/>
          </a:effectRef>
          <a:fontRef idx="minor">
            <a:schemeClr val="lt1"/>
          </a:fontRef>
        </p:style>
        <p:txBody>
          <a:bodyPr spcFirstLastPara="0" vert="horz" wrap="square" lIns="162297" tIns="120387" rIns="162297" bIns="120387" numCol="1" spcCol="1270" anchor="ctr" anchorCtr="0">
            <a:noAutofit/>
          </a:bodyPr>
          <a:lstStyle/>
          <a:p>
            <a:pPr lvl="0" algn="ctr" defTabSz="977900">
              <a:lnSpc>
                <a:spcPct val="90000"/>
              </a:lnSpc>
              <a:spcBef>
                <a:spcPct val="0"/>
              </a:spcBef>
              <a:spcAft>
                <a:spcPct val="35000"/>
              </a:spcAft>
            </a:pPr>
            <a:r>
              <a:rPr lang="ru-RU" sz="2000" kern="1200" dirty="0" smtClean="0">
                <a:solidFill>
                  <a:schemeClr val="tx1"/>
                </a:solidFill>
                <a:latin typeface="Times New Roman" pitchFamily="18" charset="0"/>
                <a:cs typeface="Times New Roman" pitchFamily="18" charset="0"/>
              </a:rPr>
              <a:t>Малые предприятия (включая микро-предприятия)</a:t>
            </a:r>
            <a:endParaRPr lang="ru-RU" sz="2000" kern="1200" dirty="0">
              <a:solidFill>
                <a:schemeClr val="tx1"/>
              </a:solidFill>
              <a:latin typeface="Times New Roman" pitchFamily="18" charset="0"/>
              <a:cs typeface="Times New Roman" pitchFamily="18" charset="0"/>
            </a:endParaRPr>
          </a:p>
        </p:txBody>
      </p:sp>
      <p:sp>
        <p:nvSpPr>
          <p:cNvPr id="8" name="Полилиния 7"/>
          <p:cNvSpPr/>
          <p:nvPr/>
        </p:nvSpPr>
        <p:spPr>
          <a:xfrm>
            <a:off x="2343550" y="3672134"/>
            <a:ext cx="2667990" cy="1393089"/>
          </a:xfrm>
          <a:custGeom>
            <a:avLst/>
            <a:gdLst>
              <a:gd name="connsiteX0" fmla="*/ 288229 w 1729339"/>
              <a:gd name="connsiteY0" fmla="*/ 0 h 2717851"/>
              <a:gd name="connsiteX1" fmla="*/ 1441110 w 1729339"/>
              <a:gd name="connsiteY1" fmla="*/ 0 h 2717851"/>
              <a:gd name="connsiteX2" fmla="*/ 1729339 w 1729339"/>
              <a:gd name="connsiteY2" fmla="*/ 288229 h 2717851"/>
              <a:gd name="connsiteX3" fmla="*/ 1729339 w 1729339"/>
              <a:gd name="connsiteY3" fmla="*/ 2717851 h 2717851"/>
              <a:gd name="connsiteX4" fmla="*/ 1729339 w 1729339"/>
              <a:gd name="connsiteY4" fmla="*/ 2717851 h 2717851"/>
              <a:gd name="connsiteX5" fmla="*/ 0 w 1729339"/>
              <a:gd name="connsiteY5" fmla="*/ 2717851 h 2717851"/>
              <a:gd name="connsiteX6" fmla="*/ 0 w 1729339"/>
              <a:gd name="connsiteY6" fmla="*/ 2717851 h 2717851"/>
              <a:gd name="connsiteX7" fmla="*/ 0 w 1729339"/>
              <a:gd name="connsiteY7" fmla="*/ 288229 h 2717851"/>
              <a:gd name="connsiteX8" fmla="*/ 288229 w 1729339"/>
              <a:gd name="connsiteY8" fmla="*/ 0 h 271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9339" h="2717851">
                <a:moveTo>
                  <a:pt x="1729339" y="452985"/>
                </a:moveTo>
                <a:lnTo>
                  <a:pt x="1729339" y="2264866"/>
                </a:lnTo>
                <a:cubicBezTo>
                  <a:pt x="1729339" y="2515042"/>
                  <a:pt x="1647229" y="2717850"/>
                  <a:pt x="1545942" y="2717850"/>
                </a:cubicBezTo>
                <a:lnTo>
                  <a:pt x="0" y="2717850"/>
                </a:lnTo>
                <a:lnTo>
                  <a:pt x="0" y="2717850"/>
                </a:lnTo>
                <a:lnTo>
                  <a:pt x="0" y="1"/>
                </a:lnTo>
                <a:lnTo>
                  <a:pt x="0" y="1"/>
                </a:lnTo>
                <a:lnTo>
                  <a:pt x="1545942" y="1"/>
                </a:lnTo>
                <a:cubicBezTo>
                  <a:pt x="1647229" y="1"/>
                  <a:pt x="1729339" y="202809"/>
                  <a:pt x="1729339" y="452985"/>
                </a:cubicBezTo>
                <a:close/>
              </a:path>
            </a:pathLst>
          </a:custGeom>
          <a:solidFill>
            <a:schemeClr val="bg1">
              <a:lumMod val="75000"/>
              <a:alpha val="90000"/>
            </a:schemeClr>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208244" rIns="332068" bIns="208244" numCol="1" spcCol="1270" anchor="ctr" anchorCtr="0">
            <a:noAutofit/>
          </a:bodyPr>
          <a:lstStyle/>
          <a:p>
            <a:pPr marL="468000" lvl="1" algn="l" defTabSz="889000">
              <a:lnSpc>
                <a:spcPct val="90000"/>
              </a:lnSpc>
              <a:spcBef>
                <a:spcPct val="0"/>
              </a:spcBef>
              <a:spcAft>
                <a:spcPct val="15000"/>
              </a:spcAft>
            </a:pPr>
            <a:r>
              <a:rPr lang="ru-RU" sz="2000" kern="1200" dirty="0" smtClean="0">
                <a:latin typeface="Times New Roman" pitchFamily="18" charset="0"/>
                <a:cs typeface="Times New Roman" pitchFamily="18" charset="0"/>
              </a:rPr>
              <a:t>2013</a:t>
            </a:r>
            <a:r>
              <a:rPr lang="en-US" sz="2000" kern="1200" dirty="0" smtClean="0">
                <a:latin typeface="Times New Roman" pitchFamily="18" charset="0"/>
                <a:cs typeface="Times New Roman" pitchFamily="18" charset="0"/>
              </a:rPr>
              <a:t> </a:t>
            </a:r>
            <a:r>
              <a:rPr lang="ru-RU" sz="2000" kern="12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27081</a:t>
            </a:r>
            <a:endParaRPr lang="en-US" sz="2000" kern="1200" dirty="0" smtClean="0">
              <a:latin typeface="Times New Roman" pitchFamily="18" charset="0"/>
              <a:cs typeface="Times New Roman" pitchFamily="18" charset="0"/>
            </a:endParaRPr>
          </a:p>
          <a:p>
            <a:pPr marL="468000" lvl="1" algn="l" defTabSz="889000">
              <a:lnSpc>
                <a:spcPct val="90000"/>
              </a:lnSpc>
              <a:spcBef>
                <a:spcPct val="0"/>
              </a:spcBef>
              <a:spcAft>
                <a:spcPct val="15000"/>
              </a:spcAft>
            </a:pPr>
            <a:r>
              <a:rPr lang="en-US" sz="2000" dirty="0" smtClean="0">
                <a:latin typeface="Times New Roman" pitchFamily="18" charset="0"/>
                <a:cs typeface="Times New Roman" pitchFamily="18" charset="0"/>
              </a:rPr>
              <a:t>2014 – </a:t>
            </a:r>
            <a:r>
              <a:rPr lang="ru-RU" sz="2000" dirty="0" smtClean="0">
                <a:latin typeface="Times New Roman" pitchFamily="18" charset="0"/>
                <a:cs typeface="Times New Roman" pitchFamily="18" charset="0"/>
              </a:rPr>
              <a:t>17885</a:t>
            </a:r>
            <a:endParaRPr lang="ru-RU" sz="2000" kern="1200" dirty="0">
              <a:latin typeface="Times New Roman" pitchFamily="18" charset="0"/>
              <a:cs typeface="Times New Roman" pitchFamily="18" charset="0"/>
            </a:endParaRPr>
          </a:p>
        </p:txBody>
      </p:sp>
      <p:sp>
        <p:nvSpPr>
          <p:cNvPr id="9" name="Полилиния 8"/>
          <p:cNvSpPr/>
          <p:nvPr/>
        </p:nvSpPr>
        <p:spPr>
          <a:xfrm>
            <a:off x="400273" y="3096071"/>
            <a:ext cx="2516383" cy="1672023"/>
          </a:xfrm>
          <a:custGeom>
            <a:avLst/>
            <a:gdLst>
              <a:gd name="connsiteX0" fmla="*/ 0 w 2033507"/>
              <a:gd name="connsiteY0" fmla="*/ 294924 h 1769510"/>
              <a:gd name="connsiteX1" fmla="*/ 294924 w 2033507"/>
              <a:gd name="connsiteY1" fmla="*/ 0 h 1769510"/>
              <a:gd name="connsiteX2" fmla="*/ 1738583 w 2033507"/>
              <a:gd name="connsiteY2" fmla="*/ 0 h 1769510"/>
              <a:gd name="connsiteX3" fmla="*/ 2033507 w 2033507"/>
              <a:gd name="connsiteY3" fmla="*/ 294924 h 1769510"/>
              <a:gd name="connsiteX4" fmla="*/ 2033507 w 2033507"/>
              <a:gd name="connsiteY4" fmla="*/ 1474586 h 1769510"/>
              <a:gd name="connsiteX5" fmla="*/ 1738583 w 2033507"/>
              <a:gd name="connsiteY5" fmla="*/ 1769510 h 1769510"/>
              <a:gd name="connsiteX6" fmla="*/ 294924 w 2033507"/>
              <a:gd name="connsiteY6" fmla="*/ 1769510 h 1769510"/>
              <a:gd name="connsiteX7" fmla="*/ 0 w 2033507"/>
              <a:gd name="connsiteY7" fmla="*/ 1474586 h 1769510"/>
              <a:gd name="connsiteX8" fmla="*/ 0 w 2033507"/>
              <a:gd name="connsiteY8" fmla="*/ 294924 h 176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3507" h="1769510">
                <a:moveTo>
                  <a:pt x="0" y="294924"/>
                </a:moveTo>
                <a:cubicBezTo>
                  <a:pt x="0" y="132042"/>
                  <a:pt x="132042" y="0"/>
                  <a:pt x="294924" y="0"/>
                </a:cubicBezTo>
                <a:lnTo>
                  <a:pt x="1738583" y="0"/>
                </a:lnTo>
                <a:cubicBezTo>
                  <a:pt x="1901465" y="0"/>
                  <a:pt x="2033507" y="132042"/>
                  <a:pt x="2033507" y="294924"/>
                </a:cubicBezTo>
                <a:lnTo>
                  <a:pt x="2033507" y="1474586"/>
                </a:lnTo>
                <a:cubicBezTo>
                  <a:pt x="2033507" y="1637468"/>
                  <a:pt x="1901465" y="1769510"/>
                  <a:pt x="1738583" y="1769510"/>
                </a:cubicBezTo>
                <a:lnTo>
                  <a:pt x="294924" y="1769510"/>
                </a:lnTo>
                <a:cubicBezTo>
                  <a:pt x="132042" y="1769510"/>
                  <a:pt x="0" y="1637468"/>
                  <a:pt x="0" y="1474586"/>
                </a:cubicBezTo>
                <a:lnTo>
                  <a:pt x="0" y="294924"/>
                </a:lnTo>
                <a:close/>
              </a:path>
            </a:pathLst>
          </a:custGeom>
          <a:gradFill flip="none" rotWithShape="0">
            <a:gsLst>
              <a:gs pos="0">
                <a:srgbClr val="D3D166">
                  <a:shade val="30000"/>
                  <a:satMod val="115000"/>
                </a:srgbClr>
              </a:gs>
              <a:gs pos="50000">
                <a:srgbClr val="D3D166">
                  <a:shade val="67500"/>
                  <a:satMod val="115000"/>
                </a:srgbClr>
              </a:gs>
              <a:gs pos="100000">
                <a:srgbClr val="D3D166">
                  <a:shade val="100000"/>
                  <a:satMod val="115000"/>
                </a:srgbClr>
              </a:gs>
            </a:gsLst>
            <a:lin ang="13500000" scaled="1"/>
            <a:tileRect/>
          </a:gra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1">
            <a:scrgbClr r="0" g="0" b="0"/>
          </a:fillRef>
          <a:effectRef idx="2">
            <a:scrgbClr r="0" g="0" b="0"/>
          </a:effectRef>
          <a:fontRef idx="minor">
            <a:schemeClr val="lt1"/>
          </a:fontRef>
        </p:style>
        <p:txBody>
          <a:bodyPr spcFirstLastPara="0" vert="horz" wrap="square" lIns="170200" tIns="128290" rIns="170200" bIns="128290" numCol="1" spcCol="1270" anchor="ctr" anchorCtr="0">
            <a:noAutofit/>
          </a:bodyPr>
          <a:lstStyle/>
          <a:p>
            <a:pPr lvl="0" algn="ctr" defTabSz="977900">
              <a:lnSpc>
                <a:spcPct val="90000"/>
              </a:lnSpc>
              <a:spcBef>
                <a:spcPct val="0"/>
              </a:spcBef>
              <a:spcAft>
                <a:spcPct val="35000"/>
              </a:spcAft>
            </a:pPr>
            <a:r>
              <a:rPr lang="ru-RU" sz="2000" kern="1200" dirty="0" smtClean="0">
                <a:solidFill>
                  <a:schemeClr val="tx1"/>
                </a:solidFill>
                <a:latin typeface="Times New Roman" pitchFamily="18" charset="0"/>
                <a:cs typeface="Times New Roman" pitchFamily="18" charset="0"/>
              </a:rPr>
              <a:t>Индивидуальные предприниматели</a:t>
            </a:r>
            <a:endParaRPr lang="ru-RU" sz="2000" kern="1200" dirty="0">
              <a:solidFill>
                <a:schemeClr val="tx1"/>
              </a:solidFill>
              <a:latin typeface="Times New Roman" pitchFamily="18" charset="0"/>
              <a:cs typeface="Times New Roman" pitchFamily="18" charset="0"/>
            </a:endParaRPr>
          </a:p>
        </p:txBody>
      </p:sp>
      <p:sp>
        <p:nvSpPr>
          <p:cNvPr id="4" name="Нижний колонтитул 2"/>
          <p:cNvSpPr>
            <a:spLocks noGrp="1"/>
          </p:cNvSpPr>
          <p:nvPr>
            <p:ph type="ftr" sz="quarter" idx="11"/>
          </p:nvPr>
        </p:nvSpPr>
        <p:spPr>
          <a:xfrm>
            <a:off x="7333778" y="6135167"/>
            <a:ext cx="1810225" cy="345009"/>
          </a:xfrm>
        </p:spPr>
        <p:txBody>
          <a:body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pic>
        <p:nvPicPr>
          <p:cNvPr id="5"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0911" y="1281992"/>
            <a:ext cx="3278328" cy="3334004"/>
          </a:xfrm>
          <a:prstGeom prst="rect">
            <a:avLst/>
          </a:prstGeom>
          <a:solidFill>
            <a:srgbClr val="FFFFFF">
              <a:shade val="85000"/>
            </a:srgbClr>
          </a:solidFill>
          <a:ln w="6350" cap="sq">
            <a:noFill/>
            <a:miter lim="800000"/>
          </a:ln>
          <a:effectLst>
            <a:innerShdw blurRad="114300">
              <a:prstClr val="black"/>
            </a:innerShdw>
          </a:effectLst>
          <a:extLst/>
        </p:spPr>
      </p:pic>
      <p:sp>
        <p:nvSpPr>
          <p:cNvPr id="11" name="Прямоугольник 10"/>
          <p:cNvSpPr/>
          <p:nvPr/>
        </p:nvSpPr>
        <p:spPr>
          <a:xfrm>
            <a:off x="363295" y="5329298"/>
            <a:ext cx="8496944" cy="276999"/>
          </a:xfrm>
          <a:prstGeom prst="rect">
            <a:avLst/>
          </a:prstGeom>
        </p:spPr>
        <p:txBody>
          <a:bodyPr wrap="square">
            <a:spAutoFit/>
          </a:bodyPr>
          <a:lstStyle/>
          <a:p>
            <a:pPr algn="just"/>
            <a:r>
              <a:rPr lang="ru-RU" sz="1200" i="1" baseline="30000" dirty="0" smtClean="0">
                <a:latin typeface="Times New Roman" pitchFamily="18" charset="0"/>
                <a:cs typeface="Times New Roman" pitchFamily="18" charset="0"/>
              </a:rPr>
              <a:t>1) </a:t>
            </a:r>
            <a:r>
              <a:rPr lang="ru-RU" sz="1200" i="1" dirty="0">
                <a:latin typeface="Times New Roman" pitchFamily="18" charset="0"/>
                <a:cs typeface="Times New Roman" pitchFamily="18" charset="0"/>
              </a:rPr>
              <a:t>С</a:t>
            </a:r>
            <a:r>
              <a:rPr lang="ru-RU" sz="1200" i="1" dirty="0" smtClean="0">
                <a:latin typeface="Times New Roman" pitchFamily="18" charset="0"/>
                <a:cs typeface="Times New Roman" pitchFamily="18" charset="0"/>
              </a:rPr>
              <a:t>редняя численность работников списочного состава (без внешних совместителей).</a:t>
            </a:r>
            <a:endParaRPr lang="ru-RU" sz="1200" i="1" dirty="0">
              <a:latin typeface="Times New Roman" pitchFamily="18" charset="0"/>
              <a:cs typeface="Times New Roman" pitchFamily="18" charset="0"/>
            </a:endParaRPr>
          </a:p>
        </p:txBody>
      </p:sp>
    </p:spTree>
    <p:extLst>
      <p:ext uri="{BB962C8B-B14F-4D97-AF65-F5344CB8AC3E}">
        <p14:creationId xmlns:p14="http://schemas.microsoft.com/office/powerpoint/2010/main" val="954758209"/>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143743"/>
            <a:ext cx="8424936" cy="1077218"/>
          </a:xfrm>
          <a:prstGeom prst="rect">
            <a:avLst/>
          </a:prstGeom>
        </p:spPr>
        <p:txBody>
          <a:bodyPr wrap="square">
            <a:spAutoFit/>
          </a:bodyPr>
          <a:lstStyle/>
          <a:p>
            <a:pPr lvl="0" algn="ctr"/>
            <a:r>
              <a:rPr lang="ru-RU" sz="1600" b="1" dirty="0">
                <a:solidFill>
                  <a:prstClr val="black"/>
                </a:solidFill>
                <a:latin typeface="Times New Roman" pitchFamily="18" charset="0"/>
                <a:cs typeface="Times New Roman" pitchFamily="18" charset="0"/>
              </a:rPr>
              <a:t>СРЕДНЕСПИСОЧНАЯ ЧИСЛЕННОСТЬ РАБОТНИКОВ </a:t>
            </a:r>
            <a:r>
              <a:rPr lang="ru-RU" sz="1600" b="1" dirty="0" smtClean="0">
                <a:solidFill>
                  <a:prstClr val="black"/>
                </a:solidFill>
                <a:latin typeface="Times New Roman" pitchFamily="18" charset="0"/>
                <a:cs typeface="Times New Roman" pitchFamily="18" charset="0"/>
              </a:rPr>
              <a:t>(БЕЗ ВНЕШНИХ СОВМЕСТИТЕЛЕЙ) МАЛЫХ </a:t>
            </a:r>
            <a:r>
              <a:rPr lang="ru-RU" sz="1600" b="1" dirty="0">
                <a:solidFill>
                  <a:prstClr val="black"/>
                </a:solidFill>
                <a:latin typeface="Times New Roman" pitchFamily="18" charset="0"/>
                <a:cs typeface="Times New Roman" pitchFamily="18" charset="0"/>
              </a:rPr>
              <a:t>ПРЕДПРИЯТИЙ </a:t>
            </a:r>
            <a:r>
              <a:rPr lang="ru-RU" sz="1600" b="1" dirty="0" smtClean="0">
                <a:solidFill>
                  <a:prstClr val="black"/>
                </a:solidFill>
                <a:latin typeface="Times New Roman" pitchFamily="18" charset="0"/>
                <a:cs typeface="Times New Roman" pitchFamily="18" charset="0"/>
              </a:rPr>
              <a:t>(</a:t>
            </a:r>
            <a:r>
              <a:rPr lang="ru-RU" sz="1600" b="1" dirty="0">
                <a:solidFill>
                  <a:prstClr val="black"/>
                </a:solidFill>
                <a:latin typeface="Times New Roman" pitchFamily="18" charset="0"/>
                <a:cs typeface="Times New Roman" pitchFamily="18" charset="0"/>
              </a:rPr>
              <a:t>ВКЛЮЧАЯ </a:t>
            </a:r>
            <a:r>
              <a:rPr lang="ru-RU" sz="1600" b="1" dirty="0" smtClean="0">
                <a:solidFill>
                  <a:prstClr val="black"/>
                </a:solidFill>
                <a:latin typeface="Times New Roman" pitchFamily="18" charset="0"/>
                <a:cs typeface="Times New Roman" pitchFamily="18" charset="0"/>
              </a:rPr>
              <a:t>МИКРОПРЕДПРИЯТИЯ</a:t>
            </a:r>
            <a:r>
              <a:rPr lang="ru-RU" sz="1600" b="1" dirty="0">
                <a:solidFill>
                  <a:prstClr val="black"/>
                </a:solidFill>
                <a:latin typeface="Times New Roman" pitchFamily="18" charset="0"/>
                <a:cs typeface="Times New Roman" pitchFamily="18" charset="0"/>
              </a:rPr>
              <a:t>)</a:t>
            </a:r>
          </a:p>
          <a:p>
            <a:pPr lvl="0" algn="ctr"/>
            <a:r>
              <a:rPr lang="ru-RU" sz="1600" b="1" dirty="0">
                <a:solidFill>
                  <a:prstClr val="black"/>
                </a:solidFill>
                <a:latin typeface="Times New Roman" pitchFamily="18" charset="0"/>
                <a:cs typeface="Times New Roman" pitchFamily="18" charset="0"/>
              </a:rPr>
              <a:t>ПО ВИДАМ ЭКОНОМИЧЕСКОЙ ДЕЯТЕЛЬНОСТИ </a:t>
            </a:r>
          </a:p>
          <a:p>
            <a:pPr lvl="0" algn="ctr"/>
            <a:r>
              <a:rPr lang="ru-RU" sz="1600" dirty="0" smtClean="0">
                <a:solidFill>
                  <a:prstClr val="black"/>
                </a:solidFill>
                <a:latin typeface="Times New Roman" pitchFamily="18" charset="0"/>
                <a:cs typeface="Times New Roman" pitchFamily="18" charset="0"/>
              </a:rPr>
              <a:t>человек</a:t>
            </a:r>
            <a:endParaRPr lang="ru-RU" sz="1600" dirty="0">
              <a:solidFill>
                <a:prstClr val="black"/>
              </a:solidFill>
            </a:endParaRPr>
          </a:p>
        </p:txBody>
      </p:sp>
      <p:sp>
        <p:nvSpPr>
          <p:cNvPr id="4" name="Нижний колонтитул 2"/>
          <p:cNvSpPr txBox="1">
            <a:spLocks/>
          </p:cNvSpPr>
          <p:nvPr/>
        </p:nvSpPr>
        <p:spPr>
          <a:xfrm>
            <a:off x="7333778" y="6135167"/>
            <a:ext cx="1810225" cy="345009"/>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1400" dirty="0" smtClean="0">
                <a:solidFill>
                  <a:schemeClr val="tx1"/>
                </a:solidFill>
                <a:latin typeface="Times New Roman" pitchFamily="18" charset="0"/>
                <a:cs typeface="Times New Roman" pitchFamily="18" charset="0"/>
              </a:rPr>
              <a:t>Мурманскстат, 2016</a:t>
            </a:r>
            <a:endParaRPr lang="ru-RU" sz="1400" dirty="0">
              <a:solidFill>
                <a:schemeClr val="tx1"/>
              </a:solidFill>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250495481"/>
              </p:ext>
            </p:extLst>
          </p:nvPr>
        </p:nvGraphicFramePr>
        <p:xfrm>
          <a:off x="539552" y="1328834"/>
          <a:ext cx="8280919" cy="4719565"/>
        </p:xfrm>
        <a:graphic>
          <a:graphicData uri="http://schemas.openxmlformats.org/drawingml/2006/table">
            <a:tbl>
              <a:tblPr firstRow="1">
                <a:tableStyleId>{8799B23B-EC83-4686-B30A-512413B5E67A}</a:tableStyleId>
              </a:tblPr>
              <a:tblGrid>
                <a:gridCol w="5219979"/>
                <a:gridCol w="1072194"/>
                <a:gridCol w="1044431"/>
                <a:gridCol w="944315"/>
              </a:tblGrid>
              <a:tr h="209813">
                <a:tc>
                  <a:txBody>
                    <a:bodyPr/>
                    <a:lstStyle/>
                    <a:p>
                      <a:pPr>
                        <a:lnSpc>
                          <a:spcPct val="115000"/>
                        </a:lnSpc>
                        <a:spcAft>
                          <a:spcPts val="0"/>
                        </a:spcAft>
                      </a:pPr>
                      <a:r>
                        <a:rPr lang="ru-RU" sz="1200" b="0" dirty="0">
                          <a:effectLst/>
                          <a:latin typeface="Arial" pitchFamily="34" charset="0"/>
                          <a:cs typeface="Arial" pitchFamily="34" charset="0"/>
                        </a:rPr>
                        <a:t> </a:t>
                      </a:r>
                      <a:endParaRPr lang="ru-RU" sz="1200" b="0" dirty="0">
                        <a:effectLst/>
                        <a:latin typeface="Arial" pitchFamily="34" charset="0"/>
                        <a:ea typeface="Calibri"/>
                        <a:cs typeface="Arial" pitchFamily="34" charset="0"/>
                      </a:endParaRPr>
                    </a:p>
                  </a:txBody>
                  <a:tcPr marL="63390" marR="6339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b="0" dirty="0">
                          <a:effectLst/>
                          <a:latin typeface="Arial" pitchFamily="34" charset="0"/>
                          <a:cs typeface="Arial" pitchFamily="34" charset="0"/>
                        </a:rPr>
                        <a:t>2013</a:t>
                      </a:r>
                      <a:endParaRPr lang="ru-RU" sz="1200" b="0" dirty="0">
                        <a:effectLst/>
                        <a:latin typeface="Arial" pitchFamily="34" charset="0"/>
                        <a:ea typeface="Calibri"/>
                        <a:cs typeface="Arial" pitchFamily="34" charset="0"/>
                      </a:endParaRPr>
                    </a:p>
                  </a:txBody>
                  <a:tcPr marL="63390" marR="6339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b="0" dirty="0">
                          <a:effectLst/>
                          <a:latin typeface="Arial" pitchFamily="34" charset="0"/>
                          <a:cs typeface="Arial" pitchFamily="34" charset="0"/>
                        </a:rPr>
                        <a:t>2014</a:t>
                      </a:r>
                      <a:endParaRPr lang="ru-RU" sz="1200" b="0" dirty="0">
                        <a:effectLst/>
                        <a:latin typeface="Arial" pitchFamily="34" charset="0"/>
                        <a:ea typeface="Calibri"/>
                        <a:cs typeface="Arial" pitchFamily="34" charset="0"/>
                      </a:endParaRPr>
                    </a:p>
                  </a:txBody>
                  <a:tcPr marL="63390" marR="6339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a:lnSpc>
                          <a:spcPct val="115000"/>
                        </a:lnSpc>
                        <a:spcAft>
                          <a:spcPts val="0"/>
                        </a:spcAft>
                      </a:pPr>
                      <a:r>
                        <a:rPr lang="ru-RU" sz="1200" b="0" dirty="0" smtClean="0">
                          <a:effectLst/>
                          <a:latin typeface="Arial" pitchFamily="34" charset="0"/>
                          <a:cs typeface="Arial" pitchFamily="34" charset="0"/>
                        </a:rPr>
                        <a:t>2015</a:t>
                      </a:r>
                      <a:endParaRPr lang="ru-RU" sz="1200" b="0" dirty="0">
                        <a:effectLst/>
                        <a:latin typeface="Arial" pitchFamily="34" charset="0"/>
                        <a:ea typeface="Calibri"/>
                        <a:cs typeface="Arial" pitchFamily="34" charset="0"/>
                      </a:endParaRPr>
                    </a:p>
                  </a:txBody>
                  <a:tcPr marL="63390" marR="6339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344380">
                <a:tc>
                  <a:txBody>
                    <a:bodyPr/>
                    <a:lstStyle/>
                    <a:p>
                      <a:pPr>
                        <a:lnSpc>
                          <a:spcPct val="115000"/>
                        </a:lnSpc>
                        <a:spcBef>
                          <a:spcPts val="1200"/>
                        </a:spcBef>
                        <a:spcAft>
                          <a:spcPts val="0"/>
                        </a:spcAft>
                      </a:pPr>
                      <a:endParaRPr lang="ru-RU" sz="100" b="1" dirty="0" smtClean="0">
                        <a:effectLst/>
                        <a:latin typeface="Arial" pitchFamily="34" charset="0"/>
                        <a:cs typeface="Arial" pitchFamily="34" charset="0"/>
                      </a:endParaRPr>
                    </a:p>
                    <a:p>
                      <a:pPr>
                        <a:lnSpc>
                          <a:spcPct val="115000"/>
                        </a:lnSpc>
                        <a:spcBef>
                          <a:spcPts val="1200"/>
                        </a:spcBef>
                        <a:spcAft>
                          <a:spcPts val="0"/>
                        </a:spcAft>
                      </a:pPr>
                      <a:r>
                        <a:rPr lang="ru-RU" sz="1200" b="1" dirty="0" smtClean="0">
                          <a:effectLst/>
                          <a:latin typeface="Arial" pitchFamily="34" charset="0"/>
                          <a:cs typeface="Arial" pitchFamily="34" charset="0"/>
                        </a:rPr>
                        <a:t>Всего</a:t>
                      </a:r>
                      <a:endParaRPr lang="ru-RU" sz="1200" b="1" dirty="0">
                        <a:effectLst/>
                        <a:latin typeface="Arial" pitchFamily="34" charset="0"/>
                        <a:ea typeface="Calibri"/>
                        <a:cs typeface="Arial" pitchFamily="34" charset="0"/>
                      </a:endParaRPr>
                    </a:p>
                  </a:txBody>
                  <a:tcPr marL="63390" marR="63390" marT="0"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indent="0" algn="r" defTabSz="892175">
                        <a:lnSpc>
                          <a:spcPct val="115000"/>
                        </a:lnSpc>
                        <a:spcBef>
                          <a:spcPts val="600"/>
                        </a:spcBef>
                        <a:spcAft>
                          <a:spcPts val="0"/>
                        </a:spcAft>
                        <a:tabLst/>
                      </a:pPr>
                      <a:r>
                        <a:rPr lang="ru-RU" sz="1200" b="1" dirty="0">
                          <a:solidFill>
                            <a:srgbClr val="000000"/>
                          </a:solidFill>
                          <a:latin typeface="Arial" pitchFamily="34" charset="0"/>
                          <a:ea typeface="Times New Roman"/>
                          <a:cs typeface="Arial" pitchFamily="34" charset="0"/>
                        </a:rPr>
                        <a:t>47838</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600"/>
                        </a:spcBef>
                        <a:spcAft>
                          <a:spcPts val="0"/>
                        </a:spcAft>
                      </a:pPr>
                      <a:r>
                        <a:rPr lang="ru-RU" sz="1200" b="1" dirty="0">
                          <a:effectLst/>
                          <a:latin typeface="Arial" pitchFamily="34" charset="0"/>
                          <a:cs typeface="Arial" pitchFamily="34" charset="0"/>
                        </a:rPr>
                        <a:t>44450</a:t>
                      </a:r>
                      <a:endParaRPr lang="ru-RU" sz="1200" b="1" dirty="0">
                        <a:effectLst/>
                        <a:latin typeface="Arial" pitchFamily="34" charset="0"/>
                        <a:ea typeface="Calibri"/>
                        <a:cs typeface="Arial" pitchFamily="34" charset="0"/>
                      </a:endParaRPr>
                    </a:p>
                  </a:txBody>
                  <a:tcPr marL="0" marR="28800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lnSpc>
                          <a:spcPct val="115000"/>
                        </a:lnSpc>
                        <a:spcBef>
                          <a:spcPts val="600"/>
                        </a:spcBef>
                        <a:spcAft>
                          <a:spcPts val="0"/>
                        </a:spcAft>
                      </a:pPr>
                      <a:r>
                        <a:rPr lang="ru-RU" sz="1200" b="1" dirty="0">
                          <a:effectLst/>
                          <a:latin typeface="Arial" pitchFamily="34" charset="0"/>
                          <a:cs typeface="Arial" pitchFamily="34" charset="0"/>
                        </a:rPr>
                        <a:t>43923</a:t>
                      </a:r>
                      <a:endParaRPr lang="ru-RU" sz="1200" b="1"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сельское хозяйство, охота и лесное хозяйство</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196</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233</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173</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рыболовство, рыбоводство</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1771</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1864</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1850</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добыча полезных ископаемых</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обрабатывающие производства </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6410</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6062</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5516</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производство и распределение </a:t>
                      </a:r>
                      <a:r>
                        <a:rPr lang="ru-RU" sz="1200" b="0" dirty="0" smtClean="0">
                          <a:effectLst/>
                          <a:latin typeface="Arial" pitchFamily="34" charset="0"/>
                          <a:cs typeface="Arial" pitchFamily="34" charset="0"/>
                        </a:rPr>
                        <a:t>электроэнергии</a:t>
                      </a:r>
                      <a:r>
                        <a:rPr lang="ru-RU" sz="1200" b="0" dirty="0">
                          <a:effectLst/>
                          <a:latin typeface="Arial" pitchFamily="34" charset="0"/>
                          <a:cs typeface="Arial" pitchFamily="34" charset="0"/>
                        </a:rPr>
                        <a:t>, газа и воды</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343</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363</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462</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строительство</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6628</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5312</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5322</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437947">
                <a:tc>
                  <a:txBody>
                    <a:bodyPr/>
                    <a:lstStyle/>
                    <a:p>
                      <a:pPr marL="90170">
                        <a:lnSpc>
                          <a:spcPct val="115000"/>
                        </a:lnSpc>
                        <a:spcAft>
                          <a:spcPts val="0"/>
                        </a:spcAft>
                      </a:pPr>
                      <a:r>
                        <a:rPr lang="ru-RU" sz="1200" b="0" dirty="0">
                          <a:effectLst/>
                          <a:latin typeface="Arial" pitchFamily="34" charset="0"/>
                          <a:cs typeface="Arial" pitchFamily="34" charset="0"/>
                        </a:rPr>
                        <a:t>оптовая и розничная торговля; ремонт </a:t>
                      </a:r>
                      <a:r>
                        <a:rPr lang="ru-RU" sz="1200" b="0" dirty="0" smtClean="0">
                          <a:effectLst/>
                          <a:latin typeface="Arial" pitchFamily="34" charset="0"/>
                          <a:cs typeface="Arial" pitchFamily="34" charset="0"/>
                        </a:rPr>
                        <a:t>автотранспортных </a:t>
                      </a:r>
                      <a:r>
                        <a:rPr lang="ru-RU" sz="1200" b="0" dirty="0">
                          <a:effectLst/>
                          <a:latin typeface="Arial" pitchFamily="34" charset="0"/>
                          <a:cs typeface="Arial" pitchFamily="34" charset="0"/>
                        </a:rPr>
                        <a:t>средств, мотоциклов, </a:t>
                      </a:r>
                      <a:r>
                        <a:rPr lang="ru-RU" sz="1200" b="0" dirty="0" smtClean="0">
                          <a:effectLst/>
                          <a:latin typeface="Arial" pitchFamily="34" charset="0"/>
                          <a:cs typeface="Arial" pitchFamily="34" charset="0"/>
                        </a:rPr>
                        <a:t>бытовых </a:t>
                      </a:r>
                      <a:r>
                        <a:rPr lang="ru-RU" sz="1200" b="0" dirty="0">
                          <a:effectLst/>
                          <a:latin typeface="Arial" pitchFamily="34" charset="0"/>
                          <a:cs typeface="Arial" pitchFamily="34" charset="0"/>
                        </a:rPr>
                        <a:t>изделий и предметов личного </a:t>
                      </a:r>
                      <a:r>
                        <a:rPr lang="ru-RU" sz="1200" b="0" dirty="0" smtClean="0">
                          <a:effectLst/>
                          <a:latin typeface="Arial" pitchFamily="34" charset="0"/>
                          <a:cs typeface="Arial" pitchFamily="34" charset="0"/>
                        </a:rPr>
                        <a:t>пользования</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13633</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12968</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12824</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гостиницы и рестораны</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3363</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3540</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3532</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транспорт и связь</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2929</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2840</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2784</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финансовая деятельность</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193</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213</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257</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82759">
                <a:tc>
                  <a:txBody>
                    <a:bodyPr/>
                    <a:lstStyle/>
                    <a:p>
                      <a:pPr marL="90170">
                        <a:lnSpc>
                          <a:spcPct val="115000"/>
                        </a:lnSpc>
                        <a:spcAft>
                          <a:spcPts val="0"/>
                        </a:spcAft>
                      </a:pPr>
                      <a:r>
                        <a:rPr lang="ru-RU" sz="1200" b="0" dirty="0">
                          <a:effectLst/>
                          <a:latin typeface="Arial" pitchFamily="34" charset="0"/>
                          <a:cs typeface="Arial" pitchFamily="34" charset="0"/>
                        </a:rPr>
                        <a:t>операции с недвижимым имуществом, </a:t>
                      </a:r>
                      <a:r>
                        <a:rPr lang="ru-RU" sz="1200" b="0" dirty="0" smtClean="0">
                          <a:effectLst/>
                          <a:latin typeface="Arial" pitchFamily="34" charset="0"/>
                          <a:cs typeface="Arial" pitchFamily="34" charset="0"/>
                        </a:rPr>
                        <a:t>аренда                                         </a:t>
                      </a:r>
                      <a:r>
                        <a:rPr lang="ru-RU" sz="1200" b="0" dirty="0">
                          <a:effectLst/>
                          <a:latin typeface="Arial" pitchFamily="34" charset="0"/>
                          <a:cs typeface="Arial" pitchFamily="34" charset="0"/>
                        </a:rPr>
                        <a:t>и предоставление услуг</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9143</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8242</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8513</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437947">
                <a:tc>
                  <a:txBody>
                    <a:bodyPr/>
                    <a:lstStyle/>
                    <a:p>
                      <a:pPr marL="90170" marR="68580">
                        <a:lnSpc>
                          <a:spcPct val="115000"/>
                        </a:lnSpc>
                        <a:spcAft>
                          <a:spcPts val="0"/>
                        </a:spcAft>
                        <a:tabLst>
                          <a:tab pos="1560830" algn="r"/>
                        </a:tabLst>
                      </a:pPr>
                      <a:r>
                        <a:rPr lang="ru-RU" sz="1200" b="0" dirty="0">
                          <a:effectLst/>
                          <a:latin typeface="Arial" pitchFamily="34" charset="0"/>
                          <a:cs typeface="Arial" pitchFamily="34" charset="0"/>
                        </a:rPr>
                        <a:t>государственное управление и обеспечение военной безопасности; социальное страхование</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tabLst>
                          <a:tab pos="1560830" algn="r"/>
                        </a:tabLst>
                      </a:pPr>
                      <a:r>
                        <a:rPr lang="ru-RU" sz="1200" b="0" dirty="0">
                          <a:effectLst/>
                          <a:latin typeface="Arial" pitchFamily="34" charset="0"/>
                          <a:cs typeface="Arial" pitchFamily="34" charset="0"/>
                        </a:rPr>
                        <a:t>образование</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176</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128</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132</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09813">
                <a:tc>
                  <a:txBody>
                    <a:bodyPr/>
                    <a:lstStyle/>
                    <a:p>
                      <a:pPr marL="90170">
                        <a:lnSpc>
                          <a:spcPct val="115000"/>
                        </a:lnSpc>
                        <a:spcAft>
                          <a:spcPts val="0"/>
                        </a:spcAft>
                      </a:pPr>
                      <a:r>
                        <a:rPr lang="ru-RU" sz="1200" b="0" dirty="0">
                          <a:effectLst/>
                          <a:latin typeface="Arial" pitchFamily="34" charset="0"/>
                          <a:cs typeface="Arial" pitchFamily="34" charset="0"/>
                        </a:rPr>
                        <a:t>здравоохранение и предоставление социальных услуг</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dirty="0">
                          <a:latin typeface="Arial" pitchFamily="34" charset="0"/>
                          <a:ea typeface="Times New Roman"/>
                          <a:cs typeface="Arial" pitchFamily="34" charset="0"/>
                        </a:rPr>
                        <a:t>717</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714</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lnSpc>
                          <a:spcPct val="115000"/>
                        </a:lnSpc>
                        <a:spcAft>
                          <a:spcPts val="0"/>
                        </a:spcAft>
                      </a:pPr>
                      <a:r>
                        <a:rPr lang="ru-RU" sz="1200" b="0" dirty="0">
                          <a:effectLst/>
                          <a:latin typeface="Arial" pitchFamily="34" charset="0"/>
                          <a:cs typeface="Arial" pitchFamily="34" charset="0"/>
                        </a:rPr>
                        <a:t>749</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82759">
                <a:tc>
                  <a:txBody>
                    <a:bodyPr/>
                    <a:lstStyle/>
                    <a:p>
                      <a:pPr marL="90170">
                        <a:lnSpc>
                          <a:spcPct val="115000"/>
                        </a:lnSpc>
                        <a:spcAft>
                          <a:spcPts val="600"/>
                        </a:spcAft>
                      </a:pPr>
                      <a:r>
                        <a:rPr lang="ru-RU" sz="1200" b="0" dirty="0">
                          <a:effectLst/>
                          <a:latin typeface="Arial" pitchFamily="34" charset="0"/>
                          <a:cs typeface="Arial" pitchFamily="34" charset="0"/>
                        </a:rPr>
                        <a:t>предоставление прочих коммунальных, </a:t>
                      </a:r>
                      <a:r>
                        <a:rPr lang="ru-RU" sz="1200" b="0" dirty="0" smtClean="0">
                          <a:effectLst/>
                          <a:latin typeface="Arial" pitchFamily="34" charset="0"/>
                          <a:cs typeface="Arial" pitchFamily="34" charset="0"/>
                        </a:rPr>
                        <a:t>социальных                             и персональных услуг</a:t>
                      </a:r>
                      <a:endParaRPr lang="ru-RU" sz="12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600"/>
                        </a:spcAft>
                      </a:pPr>
                      <a:r>
                        <a:rPr lang="ru-RU" sz="1200" dirty="0">
                          <a:latin typeface="Arial" pitchFamily="34" charset="0"/>
                          <a:ea typeface="Times New Roman"/>
                          <a:cs typeface="Arial" pitchFamily="34" charset="0"/>
                        </a:rPr>
                        <a:t>2232</a:t>
                      </a:r>
                      <a:endParaRPr lang="ru-RU" sz="1200" dirty="0">
                        <a:latin typeface="Arial" pitchFamily="34" charset="0"/>
                        <a:ea typeface="Calibri"/>
                        <a:cs typeface="Arial" pitchFamily="34" charset="0"/>
                      </a:endParaRPr>
                    </a:p>
                  </a:txBody>
                  <a:tcPr marL="0" marR="324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600"/>
                        </a:spcAft>
                      </a:pPr>
                      <a:r>
                        <a:rPr lang="ru-RU" sz="1200" b="0" dirty="0" smtClean="0">
                          <a:effectLst/>
                          <a:latin typeface="Arial" pitchFamily="34" charset="0"/>
                          <a:cs typeface="Arial" pitchFamily="34" charset="0"/>
                        </a:rPr>
                        <a:t>1816</a:t>
                      </a:r>
                      <a:endParaRPr lang="ru-RU" sz="1200" b="0" dirty="0">
                        <a:effectLst/>
                        <a:latin typeface="Arial" pitchFamily="34" charset="0"/>
                        <a:ea typeface="Calibri"/>
                        <a:cs typeface="Arial" pitchFamily="34" charset="0"/>
                      </a:endParaRPr>
                    </a:p>
                  </a:txBody>
                  <a:tcPr marL="0" marR="28800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600"/>
                        </a:spcAft>
                      </a:pPr>
                      <a:r>
                        <a:rPr lang="ru-RU" sz="1200" b="0" dirty="0" smtClean="0">
                          <a:effectLst/>
                          <a:latin typeface="Arial" pitchFamily="34" charset="0"/>
                          <a:cs typeface="Arial" pitchFamily="34" charset="0"/>
                        </a:rPr>
                        <a:t>1645</a:t>
                      </a:r>
                      <a:endParaRPr lang="ru-RU" sz="1200" b="0" dirty="0">
                        <a:effectLst/>
                        <a:latin typeface="Arial" pitchFamily="34" charset="0"/>
                        <a:ea typeface="Calibri"/>
                        <a:cs typeface="Arial" pitchFamily="34" charset="0"/>
                      </a:endParaRPr>
                    </a:p>
                  </a:txBody>
                  <a:tcPr marL="0" marR="216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8441">
                <a:tc>
                  <a:txBody>
                    <a:bodyPr/>
                    <a:lstStyle/>
                    <a:p>
                      <a:pPr marL="90170">
                        <a:lnSpc>
                          <a:spcPct val="115000"/>
                        </a:lnSpc>
                        <a:spcAft>
                          <a:spcPts val="600"/>
                        </a:spcAft>
                      </a:pPr>
                      <a:endParaRPr lang="ru-RU" sz="100" b="0" dirty="0">
                        <a:effectLst/>
                        <a:latin typeface="Arial" pitchFamily="34" charset="0"/>
                        <a:ea typeface="Calibri"/>
                        <a:cs typeface="Arial" pitchFamily="34" charset="0"/>
                      </a:endParaRPr>
                    </a:p>
                  </a:txBody>
                  <a:tcPr marL="63390" marR="63390" marT="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600"/>
                        </a:spcAft>
                      </a:pPr>
                      <a:endParaRPr lang="ru-RU" sz="100" dirty="0">
                        <a:latin typeface="Arial" pitchFamily="34" charset="0"/>
                        <a:ea typeface="Calibri"/>
                        <a:cs typeface="Arial" pitchFamily="34" charset="0"/>
                      </a:endParaRPr>
                    </a:p>
                  </a:txBody>
                  <a:tcPr marL="0" marR="378000"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600"/>
                        </a:spcAft>
                      </a:pPr>
                      <a:endParaRPr lang="ru-RU" sz="100" b="0" dirty="0">
                        <a:effectLst/>
                        <a:latin typeface="Arial" pitchFamily="34" charset="0"/>
                        <a:ea typeface="Calibri"/>
                        <a:cs typeface="Arial" pitchFamily="34" charset="0"/>
                      </a:endParaRPr>
                    </a:p>
                  </a:txBody>
                  <a:tcPr marL="0" marR="360000"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15000"/>
                        </a:lnSpc>
                        <a:spcAft>
                          <a:spcPts val="600"/>
                        </a:spcAft>
                      </a:pPr>
                      <a:endParaRPr lang="ru-RU" sz="100" b="0" dirty="0">
                        <a:effectLst/>
                        <a:latin typeface="Arial" pitchFamily="34" charset="0"/>
                        <a:ea typeface="Calibri"/>
                        <a:cs typeface="Arial" pitchFamily="34" charset="0"/>
                      </a:endParaRPr>
                    </a:p>
                  </a:txBody>
                  <a:tcPr marL="0" marR="32400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419296469"/>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20394</TotalTime>
  <Words>3747</Words>
  <Application>Microsoft Office PowerPoint</Application>
  <PresentationFormat>Произвольный</PresentationFormat>
  <Paragraphs>1245</Paragraphs>
  <Slides>35</Slides>
  <Notes>31</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Тема Office</vt:lpstr>
      <vt:lpstr>Презентация PowerPoint</vt:lpstr>
      <vt:lpstr>Презентация PowerPoint</vt:lpstr>
      <vt:lpstr>Презентация PowerPoint</vt:lpstr>
      <vt:lpstr>КОЛИЧЕСТВО ПРЕДПРИЯТИЙ И ИНДИВИДУАЛЬНЫХ ПРЕДПРИНИМАТЕЛЕЙ, ОСУЩЕСТВЛЯВШИХ ДЕЯТЕЛЬНОСТЬ единиц</vt:lpstr>
      <vt:lpstr>Число малых предприятий (включая микропредприятия)  по видам экономической деятельности  единиц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Малый бизнес</dc:title>
  <dc:creator>user</dc:creator>
  <cp:lastModifiedBy>user</cp:lastModifiedBy>
  <cp:revision>1915</cp:revision>
  <cp:lastPrinted>2016-05-18T12:19:02Z</cp:lastPrinted>
  <dcterms:created xsi:type="dcterms:W3CDTF">2013-02-09T08:29:17Z</dcterms:created>
  <dcterms:modified xsi:type="dcterms:W3CDTF">2017-08-09T11:18:16Z</dcterms:modified>
</cp:coreProperties>
</file>