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1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11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2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13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14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15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16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17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notesSlides/notesSlide18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notesSlides/notesSlide19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20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notesSlides/notesSlide21.xml" ContentType="application/vnd.openxmlformats-officedocument.presentationml.notesSlid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notesSlides/notesSlide22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23.xml" ContentType="application/vnd.openxmlformats-officedocument.presentationml.notesSlid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notesSlides/notesSlide24.xml" ContentType="application/vnd.openxmlformats-officedocument.presentationml.notesSlide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notesSlides/notesSlide25.xml" ContentType="application/vnd.openxmlformats-officedocument.presentationml.notesSlide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notesSlides/notesSlide26.xml" ContentType="application/vnd.openxmlformats-officedocument.presentationml.notesSlide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notesSlides/notesSlide27.xml" ContentType="application/vnd.openxmlformats-officedocument.presentationml.notesSlide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notesSlides/notesSlide28.xml" ContentType="application/vnd.openxmlformats-officedocument.presentationml.notesSlide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notesSlides/notesSlide29.xml" ContentType="application/vnd.openxmlformats-officedocument.presentationml.notesSlide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2"/>
  </p:notesMasterIdLst>
  <p:sldIdLst>
    <p:sldId id="418" r:id="rId2"/>
    <p:sldId id="373" r:id="rId3"/>
    <p:sldId id="259" r:id="rId4"/>
    <p:sldId id="295" r:id="rId5"/>
    <p:sldId id="257" r:id="rId6"/>
    <p:sldId id="353" r:id="rId7"/>
    <p:sldId id="260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261" r:id="rId16"/>
    <p:sldId id="369" r:id="rId17"/>
    <p:sldId id="347" r:id="rId18"/>
    <p:sldId id="348" r:id="rId19"/>
    <p:sldId id="349" r:id="rId20"/>
    <p:sldId id="350" r:id="rId21"/>
    <p:sldId id="268" r:id="rId22"/>
    <p:sldId id="269" r:id="rId23"/>
    <p:sldId id="270" r:id="rId24"/>
    <p:sldId id="272" r:id="rId25"/>
    <p:sldId id="357" r:id="rId26"/>
    <p:sldId id="273" r:id="rId27"/>
    <p:sldId id="277" r:id="rId28"/>
    <p:sldId id="483" r:id="rId29"/>
    <p:sldId id="278" r:id="rId30"/>
    <p:sldId id="279" r:id="rId31"/>
    <p:sldId id="280" r:id="rId32"/>
    <p:sldId id="281" r:id="rId33"/>
    <p:sldId id="283" r:id="rId34"/>
    <p:sldId id="484" r:id="rId35"/>
    <p:sldId id="494" r:id="rId36"/>
    <p:sldId id="495" r:id="rId37"/>
    <p:sldId id="496" r:id="rId38"/>
    <p:sldId id="497" r:id="rId39"/>
    <p:sldId id="291" r:id="rId40"/>
    <p:sldId id="363" r:id="rId41"/>
    <p:sldId id="426" r:id="rId42"/>
    <p:sldId id="296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5" r:id="rId61"/>
    <p:sldId id="516" r:id="rId62"/>
    <p:sldId id="517" r:id="rId63"/>
    <p:sldId id="518" r:id="rId64"/>
    <p:sldId id="519" r:id="rId65"/>
    <p:sldId id="520" r:id="rId66"/>
    <p:sldId id="521" r:id="rId67"/>
    <p:sldId id="522" r:id="rId68"/>
    <p:sldId id="523" r:id="rId69"/>
    <p:sldId id="524" r:id="rId70"/>
    <p:sldId id="525" r:id="rId71"/>
    <p:sldId id="526" r:id="rId72"/>
    <p:sldId id="527" r:id="rId73"/>
    <p:sldId id="528" r:id="rId74"/>
    <p:sldId id="529" r:id="rId75"/>
    <p:sldId id="530" r:id="rId76"/>
    <p:sldId id="531" r:id="rId77"/>
    <p:sldId id="532" r:id="rId78"/>
    <p:sldId id="486" r:id="rId79"/>
    <p:sldId id="442" r:id="rId80"/>
    <p:sldId id="485" r:id="rId8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BD"/>
    <a:srgbClr val="2B0ED8"/>
    <a:srgbClr val="D8601E"/>
    <a:srgbClr val="F7D8C1"/>
    <a:srgbClr val="F4C7A6"/>
    <a:srgbClr val="F3F676"/>
    <a:srgbClr val="A6EB4B"/>
    <a:srgbClr val="DD5186"/>
    <a:srgbClr val="CA2866"/>
    <a:srgbClr val="EFF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7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3.png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населения, тыс. человек</a:t>
            </a:r>
          </a:p>
        </c:rich>
      </c:tx>
      <c:layout>
        <c:manualLayout>
          <c:xMode val="edge"/>
          <c:yMode val="edge"/>
          <c:x val="3.1887798774065931E-2"/>
          <c:y val="4.774538891302170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 среднегодовая численность населения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45000"/>
                    <a:lumOff val="55000"/>
                  </a:schemeClr>
                </a:gs>
                <a:gs pos="100000">
                  <a:srgbClr val="8AABD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2C-4446-AA28-539BAD39B4DC}"/>
                </c:ext>
              </c:extLst>
            </c:dLbl>
            <c:dLbl>
              <c:idx val="3"/>
              <c:layout>
                <c:manualLayout>
                  <c:x val="6.522504294695251E-3"/>
                  <c:y val="-2.82131843576946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803647854615376E-2"/>
                      <c:h val="8.9848140954504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2C-4446-AA28-539BAD39B4DC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#\ ##0.0</c:formatCode>
                <c:ptCount val="9"/>
                <c:pt idx="0">
                  <c:v>40</c:v>
                </c:pt>
                <c:pt idx="1">
                  <c:v>33.700000000000003</c:v>
                </c:pt>
                <c:pt idx="2">
                  <c:v>33.299999999999997</c:v>
                </c:pt>
                <c:pt idx="3">
                  <c:v>32.9</c:v>
                </c:pt>
                <c:pt idx="4">
                  <c:v>32.6</c:v>
                </c:pt>
                <c:pt idx="5">
                  <c:v>32.299999999999997</c:v>
                </c:pt>
                <c:pt idx="6">
                  <c:v>32.299999999999997</c:v>
                </c:pt>
                <c:pt idx="7">
                  <c:v>32.299999999999997</c:v>
                </c:pt>
                <c:pt idx="8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8-4721-8F57-F4162CE60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6308864"/>
        <c:axId val="56310400"/>
      </c:barChart>
      <c:catAx>
        <c:axId val="5630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310400"/>
        <c:crosses val="autoZero"/>
        <c:auto val="1"/>
        <c:lblAlgn val="ctr"/>
        <c:lblOffset val="100"/>
        <c:noMultiLvlLbl val="0"/>
      </c:catAx>
      <c:valAx>
        <c:axId val="5631040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563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Средняя обеспеченность населения площадью жилых квартир, кв.м на человека</a:t>
            </a:r>
          </a:p>
        </c:rich>
      </c:tx>
      <c:layout>
        <c:manualLayout>
          <c:xMode val="edge"/>
          <c:yMode val="edge"/>
          <c:x val="0.15239733882774384"/>
          <c:y val="2.4150239137196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49760051699584E-2"/>
          <c:y val="0.28473882176561321"/>
          <c:w val="0.93033919873623239"/>
          <c:h val="0.620933512776054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9077420516494343E-2"/>
                  <c:y val="-5.78143857301547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26,1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76-40F1-8E7E-2101A4C4A50C}"/>
                </c:ext>
              </c:extLst>
            </c:dLbl>
            <c:dLbl>
              <c:idx val="1"/>
              <c:layout>
                <c:manualLayout>
                  <c:x val="-7.9077420516494343E-2"/>
                  <c:y val="-6.5206338803475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76-40F1-8E7E-2101A4C4A5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28,5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4-40B7-B3E5-818394156DD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32,4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4-40B7-B3E5-818394156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31.7</c:v>
                </c:pt>
                <c:pt idx="1">
                  <c:v>32.9</c:v>
                </c:pt>
                <c:pt idx="2">
                  <c:v>34.1</c:v>
                </c:pt>
                <c:pt idx="3">
                  <c:v>35.299999999999997</c:v>
                </c:pt>
                <c:pt idx="4">
                  <c:v>36.5</c:v>
                </c:pt>
                <c:pt idx="5">
                  <c:v>37.700000000000003</c:v>
                </c:pt>
                <c:pt idx="6">
                  <c:v>37.700000000000003</c:v>
                </c:pt>
                <c:pt idx="7">
                  <c:v>37.700000000000003</c:v>
                </c:pt>
                <c:pt idx="8">
                  <c:v>37.700000000000003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DE-4BB6-A2E0-63E40F427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72384"/>
        <c:axId val="135090560"/>
      </c:lineChart>
      <c:catAx>
        <c:axId val="1350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090560"/>
        <c:crosses val="autoZero"/>
        <c:auto val="1"/>
        <c:lblAlgn val="ctr"/>
        <c:lblOffset val="100"/>
        <c:noMultiLvlLbl val="0"/>
      </c:catAx>
      <c:valAx>
        <c:axId val="13509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07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9-4DDD-8833-D4D84AF64DB8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9-4DDD-8833-D4D84AF64DB8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09-4DDD-8833-D4D84AF64DB8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9-4DDD-8833-D4D84AF64DB8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9-4DDD-8833-D4D84AF64DB8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9-4DDD-8833-D4D84AF64DB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9-4DDD-8833-D4D84AF64DB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9-4DDD-8833-D4D84AF64DB8}"/>
                </c:ext>
              </c:extLst>
            </c:dLbl>
            <c:dLbl>
              <c:idx val="8"/>
              <c:layout>
                <c:manualLayout>
                  <c:x val="-1.3499157631305291E-2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09-4DDD-8833-D4D84AF64DB8}"/>
                </c:ext>
              </c:extLst>
            </c:dLbl>
            <c:dLbl>
              <c:idx val="9"/>
              <c:layout>
                <c:manualLayout>
                  <c:x val="-1.049934482434867E-2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09-4DDD-8833-D4D84AF64DB8}"/>
                </c:ext>
              </c:extLst>
            </c:dLbl>
            <c:dLbl>
              <c:idx val="10"/>
              <c:layout>
                <c:manualLayout>
                  <c:x val="-4.4997192104350965E-3"/>
                  <c:y val="-0.13263458232638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09-4DDD-8833-D4D84AF64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109-4DDD-8833-D4D84AF64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932480"/>
        <c:axId val="214954752"/>
      </c:lineChart>
      <c:catAx>
        <c:axId val="2149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954752"/>
        <c:crosses val="autoZero"/>
        <c:auto val="1"/>
        <c:lblAlgn val="ctr"/>
        <c:lblOffset val="100"/>
        <c:noMultiLvlLbl val="0"/>
      </c:catAx>
      <c:valAx>
        <c:axId val="214954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93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75658474435893E-4"/>
          <c:y val="0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3-4233-826B-691766551072}"/>
                </c:ext>
              </c:extLst>
            </c:dLbl>
            <c:dLbl>
              <c:idx val="1"/>
              <c:layout>
                <c:manualLayout>
                  <c:x val="-5.4522601341498979E-2"/>
                  <c:y val="0.1824489825236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3-4233-826B-691766551072}"/>
                </c:ext>
              </c:extLst>
            </c:dLbl>
            <c:dLbl>
              <c:idx val="2"/>
              <c:layout>
                <c:manualLayout>
                  <c:x val="-2.8596675415573054E-2"/>
                  <c:y val="0.2481694045985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3-4233-826B-691766551072}"/>
                </c:ext>
              </c:extLst>
            </c:dLbl>
            <c:dLbl>
              <c:idx val="3"/>
              <c:layout>
                <c:manualLayout>
                  <c:x val="-2.1537766112569263E-2"/>
                  <c:y val="0.249581588455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3-4233-826B-691766551072}"/>
                </c:ext>
              </c:extLst>
            </c:dLbl>
            <c:dLbl>
              <c:idx val="4"/>
              <c:layout>
                <c:manualLayout>
                  <c:x val="-3.482762759133709E-2"/>
                  <c:y val="0.32523023997057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93-4233-826B-691766551072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93-4233-826B-691766551072}"/>
                </c:ext>
              </c:extLst>
            </c:dLbl>
            <c:dLbl>
              <c:idx val="6"/>
              <c:layout>
                <c:manualLayout>
                  <c:x val="-3.1722465655108167E-2"/>
                  <c:y val="0.31624475160133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93-4233-826B-691766551072}"/>
                </c:ext>
              </c:extLst>
            </c:dLbl>
            <c:dLbl>
              <c:idx val="7"/>
              <c:layout>
                <c:manualLayout>
                  <c:x val="-3.7764840065605071E-2"/>
                  <c:y val="0.31624475160133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93-4233-826B-691766551072}"/>
                </c:ext>
              </c:extLst>
            </c:dLbl>
            <c:dLbl>
              <c:idx val="8"/>
              <c:layout>
                <c:manualLayout>
                  <c:x val="-4.0786027270853356E-2"/>
                  <c:y val="0.36489779030923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93-4233-826B-691766551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3072.1</c:v>
                </c:pt>
                <c:pt idx="1">
                  <c:v>9983.4</c:v>
                </c:pt>
                <c:pt idx="2">
                  <c:v>11448.8</c:v>
                </c:pt>
                <c:pt idx="3">
                  <c:v>2174.9</c:v>
                </c:pt>
                <c:pt idx="4">
                  <c:v>2174.9</c:v>
                </c:pt>
                <c:pt idx="5">
                  <c:v>2174.9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A93-4233-826B-69176655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17728"/>
        <c:axId val="218431488"/>
      </c:lineChart>
      <c:catAx>
        <c:axId val="21501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431488"/>
        <c:crosses val="autoZero"/>
        <c:auto val="1"/>
        <c:lblAlgn val="ctr"/>
        <c:lblOffset val="100"/>
        <c:noMultiLvlLbl val="0"/>
      </c:catAx>
      <c:valAx>
        <c:axId val="21843148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5017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92550638658351E-4"/>
          <c:y val="0"/>
          <c:w val="0.99966070154163666"/>
          <c:h val="0.89520902177231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0327356373487157E-2"/>
                  <c:y val="-0.17590316880616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9-4F05-9618-C7A829793735}"/>
                </c:ext>
              </c:extLst>
            </c:dLbl>
            <c:dLbl>
              <c:idx val="1"/>
              <c:layout>
                <c:manualLayout>
                  <c:x val="1.2394741163806955E-2"/>
                  <c:y val="-3.888250066214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9-4F05-9618-C7A829793735}"/>
                </c:ext>
              </c:extLst>
            </c:dLbl>
            <c:dLbl>
              <c:idx val="2"/>
              <c:layout>
                <c:manualLayout>
                  <c:x val="1.1182022498216261E-2"/>
                  <c:y val="-1.539291499016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9-4F05-9618-C7A829793735}"/>
                </c:ext>
              </c:extLst>
            </c:dLbl>
            <c:dLbl>
              <c:idx val="3"/>
              <c:layout>
                <c:manualLayout>
                  <c:x val="1.1661301881740006E-2"/>
                  <c:y val="-0.1338430031997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9-4F05-9618-C7A829793735}"/>
                </c:ext>
              </c:extLst>
            </c:dLbl>
            <c:dLbl>
              <c:idx val="4"/>
              <c:layout>
                <c:manualLayout>
                  <c:x val="1.4095293753350762E-2"/>
                  <c:y val="-0.13804686854330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9-4F05-9618-C7A829793735}"/>
                </c:ext>
              </c:extLst>
            </c:dLbl>
            <c:dLbl>
              <c:idx val="5"/>
              <c:layout>
                <c:manualLayout>
                  <c:x val="5.3555925476895935E-3"/>
                  <c:y val="-0.14259888682166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9-4F05-9618-C7A829793735}"/>
                </c:ext>
              </c:extLst>
            </c:dLbl>
            <c:dLbl>
              <c:idx val="6"/>
              <c:layout>
                <c:manualLayout>
                  <c:x val="4.1344319014119685E-3"/>
                  <c:y val="-0.23945978105133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9-4F05-9618-C7A829793735}"/>
                </c:ext>
              </c:extLst>
            </c:dLbl>
            <c:dLbl>
              <c:idx val="7"/>
              <c:layout>
                <c:manualLayout>
                  <c:x val="1.11278320661186E-3"/>
                  <c:y val="-0.18883396938826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09-4F05-9618-C7A829793735}"/>
                </c:ext>
              </c:extLst>
            </c:dLbl>
            <c:dLbl>
              <c:idx val="8"/>
              <c:layout>
                <c:manualLayout>
                  <c:x val="-9.5022934610331118E-4"/>
                  <c:y val="-0.2339247873684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09-4F05-9618-C7A829793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3072.1</c:v>
                </c:pt>
                <c:pt idx="1">
                  <c:v>4980</c:v>
                </c:pt>
                <c:pt idx="2">
                  <c:v>3708.5</c:v>
                </c:pt>
                <c:pt idx="3">
                  <c:v>2174.9</c:v>
                </c:pt>
                <c:pt idx="4">
                  <c:v>2174.9</c:v>
                </c:pt>
                <c:pt idx="5">
                  <c:v>2174.9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09-4F05-9618-C7A8297937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A03A44"/>
            </a:solidFill>
          </c:spPr>
          <c:invertIfNegative val="0"/>
          <c:dLbls>
            <c:dLbl>
              <c:idx val="1"/>
              <c:layout>
                <c:manualLayout>
                  <c:x val="1.2865578566643979E-2"/>
                  <c:y val="-8.26456499429614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en-US" baseline="0" dirty="0"/>
                      <a:t> 003,4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C-472C-9078-BACB8B1C5B33}"/>
                </c:ext>
              </c:extLst>
            </c:dLbl>
            <c:dLbl>
              <c:idx val="2"/>
              <c:layout>
                <c:manualLayout>
                  <c:x val="1.5009841661084589E-2"/>
                  <c:y val="-4.3035281883487854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</a:t>
                    </a:r>
                    <a:r>
                      <a:rPr lang="en-US" baseline="0" dirty="0"/>
                      <a:t> 740,3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0045927751728326E-2"/>
                      <c:h val="7.2314943700091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F17-46DC-9B84-4719DD7C4BFC}"/>
                </c:ext>
              </c:extLst>
            </c:dLbl>
            <c:dLbl>
              <c:idx val="5"/>
              <c:layout>
                <c:manualLayout>
                  <c:x val="1.2865578566643873E-2"/>
                  <c:y val="5.659776149168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1D-4146-B96E-7E801AD8D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#,##0.00</c:formatCode>
                <c:ptCount val="6"/>
                <c:pt idx="1">
                  <c:v>5003.3999999999996</c:v>
                </c:pt>
                <c:pt idx="2">
                  <c:v>7740.3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D-4146-B96E-7E801AD8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8492928"/>
        <c:axId val="218494464"/>
        <c:axId val="0"/>
      </c:bar3DChart>
      <c:catAx>
        <c:axId val="2184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494464"/>
        <c:crosses val="autoZero"/>
        <c:auto val="1"/>
        <c:lblAlgn val="ctr"/>
        <c:lblOffset val="100"/>
        <c:noMultiLvlLbl val="0"/>
      </c:catAx>
      <c:valAx>
        <c:axId val="21849446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8492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822454755497966E-2"/>
          <c:y val="0.79820714335054277"/>
          <c:w val="0.40193598254693663"/>
          <c:h val="0.1022048616140166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32352"/>
        <c:axId val="218933888"/>
      </c:lineChart>
      <c:catAx>
        <c:axId val="21893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933888"/>
        <c:crosses val="autoZero"/>
        <c:auto val="1"/>
        <c:lblAlgn val="ctr"/>
        <c:lblOffset val="100"/>
        <c:noMultiLvlLbl val="0"/>
      </c:catAx>
      <c:valAx>
        <c:axId val="2189338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893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98876841740386E-2"/>
          <c:y val="4.8719015952600614E-2"/>
          <c:w val="0.96700205912347592"/>
          <c:h val="0.517458286740179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1A-45BA-BEBC-962B2D0A1BB1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A-45BA-BEBC-962B2D0A1BB1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1A-45BA-BEBC-962B2D0A1BB1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A-45BA-BEBC-962B2D0A1BB1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1A-45BA-BEBC-962B2D0A1BB1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1A-45BA-BEBC-962B2D0A1BB1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1A-45BA-BEBC-962B2D0A1BB1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1A-45BA-BEBC-962B2D0A1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</c:v>
                </c:pt>
                <c:pt idx="1">
                  <c:v>83.5</c:v>
                </c:pt>
                <c:pt idx="2">
                  <c:v>84</c:v>
                </c:pt>
                <c:pt idx="3">
                  <c:v>84.5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11A-45BA-BEBC-962B2D0A1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22432"/>
        <c:axId val="150723968"/>
      </c:lineChart>
      <c:catAx>
        <c:axId val="1507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723968"/>
        <c:crosses val="autoZero"/>
        <c:auto val="1"/>
        <c:lblAlgn val="ctr"/>
        <c:lblOffset val="100"/>
        <c:noMultiLvlLbl val="0"/>
      </c:catAx>
      <c:valAx>
        <c:axId val="15072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72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8970438262022E-2"/>
          <c:y val="0"/>
          <c:w val="0.96700205912347592"/>
          <c:h val="0.422637302034503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77-4061-9B92-1177DD9FB648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77-4061-9B92-1177DD9FB648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77-4061-9B92-1177DD9FB648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77-4061-9B92-1177DD9FB648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77-4061-9B92-1177DD9FB648}"/>
                </c:ext>
              </c:extLst>
            </c:dLbl>
            <c:dLbl>
              <c:idx val="5"/>
              <c:layout>
                <c:manualLayout>
                  <c:x val="-3.9869756158916962E-2"/>
                  <c:y val="-8.3421850835021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77-4061-9B92-1177DD9FB64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77-4061-9B92-1177DD9FB64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77-4061-9B92-1177DD9FB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</c:v>
                </c:pt>
                <c:pt idx="1">
                  <c:v>57.5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377-4061-9B92-1177DD9FB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72352"/>
        <c:axId val="150774144"/>
      </c:lineChart>
      <c:catAx>
        <c:axId val="1507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774144"/>
        <c:crosses val="autoZero"/>
        <c:auto val="1"/>
        <c:lblAlgn val="ctr"/>
        <c:lblOffset val="100"/>
        <c:noMultiLvlLbl val="0"/>
      </c:catAx>
      <c:valAx>
        <c:axId val="15077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77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21784776902882E-2"/>
          <c:y val="0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8B-410D-A5A4-F76967039FBE}"/>
                </c:ext>
              </c:extLst>
            </c:dLbl>
            <c:dLbl>
              <c:idx val="1"/>
              <c:layout>
                <c:manualLayout>
                  <c:x val="-5.4522601341498979E-2"/>
                  <c:y val="0.1824489825236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B-410D-A5A4-F76967039FBE}"/>
                </c:ext>
              </c:extLst>
            </c:dLbl>
            <c:dLbl>
              <c:idx val="2"/>
              <c:layout>
                <c:manualLayout>
                  <c:x val="-2.8596675415573054E-2"/>
                  <c:y val="0.2481694045985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8B-410D-A5A4-F76967039FBE}"/>
                </c:ext>
              </c:extLst>
            </c:dLbl>
            <c:dLbl>
              <c:idx val="3"/>
              <c:layout>
                <c:manualLayout>
                  <c:x val="-2.1537766112569263E-2"/>
                  <c:y val="0.249581588455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8B-410D-A5A4-F76967039FBE}"/>
                </c:ext>
              </c:extLst>
            </c:dLbl>
            <c:dLbl>
              <c:idx val="4"/>
              <c:layout>
                <c:manualLayout>
                  <c:x val="-3.2852864977049298E-2"/>
                  <c:y val="0.3651241576281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8B-410D-A5A4-F76967039FBE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8B-410D-A5A4-F76967039FBE}"/>
                </c:ext>
              </c:extLst>
            </c:dLbl>
            <c:dLbl>
              <c:idx val="6"/>
              <c:layout>
                <c:manualLayout>
                  <c:x val="-3.3024974551917967E-3"/>
                  <c:y val="-0.19198604002574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8B-410D-A5A4-F76967039FBE}"/>
                </c:ext>
              </c:extLst>
            </c:dLbl>
            <c:dLbl>
              <c:idx val="7"/>
              <c:layout>
                <c:manualLayout>
                  <c:x val="-7.764148877493591E-3"/>
                  <c:y val="0.31992448835740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66020795447448E-2"/>
                      <c:h val="0.51109382126472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A2-431E-9F9E-93762BDE3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237905.5</c:v>
                </c:pt>
                <c:pt idx="1">
                  <c:v>447154.5</c:v>
                </c:pt>
                <c:pt idx="2">
                  <c:v>212440.4</c:v>
                </c:pt>
                <c:pt idx="3">
                  <c:v>159800.4</c:v>
                </c:pt>
                <c:pt idx="4">
                  <c:v>50601.1</c:v>
                </c:pt>
                <c:pt idx="5">
                  <c:v>65083.7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8B-410D-A5A4-F76967039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39680"/>
        <c:axId val="150841216"/>
      </c:lineChart>
      <c:catAx>
        <c:axId val="150839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841216"/>
        <c:crosses val="autoZero"/>
        <c:auto val="1"/>
        <c:lblAlgn val="ctr"/>
        <c:lblOffset val="100"/>
        <c:noMultiLvlLbl val="0"/>
      </c:catAx>
      <c:valAx>
        <c:axId val="15084121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083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422316047199442E-2"/>
          <c:w val="1"/>
          <c:h val="0.6746901179770539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D8601E"/>
            </a:solidFill>
          </c:spPr>
          <c:invertIfNegative val="0"/>
          <c:dLbls>
            <c:dLbl>
              <c:idx val="0"/>
              <c:layout>
                <c:manualLayout>
                  <c:x val="-2.9765211272821785E-3"/>
                  <c:y val="2.291957165414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B-4E50-83BB-C3FA0F1D8AE5}"/>
                </c:ext>
              </c:extLst>
            </c:dLbl>
            <c:dLbl>
              <c:idx val="1"/>
              <c:layout>
                <c:manualLayout>
                  <c:x val="4.2277499469755399E-3"/>
                  <c:y val="3.2175204731460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B-4E50-83BB-C3FA0F1D8AE5}"/>
                </c:ext>
              </c:extLst>
            </c:dLbl>
            <c:dLbl>
              <c:idx val="2"/>
              <c:layout>
                <c:manualLayout>
                  <c:x val="1.2563839708045908E-3"/>
                  <c:y val="7.2170490233005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B-4E50-83BB-C3FA0F1D8AE5}"/>
                </c:ext>
              </c:extLst>
            </c:dLbl>
            <c:dLbl>
              <c:idx val="3"/>
              <c:layout>
                <c:manualLayout>
                  <c:x val="-1.1925232213255766E-3"/>
                  <c:y val="2.2353644756305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BB-4E50-83BB-C3FA0F1D8AE5}"/>
                </c:ext>
              </c:extLst>
            </c:dLbl>
            <c:dLbl>
              <c:idx val="4"/>
              <c:layout>
                <c:manualLayout>
                  <c:x val="-4.829955762491134E-3"/>
                  <c:y val="5.1489359411254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BB-4E50-83BB-C3FA0F1D8AE5}"/>
                </c:ext>
              </c:extLst>
            </c:dLbl>
            <c:dLbl>
              <c:idx val="5"/>
              <c:layout>
                <c:manualLayout>
                  <c:x val="-1.061719152417418E-2"/>
                  <c:y val="3.990431635181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BB-4E50-83BB-C3FA0F1D8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6443.8</c:v>
                </c:pt>
                <c:pt idx="1">
                  <c:v>168546.9</c:v>
                </c:pt>
                <c:pt idx="2">
                  <c:v>23234.400000000001</c:v>
                </c:pt>
                <c:pt idx="3">
                  <c:v>58432.1</c:v>
                </c:pt>
                <c:pt idx="4" formatCode="General">
                  <c:v>1368.3</c:v>
                </c:pt>
                <c:pt idx="5" formatCode="General">
                  <c:v>1368.3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BB-4E50-83BB-C3FA0F1D8A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67878821545056E-3"/>
                  <c:y val="-1.3504294184703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BB-4E50-83BB-C3FA0F1D8AE5}"/>
                </c:ext>
              </c:extLst>
            </c:dLbl>
            <c:dLbl>
              <c:idx val="1"/>
              <c:layout>
                <c:manualLayout>
                  <c:x val="1.1087783175606262E-3"/>
                  <c:y val="-3.577936396676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BB-4E50-83BB-C3FA0F1D8AE5}"/>
                </c:ext>
              </c:extLst>
            </c:dLbl>
            <c:dLbl>
              <c:idx val="2"/>
              <c:layout>
                <c:manualLayout>
                  <c:x val="1.7787375476798874E-3"/>
                  <c:y val="-1.7391572771651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BB-4E50-83BB-C3FA0F1D8AE5}"/>
                </c:ext>
              </c:extLst>
            </c:dLbl>
            <c:dLbl>
              <c:idx val="3"/>
              <c:layout>
                <c:manualLayout>
                  <c:x val="6.6217389986971147E-4"/>
                  <c:y val="-2.520105215632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BB-4E50-83BB-C3FA0F1D8AE5}"/>
                </c:ext>
              </c:extLst>
            </c:dLbl>
            <c:dLbl>
              <c:idx val="4"/>
              <c:layout>
                <c:manualLayout>
                  <c:x val="3.3383285695528782E-3"/>
                  <c:y val="-4.337814242363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BB-4E50-83BB-C3FA0F1D8AE5}"/>
                </c:ext>
              </c:extLst>
            </c:dLbl>
            <c:dLbl>
              <c:idx val="5"/>
              <c:layout>
                <c:manualLayout>
                  <c:x val="-2.3124534984338138E-4"/>
                  <c:y val="-5.8493359389720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BB-4E50-83BB-C3FA0F1D8AE5}"/>
                </c:ext>
              </c:extLst>
            </c:dLbl>
            <c:dLbl>
              <c:idx val="6"/>
              <c:layout>
                <c:manualLayout>
                  <c:x val="7.7894824462830196E-3"/>
                  <c:y val="-4.2920195335719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BB-4E50-83BB-C3FA0F1D8AE5}"/>
                </c:ext>
              </c:extLst>
            </c:dLbl>
            <c:dLbl>
              <c:idx val="7"/>
              <c:layout>
                <c:manualLayout>
                  <c:x val="1.1127832066116967E-3"/>
                  <c:y val="2.465522841510041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78 556,8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BB-4E50-83BB-C3FA0F1D8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182142.5</c:v>
                </c:pt>
                <c:pt idx="1">
                  <c:v>190998.2</c:v>
                </c:pt>
                <c:pt idx="2">
                  <c:v>124614.9</c:v>
                </c:pt>
                <c:pt idx="3">
                  <c:v>101368.3</c:v>
                </c:pt>
                <c:pt idx="4" formatCode="#,##0.00">
                  <c:v>49232.800000000003</c:v>
                </c:pt>
                <c:pt idx="5" formatCode="#,##0.00">
                  <c:v>63715.4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BBB-4E50-83BB-C3FA0F1D8A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A6EB4B"/>
            </a:solidFill>
          </c:spPr>
          <c:invertIfNegative val="0"/>
          <c:dLbls>
            <c:dLbl>
              <c:idx val="0"/>
              <c:layout>
                <c:manualLayout>
                  <c:x val="-1.336131002279257E-3"/>
                  <c:y val="-9.797239149793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52-46AA-9275-06D23F203157}"/>
                </c:ext>
              </c:extLst>
            </c:dLbl>
            <c:dLbl>
              <c:idx val="1"/>
              <c:layout>
                <c:manualLayout>
                  <c:x val="-4.8990904136465817E-17"/>
                  <c:y val="-1.506332145146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52-46AA-9275-06D23F203157}"/>
                </c:ext>
              </c:extLst>
            </c:dLbl>
            <c:dLbl>
              <c:idx val="2"/>
              <c:layout>
                <c:manualLayout>
                  <c:x val="-1.336131002279208E-3"/>
                  <c:y val="-8.8281478007737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52-46AA-9275-06D23F203157}"/>
                </c:ext>
              </c:extLst>
            </c:dLbl>
            <c:dLbl>
              <c:idx val="3"/>
              <c:layout>
                <c:manualLayout>
                  <c:x val="1.3361310022791983E-2"/>
                  <c:y val="-8.660339199609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52-46AA-9275-06D23F203157}"/>
                </c:ext>
              </c:extLst>
            </c:dLbl>
            <c:dLbl>
              <c:idx val="4"/>
              <c:layout>
                <c:manualLayout>
                  <c:x val="2.5597955446027883E-2"/>
                  <c:y val="-0.10939375831085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BB-4E50-83BB-C3FA0F1D8AE5}"/>
                </c:ext>
              </c:extLst>
            </c:dLbl>
            <c:dLbl>
              <c:idx val="5"/>
              <c:layout>
                <c:manualLayout>
                  <c:x val="1.8917314512401619E-2"/>
                  <c:y val="-1.367421978885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88-4DE2-8A60-E425B3DE1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49319.199999999997</c:v>
                </c:pt>
                <c:pt idx="1">
                  <c:v>87609.4</c:v>
                </c:pt>
                <c:pt idx="2">
                  <c:v>64591.1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BBB-4E50-83BB-C3FA0F1D8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8700416"/>
        <c:axId val="218703360"/>
        <c:axId val="0"/>
      </c:bar3DChart>
      <c:catAx>
        <c:axId val="2187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703360"/>
        <c:crosses val="autoZero"/>
        <c:auto val="1"/>
        <c:lblAlgn val="ctr"/>
        <c:lblOffset val="100"/>
        <c:noMultiLvlLbl val="0"/>
      </c:catAx>
      <c:valAx>
        <c:axId val="218703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8700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154991958817663"/>
          <c:y val="0.1069309631352366"/>
          <c:w val="0.23061678418796397"/>
          <c:h val="0.28698118135797707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29568"/>
        <c:axId val="218831104"/>
      </c:lineChart>
      <c:catAx>
        <c:axId val="21882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831104"/>
        <c:crosses val="autoZero"/>
        <c:auto val="1"/>
        <c:lblAlgn val="ctr"/>
        <c:lblOffset val="100"/>
        <c:noMultiLvlLbl val="0"/>
      </c:catAx>
      <c:valAx>
        <c:axId val="21883110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8829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B5-428E-8E40-8C6A54FE3AE9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B5-428E-8E40-8C6A54FE3AE9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100</a:t>
                    </a:r>
                  </a:p>
                  <a:p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B5-428E-8E40-8C6A54FE3AE9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B5-428E-8E40-8C6A54FE3AE9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B5-428E-8E40-8C6A54FE3AE9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B5-428E-8E40-8C6A54FE3AE9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B5-428E-8E40-8C6A54FE3AE9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B5-428E-8E40-8C6A54FE3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2B5-428E-8E40-8C6A54FE3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764800"/>
        <c:axId val="218766336"/>
      </c:lineChart>
      <c:catAx>
        <c:axId val="21876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766336"/>
        <c:crosses val="autoZero"/>
        <c:auto val="1"/>
        <c:lblAlgn val="ctr"/>
        <c:lblOffset val="100"/>
        <c:noMultiLvlLbl val="0"/>
      </c:catAx>
      <c:valAx>
        <c:axId val="21876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76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2500" baseline="0" dirty="0">
                <a:latin typeface="Times New Roman" pitchFamily="18" charset="0"/>
                <a:cs typeface="Times New Roman" pitchFamily="18" charset="0"/>
              </a:rPr>
              <a:t> трансферты бюджетам 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униципальных образований</a:t>
            </a:r>
            <a:r>
              <a:rPr lang="ru-RU" sz="2500" baseline="0" dirty="0">
                <a:latin typeface="Times New Roman" pitchFamily="18" charset="0"/>
                <a:cs typeface="Times New Roman" pitchFamily="18" charset="0"/>
              </a:rPr>
              <a:t> Кольского района на 2024 год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248164237829981"/>
          <c:y val="3.888888888888889E-2"/>
        </c:manualLayout>
      </c:layout>
      <c:overlay val="0"/>
      <c:spPr>
        <a:noFill/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79622391733987"/>
          <c:y val="5.8568241469816276E-2"/>
          <c:w val="0.56708867988723632"/>
          <c:h val="0.770280986257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образования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63274F"/>
              </a:solidFill>
            </c:spPr>
            <c:extLst>
              <c:ext xmlns:c16="http://schemas.microsoft.com/office/drawing/2014/chart" uri="{C3380CC4-5D6E-409C-BE32-E72D297353CC}">
                <c16:uniqueId val="{00000007-3B96-4809-91D0-B2F684C11D4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5DB-4F50-9D36-81DEABEEE9BA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B96-4809-91D0-B2F684C11D4F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B96-4809-91D0-B2F684C11D4F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23BA-4F6A-B8D7-F76591FAF5D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</c:spPr>
            <c:extLst>
              <c:ext xmlns:c16="http://schemas.microsoft.com/office/drawing/2014/chart" uri="{C3380CC4-5D6E-409C-BE32-E72D297353CC}">
                <c16:uniqueId val="{00000008-3B96-4809-91D0-B2F684C11D4F}"/>
              </c:ext>
            </c:extLst>
          </c:dPt>
          <c:dPt>
            <c:idx val="7"/>
            <c:bubble3D val="0"/>
            <c:spPr>
              <a:solidFill>
                <a:srgbClr val="C16D6B"/>
              </a:solidFill>
            </c:spPr>
            <c:extLst>
              <c:ext xmlns:c16="http://schemas.microsoft.com/office/drawing/2014/chart" uri="{C3380CC4-5D6E-409C-BE32-E72D297353CC}">
                <c16:uniqueId val="{00000009-3B96-4809-91D0-B2F684C11D4F}"/>
              </c:ext>
            </c:extLst>
          </c:dPt>
          <c:dPt>
            <c:idx val="8"/>
            <c:bubble3D val="0"/>
            <c:spPr>
              <a:solidFill>
                <a:srgbClr val="EBE600"/>
              </a:solidFill>
            </c:spPr>
            <c:extLst>
              <c:ext xmlns:c16="http://schemas.microsoft.com/office/drawing/2014/chart" uri="{C3380CC4-5D6E-409C-BE32-E72D297353CC}">
                <c16:uniqueId val="{0000000A-3B96-4809-91D0-B2F684C11D4F}"/>
              </c:ext>
            </c:extLst>
          </c:dPt>
          <c:dPt>
            <c:idx val="9"/>
            <c:bubble3D val="0"/>
            <c:spPr>
              <a:solidFill>
                <a:srgbClr val="73AC00"/>
              </a:solidFill>
            </c:spPr>
            <c:extLst>
              <c:ext xmlns:c16="http://schemas.microsoft.com/office/drawing/2014/chart" uri="{C3380CC4-5D6E-409C-BE32-E72D297353CC}">
                <c16:uniqueId val="{0000000B-3B96-4809-91D0-B2F684C11D4F}"/>
              </c:ext>
            </c:extLst>
          </c:dPt>
          <c:dPt>
            <c:idx val="10"/>
            <c:bubble3D val="0"/>
            <c:spPr>
              <a:solidFill>
                <a:srgbClr val="7030A0">
                  <a:alpha val="7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B96-4809-91D0-B2F684C11D4F}"/>
              </c:ext>
            </c:extLst>
          </c:dPt>
          <c:dLbls>
            <c:dLbl>
              <c:idx val="0"/>
              <c:layout>
                <c:manualLayout>
                  <c:x val="-3.3485570014965847E-2"/>
                  <c:y val="5.601574803149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96-4809-91D0-B2F684C11D4F}"/>
                </c:ext>
              </c:extLst>
            </c:dLbl>
            <c:dLbl>
              <c:idx val="1"/>
              <c:layout>
                <c:manualLayout>
                  <c:x val="-0.11925233304170312"/>
                  <c:y val="2.71288521000787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96-4809-91D0-B2F684C11D4F}"/>
                </c:ext>
              </c:extLst>
            </c:dLbl>
            <c:dLbl>
              <c:idx val="3"/>
              <c:layout>
                <c:manualLayout>
                  <c:x val="-4.136986001749781E-2"/>
                  <c:y val="-0.113035870516185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96-4809-91D0-B2F684C11D4F}"/>
                </c:ext>
              </c:extLst>
            </c:dLbl>
            <c:dLbl>
              <c:idx val="4"/>
              <c:layout>
                <c:manualLayout>
                  <c:x val="1.2966517153425337E-2"/>
                  <c:y val="-0.116816127150772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96-4809-91D0-B2F684C11D4F}"/>
                </c:ext>
              </c:extLst>
            </c:dLbl>
            <c:dLbl>
              <c:idx val="5"/>
              <c:layout>
                <c:manualLayout>
                  <c:x val="2.6304729439278501E-2"/>
                  <c:y val="-0.129682268883056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BA-4F6A-B8D7-F76591FAF5D4}"/>
                </c:ext>
              </c:extLst>
            </c:dLbl>
            <c:dLbl>
              <c:idx val="6"/>
              <c:layout>
                <c:manualLayout>
                  <c:x val="5.9650314622717457E-2"/>
                  <c:y val="-9.07210557013706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96-4809-91D0-B2F684C11D4F}"/>
                </c:ext>
              </c:extLst>
            </c:dLbl>
            <c:dLbl>
              <c:idx val="7"/>
              <c:layout>
                <c:manualLayout>
                  <c:x val="9.5063208870659027E-2"/>
                  <c:y val="-7.47384076990376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96-4809-91D0-B2F684C11D4F}"/>
                </c:ext>
              </c:extLst>
            </c:dLbl>
            <c:dLbl>
              <c:idx val="8"/>
              <c:layout>
                <c:manualLayout>
                  <c:x val="9.7920007588400471E-2"/>
                  <c:y val="2.69935841353164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96-4809-91D0-B2F684C11D4F}"/>
                </c:ext>
              </c:extLst>
            </c:dLbl>
            <c:dLbl>
              <c:idx val="9"/>
              <c:layout>
                <c:manualLayout>
                  <c:x val="5.2672315880729001E-2"/>
                  <c:y val="3.7879702537182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96-4809-91D0-B2F684C11D4F}"/>
                </c:ext>
              </c:extLst>
            </c:dLbl>
            <c:dLbl>
              <c:idx val="10"/>
              <c:layout>
                <c:manualLayout>
                  <c:x val="2.6975503062117236E-2"/>
                  <c:y val="5.01414406532516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96-4809-91D0-B2F684C11D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г.п. Кола - (12 523,3)</c:v>
                </c:pt>
                <c:pt idx="1">
                  <c:v>г.п. Кильдинстрой - (31 108,4)</c:v>
                </c:pt>
                <c:pt idx="2">
                  <c:v>г.п. Верхнетуломский - (18 677,1)</c:v>
                </c:pt>
                <c:pt idx="3">
                  <c:v>с.п. Пушной - (26 655,4)</c:v>
                </c:pt>
                <c:pt idx="4">
                  <c:v>с.п. Ура-Губа - (5 631,3)</c:v>
                </c:pt>
                <c:pt idx="5">
                  <c:v>с.п. Тулома - (19 513,8)</c:v>
                </c:pt>
                <c:pt idx="6">
                  <c:v>с.п. Междуречье - (2 279,4)</c:v>
                </c:pt>
                <c:pt idx="7">
                  <c:v>г.п. Мурмаши - (28 969,7)</c:v>
                </c:pt>
                <c:pt idx="8">
                  <c:v>г.п. Молочный - (26 284,8)</c:v>
                </c:pt>
                <c:pt idx="9">
                  <c:v>г.п.  Туманный - (17 155,5)</c:v>
                </c:pt>
                <c:pt idx="10">
                  <c:v>с.п. Териберка - (3 576,4)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6.5098585676817615</c:v>
                </c:pt>
                <c:pt idx="1">
                  <c:v>16.170668281290421</c:v>
                </c:pt>
                <c:pt idx="2">
                  <c:v>9.708673507591719</c:v>
                </c:pt>
                <c:pt idx="3">
                  <c:v>13.855975245855031</c:v>
                </c:pt>
                <c:pt idx="4">
                  <c:v>2.9272490656337955</c:v>
                </c:pt>
                <c:pt idx="5">
                  <c:v>10.143624390386789</c:v>
                </c:pt>
                <c:pt idx="6">
                  <c:v>1.1848578808723409</c:v>
                </c:pt>
                <c:pt idx="7">
                  <c:v>15.05896489542264</c:v>
                </c:pt>
                <c:pt idx="8">
                  <c:v>13.663324488718146</c:v>
                </c:pt>
                <c:pt idx="9">
                  <c:v>8.9177502769264958</c:v>
                </c:pt>
                <c:pt idx="10">
                  <c:v>1.8590533996208605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96-4809-91D0-B2F684C11D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739773754009721E-2"/>
          <c:y val="0.7282656751239428"/>
          <c:w val="0.90545052888801503"/>
          <c:h val="0.2124750656167979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6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8-4A77-98B6-D46CCE6081D8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8-4A77-98B6-D46CCE6081D8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100</a:t>
                    </a:r>
                  </a:p>
                  <a:p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8-4A77-98B6-D46CCE6081D8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8-4A77-98B6-D46CCE6081D8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B8-4A77-98B6-D46CCE6081D8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8-4A77-98B6-D46CCE6081D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B8-4A77-98B6-D46CCE6081D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8-4A77-98B6-D46CCE608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B8-4A77-98B6-D46CCE608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10624"/>
        <c:axId val="219414528"/>
      </c:lineChart>
      <c:catAx>
        <c:axId val="2188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9414528"/>
        <c:crosses val="autoZero"/>
        <c:auto val="1"/>
        <c:lblAlgn val="ctr"/>
        <c:lblOffset val="100"/>
        <c:noMultiLvlLbl val="0"/>
      </c:catAx>
      <c:valAx>
        <c:axId val="219414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81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42633040577596E-3"/>
          <c:y val="0.31016376025417058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7.2610497231665155E-2"/>
                  <c:y val="6.01284200745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D-4DB1-9B00-12FA37C2BA93}"/>
                </c:ext>
              </c:extLst>
            </c:dLbl>
            <c:dLbl>
              <c:idx val="1"/>
              <c:layout>
                <c:manualLayout>
                  <c:x val="-3.8237024004773683E-2"/>
                  <c:y val="0.32840801127831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D-4DB1-9B00-12FA37C2BA93}"/>
                </c:ext>
              </c:extLst>
            </c:dLbl>
            <c:dLbl>
              <c:idx val="2"/>
              <c:layout>
                <c:manualLayout>
                  <c:x val="-2.316816079381297E-2"/>
                  <c:y val="0.34547296883140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D-4DB1-9B00-12FA37C2BA93}"/>
                </c:ext>
              </c:extLst>
            </c:dLbl>
            <c:dLbl>
              <c:idx val="3"/>
              <c:layout>
                <c:manualLayout>
                  <c:x val="-2.1537766112569263E-2"/>
                  <c:y val="0.249581588455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D-4DB1-9B00-12FA37C2BA93}"/>
                </c:ext>
              </c:extLst>
            </c:dLbl>
            <c:dLbl>
              <c:idx val="4"/>
              <c:layout>
                <c:manualLayout>
                  <c:x val="-3.9359382567077571E-2"/>
                  <c:y val="0.252250681908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D-4DB1-9B00-12FA37C2BA93}"/>
                </c:ext>
              </c:extLst>
            </c:dLbl>
            <c:dLbl>
              <c:idx val="5"/>
              <c:layout>
                <c:manualLayout>
                  <c:x val="7.0564434259901615E-3"/>
                  <c:y val="4.600246437264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D-4DB1-9B00-12FA37C2BA93}"/>
                </c:ext>
              </c:extLst>
            </c:dLbl>
            <c:dLbl>
              <c:idx val="6"/>
              <c:layout>
                <c:manualLayout>
                  <c:x val="-2.7142633040577596E-2"/>
                  <c:y val="0.26759171289343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0D-4DB1-9B00-12FA37C2BA93}"/>
                </c:ext>
              </c:extLst>
            </c:dLbl>
            <c:dLbl>
              <c:idx val="7"/>
              <c:layout>
                <c:manualLayout>
                  <c:x val="-2.7142633040577596E-2"/>
                  <c:y val="0.2675917128934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0D-4DB1-9B00-12FA37C2BA93}"/>
                </c:ext>
              </c:extLst>
            </c:dLbl>
            <c:dLbl>
              <c:idx val="8"/>
              <c:layout>
                <c:manualLayout>
                  <c:x val="-2.0356974780433197E-2"/>
                  <c:y val="0.2919182322473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D-4DB1-9B00-12FA37C2BA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5490</c:v>
                </c:pt>
                <c:pt idx="1">
                  <c:v>8259.7999999999993</c:v>
                </c:pt>
                <c:pt idx="2">
                  <c:v>2615.4</c:v>
                </c:pt>
                <c:pt idx="3">
                  <c:v>3644.5</c:v>
                </c:pt>
                <c:pt idx="4">
                  <c:v>2961.5</c:v>
                </c:pt>
                <c:pt idx="5">
                  <c:v>2858.8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70D-4DB1-9B00-12FA37C2B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492736"/>
        <c:axId val="219494272"/>
      </c:lineChart>
      <c:catAx>
        <c:axId val="219492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494272"/>
        <c:crosses val="autoZero"/>
        <c:auto val="1"/>
        <c:lblAlgn val="ctr"/>
        <c:lblOffset val="100"/>
        <c:noMultiLvlLbl val="0"/>
      </c:catAx>
      <c:valAx>
        <c:axId val="2194942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949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7709144006806526E-2"/>
          <c:w val="1"/>
          <c:h val="0.845239816244095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81992298561264E-3"/>
                  <c:y val="-0.13519922991311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985393322139351E-2"/>
                      <c:h val="0.11715852814650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963-40E2-957A-C32B090F07FF}"/>
                </c:ext>
              </c:extLst>
            </c:dLbl>
            <c:dLbl>
              <c:idx val="1"/>
              <c:layout>
                <c:manualLayout>
                  <c:x val="1.1476910600642615E-2"/>
                  <c:y val="8.84725580777073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3-40E2-957A-C32B090F07FF}"/>
                </c:ext>
              </c:extLst>
            </c:dLbl>
            <c:dLbl>
              <c:idx val="2"/>
              <c:layout>
                <c:manualLayout>
                  <c:x val="1.4858989302506878E-2"/>
                  <c:y val="-1.162215401685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3-40E2-957A-C32B090F07FF}"/>
                </c:ext>
              </c:extLst>
            </c:dLbl>
            <c:dLbl>
              <c:idx val="3"/>
              <c:layout>
                <c:manualLayout>
                  <c:x val="1.0153219008308555E-2"/>
                  <c:y val="-9.9561299546244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3-40E2-957A-C32B090F07FF}"/>
                </c:ext>
              </c:extLst>
            </c:dLbl>
            <c:dLbl>
              <c:idx val="4"/>
              <c:layout>
                <c:manualLayout>
                  <c:x val="5.6584265276238086E-3"/>
                  <c:y val="-2.434979112812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3-40E2-957A-C32B090F07FF}"/>
                </c:ext>
              </c:extLst>
            </c:dLbl>
            <c:dLbl>
              <c:idx val="5"/>
              <c:layout>
                <c:manualLayout>
                  <c:x val="6.814842293103654E-3"/>
                  <c:y val="-3.4683684324215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3-40E2-957A-C32B090F07FF}"/>
                </c:ext>
              </c:extLst>
            </c:dLbl>
            <c:dLbl>
              <c:idx val="6"/>
              <c:layout>
                <c:manualLayout>
                  <c:x val="-8.9022653928872309E-3"/>
                  <c:y val="-0.22014588303323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3-40E2-957A-C32B090F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390</c:v>
                </c:pt>
                <c:pt idx="1">
                  <c:v>705</c:v>
                </c:pt>
                <c:pt idx="2">
                  <c:v>555</c:v>
                </c:pt>
                <c:pt idx="3">
                  <c:v>603</c:v>
                </c:pt>
                <c:pt idx="4">
                  <c:v>455</c:v>
                </c:pt>
                <c:pt idx="5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63-40E2-957A-C32B090F07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693942355431945E-2"/>
                  <c:y val="-8.6132731896273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3-4C8C-A2CA-7A5FA20D0F1D}"/>
                </c:ext>
              </c:extLst>
            </c:dLbl>
            <c:dLbl>
              <c:idx val="2"/>
              <c:layout>
                <c:manualLayout>
                  <c:x val="1.4946550194987751E-2"/>
                  <c:y val="-4.3066365948136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3-4C8C-A2CA-7A5FA20D0F1D}"/>
                </c:ext>
              </c:extLst>
            </c:dLbl>
            <c:dLbl>
              <c:idx val="3"/>
              <c:layout>
                <c:manualLayout>
                  <c:x val="9.9643667966585001E-3"/>
                  <c:y val="4.3066365948136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3-4C8C-A2CA-7A5FA20D0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5100</c:v>
                </c:pt>
                <c:pt idx="1">
                  <c:v>7554.8</c:v>
                </c:pt>
                <c:pt idx="2">
                  <c:v>2060.4</c:v>
                </c:pt>
                <c:pt idx="3">
                  <c:v>2889.9</c:v>
                </c:pt>
                <c:pt idx="4">
                  <c:v>2506.5</c:v>
                </c:pt>
                <c:pt idx="5" formatCode="General">
                  <c:v>2403.8000000000002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3-4C8C-A2CA-7A5FA20D0F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1.5989296213443836E-2"/>
                  <c:y val="5.0247140759648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5-429D-A70B-8CA6FC055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151.6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5-429D-A70B-8CA6FC055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145"/>
        <c:shape val="box"/>
        <c:axId val="224620544"/>
        <c:axId val="224622080"/>
        <c:axId val="0"/>
      </c:bar3DChart>
      <c:catAx>
        <c:axId val="2246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622080"/>
        <c:crosses val="autoZero"/>
        <c:auto val="1"/>
        <c:lblAlgn val="ctr"/>
        <c:lblOffset val="100"/>
        <c:noMultiLvlLbl val="0"/>
      </c:catAx>
      <c:valAx>
        <c:axId val="2246220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2462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951918801386503E-2"/>
          <c:y val="0.91177661986947567"/>
          <c:w val="0.61142645238491744"/>
          <c:h val="8.8223380130524345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F-49D5-914F-8A9CA0EB16FF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F-49D5-914F-8A9CA0EB16FF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F-49D5-914F-8A9CA0EB16FF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F-49D5-914F-8A9CA0EB16FF}"/>
                </c:ext>
              </c:extLst>
            </c:dLbl>
            <c:dLbl>
              <c:idx val="4"/>
              <c:layout>
                <c:manualLayout>
                  <c:x val="-3.0751702959479078E-2"/>
                  <c:y val="-0.20052219761500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47245815158474E-2"/>
                      <c:h val="0.30522313565226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BF-49D5-914F-8A9CA0EB16FF}"/>
                </c:ext>
              </c:extLst>
            </c:dLbl>
            <c:dLbl>
              <c:idx val="5"/>
              <c:layout>
                <c:manualLayout>
                  <c:x val="-1.7319289964062984E-2"/>
                  <c:y val="-0.16312403616381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53355982552132E-2"/>
                      <c:h val="0.39893199308936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BF-49D5-914F-8A9CA0EB16FF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BF-49D5-914F-8A9CA0EB16FF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F-49D5-914F-8A9CA0EB1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BF-49D5-914F-8A9CA0EB1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80640"/>
        <c:axId val="224486528"/>
      </c:lineChart>
      <c:catAx>
        <c:axId val="2244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486528"/>
        <c:crosses val="autoZero"/>
        <c:auto val="1"/>
        <c:lblAlgn val="ctr"/>
        <c:lblOffset val="100"/>
        <c:noMultiLvlLbl val="0"/>
      </c:catAx>
      <c:valAx>
        <c:axId val="224486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448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6811836741683639E-2"/>
                  <c:y val="-0.1823944824013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9-4A19-BAF6-63CC6A8C4C57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9-4A19-BAF6-63CC6A8C4C57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9-4A19-BAF6-63CC6A8C4C57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fld id="{34D35971-5A0E-4960-8B19-39B7F4848FE5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29-4A19-BAF6-63CC6A8C4C57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9-4A19-BAF6-63CC6A8C4C57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9-4A19-BAF6-63CC6A8C4C57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9-4A19-BAF6-63CC6A8C4C57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9-4A19-BAF6-63CC6A8C4C57}"/>
                </c:ext>
              </c:extLst>
            </c:dLbl>
            <c:dLbl>
              <c:idx val="8"/>
              <c:layout>
                <c:manualLayout>
                  <c:x val="-1.4999064034783656E-3"/>
                  <c:y val="-0.2032588421314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29-4A19-BAF6-63CC6A8C4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629-4A19-BAF6-63CC6A8C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08320"/>
        <c:axId val="224409856"/>
      </c:lineChart>
      <c:catAx>
        <c:axId val="2244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409856"/>
        <c:crosses val="autoZero"/>
        <c:auto val="1"/>
        <c:lblAlgn val="ctr"/>
        <c:lblOffset val="100"/>
        <c:noMultiLvlLbl val="0"/>
      </c:catAx>
      <c:valAx>
        <c:axId val="22440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440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42633040577596E-3"/>
          <c:y val="0.31016376025417058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7.2610497231665155E-2"/>
                  <c:y val="6.01284200745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0D-4DB1-9B00-12FA37C2BA93}"/>
                </c:ext>
              </c:extLst>
            </c:dLbl>
            <c:dLbl>
              <c:idx val="1"/>
              <c:layout>
                <c:manualLayout>
                  <c:x val="-3.8237024004773683E-2"/>
                  <c:y val="0.328408011278310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D-4DB1-9B00-12FA37C2BA93}"/>
                </c:ext>
              </c:extLst>
            </c:dLbl>
            <c:dLbl>
              <c:idx val="2"/>
              <c:layout>
                <c:manualLayout>
                  <c:x val="-2.316816079381297E-2"/>
                  <c:y val="0.345472968831407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D-4DB1-9B00-12FA37C2BA93}"/>
                </c:ext>
              </c:extLst>
            </c:dLbl>
            <c:dLbl>
              <c:idx val="3"/>
              <c:layout>
                <c:manualLayout>
                  <c:x val="-2.1537766112569263E-2"/>
                  <c:y val="0.249581588455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D-4DB1-9B00-12FA37C2BA93}"/>
                </c:ext>
              </c:extLst>
            </c:dLbl>
            <c:dLbl>
              <c:idx val="4"/>
              <c:layout>
                <c:manualLayout>
                  <c:x val="-3.9359382567077571E-2"/>
                  <c:y val="0.252250681908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D-4DB1-9B00-12FA37C2BA93}"/>
                </c:ext>
              </c:extLst>
            </c:dLbl>
            <c:dLbl>
              <c:idx val="5"/>
              <c:layout>
                <c:manualLayout>
                  <c:x val="7.0564434259901615E-3"/>
                  <c:y val="4.6002464372645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8 009,8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D-4DB1-9B00-12FA37C2BA93}"/>
                </c:ext>
              </c:extLst>
            </c:dLbl>
            <c:dLbl>
              <c:idx val="6"/>
              <c:layout>
                <c:manualLayout>
                  <c:x val="-2.7142633040577596E-2"/>
                  <c:y val="0.26759171289343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0D-4DB1-9B00-12FA37C2BA93}"/>
                </c:ext>
              </c:extLst>
            </c:dLbl>
            <c:dLbl>
              <c:idx val="7"/>
              <c:layout>
                <c:manualLayout>
                  <c:x val="-2.7142633040577596E-2"/>
                  <c:y val="0.2675917128934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0D-4DB1-9B00-12FA37C2BA93}"/>
                </c:ext>
              </c:extLst>
            </c:dLbl>
            <c:dLbl>
              <c:idx val="8"/>
              <c:layout>
                <c:manualLayout>
                  <c:x val="-2.0356974780433197E-2"/>
                  <c:y val="0.2919182322473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D-4DB1-9B00-12FA37C2BA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325</c:v>
                </c:pt>
                <c:pt idx="1">
                  <c:v>320</c:v>
                </c:pt>
                <c:pt idx="2">
                  <c:v>320</c:v>
                </c:pt>
                <c:pt idx="3">
                  <c:v>320</c:v>
                </c:pt>
                <c:pt idx="4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70D-4DB1-9B00-12FA37C2B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492736"/>
        <c:axId val="219494272"/>
      </c:lineChart>
      <c:catAx>
        <c:axId val="219492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494272"/>
        <c:crosses val="autoZero"/>
        <c:auto val="1"/>
        <c:lblAlgn val="ctr"/>
        <c:lblOffset val="100"/>
        <c:noMultiLvlLbl val="0"/>
      </c:catAx>
      <c:valAx>
        <c:axId val="2194942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949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3402507411992867E-2"/>
          <c:w val="1"/>
          <c:h val="0.845239816244095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9061555835477672E-2"/>
                  <c:y val="-0.27396729094653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57047617657544E-2"/>
                      <c:h val="0.131589168733495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963-40E2-957A-C32B090F07FF}"/>
                </c:ext>
              </c:extLst>
            </c:dLbl>
            <c:dLbl>
              <c:idx val="1"/>
              <c:layout>
                <c:manualLayout>
                  <c:x val="1.7224717648029162E-2"/>
                  <c:y val="-0.30776151077029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3-40E2-957A-C32B090F07FF}"/>
                </c:ext>
              </c:extLst>
            </c:dLbl>
            <c:dLbl>
              <c:idx val="2"/>
              <c:layout>
                <c:manualLayout>
                  <c:x val="1.3422007788715561E-2"/>
                  <c:y val="-0.29271065919353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3-40E2-957A-C32B090F07FF}"/>
                </c:ext>
              </c:extLst>
            </c:dLbl>
            <c:dLbl>
              <c:idx val="3"/>
              <c:layout>
                <c:manualLayout>
                  <c:x val="1.3027129708171522E-2"/>
                  <c:y val="-0.29104461094800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3-40E2-957A-C32B090F07FF}"/>
                </c:ext>
              </c:extLst>
            </c:dLbl>
            <c:dLbl>
              <c:idx val="4"/>
              <c:layout>
                <c:manualLayout>
                  <c:x val="5.6584105467070052E-3"/>
                  <c:y val="-0.30543841718906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3-40E2-957A-C32B090F07FF}"/>
                </c:ext>
              </c:extLst>
            </c:dLbl>
            <c:dLbl>
              <c:idx val="5"/>
              <c:layout>
                <c:manualLayout>
                  <c:x val="6.814842293103654E-3"/>
                  <c:y val="-3.4683684324215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3-40E2-957A-C32B090F07FF}"/>
                </c:ext>
              </c:extLst>
            </c:dLbl>
            <c:dLbl>
              <c:idx val="6"/>
              <c:layout>
                <c:manualLayout>
                  <c:x val="-8.9022653928872309E-3"/>
                  <c:y val="-0.22014588303323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3-40E2-957A-C32B090F0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325</c:v>
                </c:pt>
                <c:pt idx="1">
                  <c:v>320</c:v>
                </c:pt>
                <c:pt idx="2">
                  <c:v>320</c:v>
                </c:pt>
                <c:pt idx="3">
                  <c:v>320</c:v>
                </c:pt>
                <c:pt idx="4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63-40E2-957A-C32B090F0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145"/>
        <c:shape val="cylinder"/>
        <c:axId val="224620544"/>
        <c:axId val="224622080"/>
        <c:axId val="0"/>
      </c:bar3DChart>
      <c:catAx>
        <c:axId val="2246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622080"/>
        <c:crosses val="autoZero"/>
        <c:auto val="1"/>
        <c:lblAlgn val="ctr"/>
        <c:lblOffset val="100"/>
        <c:noMultiLvlLbl val="0"/>
      </c:catAx>
      <c:valAx>
        <c:axId val="2246220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2462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57704009033523"/>
          <c:y val="0.88146921971686365"/>
          <c:w val="0.28223143128478506"/>
          <c:h val="7.7769718376486177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6953873912709455E-2"/>
                  <c:y val="-0.15526584188792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F-49D5-914F-8A9CA0EB16FF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F-49D5-914F-8A9CA0EB16FF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F-49D5-914F-8A9CA0EB16FF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F-49D5-914F-8A9CA0EB16FF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BF-49D5-914F-8A9CA0EB16FF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F-49D5-914F-8A9CA0EB16FF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BF-49D5-914F-8A9CA0EB16FF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F-49D5-914F-8A9CA0EB1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BF-49D5-914F-8A9CA0EB1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80640"/>
        <c:axId val="224486528"/>
      </c:lineChart>
      <c:catAx>
        <c:axId val="2244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486528"/>
        <c:crosses val="autoZero"/>
        <c:auto val="1"/>
        <c:lblAlgn val="ctr"/>
        <c:lblOffset val="100"/>
        <c:noMultiLvlLbl val="0"/>
      </c:catAx>
      <c:valAx>
        <c:axId val="224486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448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6811836741683639E-2"/>
                  <c:y val="-0.1823944824013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9-4A19-BAF6-63CC6A8C4C57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9-4A19-BAF6-63CC6A8C4C57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9-4A19-BAF6-63CC6A8C4C57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9-4A19-BAF6-63CC6A8C4C57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9-4A19-BAF6-63CC6A8C4C57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9-4A19-BAF6-63CC6A8C4C57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9-4A19-BAF6-63CC6A8C4C57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9-4A19-BAF6-63CC6A8C4C57}"/>
                </c:ext>
              </c:extLst>
            </c:dLbl>
            <c:dLbl>
              <c:idx val="8"/>
              <c:layout>
                <c:manualLayout>
                  <c:x val="-1.4999064034783656E-3"/>
                  <c:y val="-0.2032588421314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29-4A19-BAF6-63CC6A8C4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629-4A19-BAF6-63CC6A8C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08320"/>
        <c:axId val="224409856"/>
      </c:lineChart>
      <c:catAx>
        <c:axId val="2244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4409856"/>
        <c:crosses val="autoZero"/>
        <c:auto val="1"/>
        <c:lblAlgn val="ctr"/>
        <c:lblOffset val="100"/>
        <c:noMultiLvlLbl val="0"/>
      </c:catAx>
      <c:valAx>
        <c:axId val="22440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440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49180019424361E-2"/>
          <c:y val="0.11564358346148673"/>
          <c:w val="0.91283215395422013"/>
          <c:h val="0.51374299054491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г.п. Кола</c:v>
                </c:pt>
                <c:pt idx="1">
                  <c:v>г.п. Кильдинстрой</c:v>
                </c:pt>
                <c:pt idx="2">
                  <c:v>г.п. Верхнетуломский</c:v>
                </c:pt>
                <c:pt idx="3">
                  <c:v>с.п. Пушной</c:v>
                </c:pt>
                <c:pt idx="4">
                  <c:v>с.п. Ура-Губа</c:v>
                </c:pt>
                <c:pt idx="5">
                  <c:v>с.п. Тулома</c:v>
                </c:pt>
                <c:pt idx="6">
                  <c:v>с.п. Междуречье</c:v>
                </c:pt>
                <c:pt idx="7">
                  <c:v>г.п. Мурмаши</c:v>
                </c:pt>
                <c:pt idx="8">
                  <c:v>г.п. Молочный</c:v>
                </c:pt>
                <c:pt idx="9">
                  <c:v>г.п.  Туманный</c:v>
                </c:pt>
                <c:pt idx="10">
                  <c:v>с.п. Териберка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6.6373606264962044</c:v>
                </c:pt>
                <c:pt idx="1">
                  <c:v>19.058399380304269</c:v>
                </c:pt>
                <c:pt idx="2">
                  <c:v>9.2637334826154696</c:v>
                </c:pt>
                <c:pt idx="3">
                  <c:v>11.206047514017516</c:v>
                </c:pt>
                <c:pt idx="4">
                  <c:v>3.1678809530658452</c:v>
                </c:pt>
                <c:pt idx="5">
                  <c:v>10.022130885644657</c:v>
                </c:pt>
                <c:pt idx="6">
                  <c:v>1.2040913892753122</c:v>
                </c:pt>
                <c:pt idx="7">
                  <c:v>15.241914843581231</c:v>
                </c:pt>
                <c:pt idx="8">
                  <c:v>12.282922939844138</c:v>
                </c:pt>
                <c:pt idx="9">
                  <c:v>9.9363910964690891</c:v>
                </c:pt>
                <c:pt idx="10">
                  <c:v>1.9791268886862703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A-4677-8D61-14B9B8DC36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г.п. Кола</c:v>
                </c:pt>
                <c:pt idx="1">
                  <c:v>г.п. Кильдинстрой</c:v>
                </c:pt>
                <c:pt idx="2">
                  <c:v>г.п. Верхнетуломский</c:v>
                </c:pt>
                <c:pt idx="3">
                  <c:v>с.п. Пушной</c:v>
                </c:pt>
                <c:pt idx="4">
                  <c:v>с.п. Ура-Губа</c:v>
                </c:pt>
                <c:pt idx="5">
                  <c:v>с.п. Тулома</c:v>
                </c:pt>
                <c:pt idx="6">
                  <c:v>с.п. Междуречье</c:v>
                </c:pt>
                <c:pt idx="7">
                  <c:v>г.п. Мурмаши</c:v>
                </c:pt>
                <c:pt idx="8">
                  <c:v>г.п. Молочный</c:v>
                </c:pt>
                <c:pt idx="9">
                  <c:v>г.п.  Туманный</c:v>
                </c:pt>
                <c:pt idx="10">
                  <c:v>с.п. Териберка</c:v>
                </c:pt>
              </c:strCache>
            </c: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8.0074025945120137</c:v>
                </c:pt>
                <c:pt idx="1">
                  <c:v>16.563609030314876</c:v>
                </c:pt>
                <c:pt idx="2">
                  <c:v>11.585716019467384</c:v>
                </c:pt>
                <c:pt idx="3">
                  <c:v>4.2841671756175215</c:v>
                </c:pt>
                <c:pt idx="4">
                  <c:v>3.225587398265612</c:v>
                </c:pt>
                <c:pt idx="5">
                  <c:v>7.5298316786320028</c:v>
                </c:pt>
                <c:pt idx="6">
                  <c:v>1.4479551599827474</c:v>
                </c:pt>
                <c:pt idx="7">
                  <c:v>18.413151647821046</c:v>
                </c:pt>
                <c:pt idx="8">
                  <c:v>15.017328761178653</c:v>
                </c:pt>
                <c:pt idx="9">
                  <c:v>11.582621816327444</c:v>
                </c:pt>
                <c:pt idx="10">
                  <c:v>2.3426287178806988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A-4677-8D61-14B9B8DC3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52480"/>
        <c:axId val="150458368"/>
      </c:barChart>
      <c:catAx>
        <c:axId val="15045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458368"/>
        <c:crosses val="autoZero"/>
        <c:auto val="1"/>
        <c:lblAlgn val="ctr"/>
        <c:lblOffset val="100"/>
        <c:noMultiLvlLbl val="0"/>
      </c:catAx>
      <c:valAx>
        <c:axId val="1504583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45248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3.8312835312205452E-2"/>
          <c:y val="0.90093242563691756"/>
          <c:w val="0.88488118255677684"/>
          <c:h val="9.9067574363082458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99884632159489"/>
          <c:w val="1"/>
          <c:h val="0.75752052571538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033112690681013E-2"/>
                  <c:y val="2.352180607792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24410749192124E-2"/>
                      <c:h val="9.09556103905835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77B-4719-9478-634B31716EEF}"/>
                </c:ext>
              </c:extLst>
            </c:dLbl>
            <c:dLbl>
              <c:idx val="1"/>
              <c:layout>
                <c:manualLayout>
                  <c:x val="-1.2492976163413168E-2"/>
                  <c:y val="-1.7090568778692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512485613555079E-2"/>
                      <c:h val="9.54875291942997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7B-4719-9478-634B31716EEF}"/>
                </c:ext>
              </c:extLst>
            </c:dLbl>
            <c:dLbl>
              <c:idx val="2"/>
              <c:layout>
                <c:manualLayout>
                  <c:x val="-1.5270141567546162E-2"/>
                  <c:y val="-3.0640985351583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7B-4719-9478-634B31716EEF}"/>
                </c:ext>
              </c:extLst>
            </c:dLbl>
            <c:dLbl>
              <c:idx val="3"/>
              <c:layout>
                <c:manualLayout>
                  <c:x val="-1.701808001994632E-2"/>
                  <c:y val="-4.5320171158062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7B-4719-9478-634B31716EEF}"/>
                </c:ext>
              </c:extLst>
            </c:dLbl>
            <c:dLbl>
              <c:idx val="4"/>
              <c:layout>
                <c:manualLayout>
                  <c:x val="-1.7602215728260817E-2"/>
                  <c:y val="-4.5320171158061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49-48C8-B976-00B165E6B283}"/>
                </c:ext>
              </c:extLst>
            </c:dLbl>
            <c:dLbl>
              <c:idx val="5"/>
              <c:layout>
                <c:manualLayout>
                  <c:x val="-2.1943015487731546E-2"/>
                  <c:y val="-1.41398657438842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49-48C8-B976-00B165E6B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788209</c:v>
                </c:pt>
                <c:pt idx="1">
                  <c:v>864573.3</c:v>
                </c:pt>
                <c:pt idx="2">
                  <c:v>769493.5</c:v>
                </c:pt>
                <c:pt idx="3">
                  <c:v>678025.3</c:v>
                </c:pt>
                <c:pt idx="4">
                  <c:v>641404</c:v>
                </c:pt>
                <c:pt idx="5">
                  <c:v>668184.6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D3-478C-819F-C54B4AE3D4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720964040455814E-3"/>
                  <c:y val="-1.633274989339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7B-4719-9478-634B31716EEF}"/>
                </c:ext>
              </c:extLst>
            </c:dLbl>
            <c:dLbl>
              <c:idx val="1"/>
              <c:layout>
                <c:manualLayout>
                  <c:x val="1.8465004929532347E-2"/>
                  <c:y val="-1.9878708724300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7B-4719-9478-634B31716EEF}"/>
                </c:ext>
              </c:extLst>
            </c:dLbl>
            <c:dLbl>
              <c:idx val="2"/>
              <c:layout>
                <c:manualLayout>
                  <c:x val="2.8019835984676605E-3"/>
                  <c:y val="-5.134885074937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7B-4719-9478-634B31716EEF}"/>
                </c:ext>
              </c:extLst>
            </c:dLbl>
            <c:dLbl>
              <c:idx val="3"/>
              <c:layout>
                <c:manualLayout>
                  <c:x val="5.603967196935321E-3"/>
                  <c:y val="-5.1348850749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7B-4719-9478-634B31716EEF}"/>
                </c:ext>
              </c:extLst>
            </c:dLbl>
            <c:dLbl>
              <c:idx val="4"/>
              <c:layout>
                <c:manualLayout>
                  <c:x val="1.867989065645107E-3"/>
                  <c:y val="-2.139535447890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7B-4719-9478-634B31716EEF}"/>
                </c:ext>
              </c:extLst>
            </c:dLbl>
            <c:dLbl>
              <c:idx val="5"/>
              <c:layout>
                <c:manualLayout>
                  <c:x val="5.1994006204895086E-3"/>
                  <c:y val="-1.357648683513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7B-4719-9478-634B31716EEF}"/>
                </c:ext>
              </c:extLst>
            </c:dLbl>
            <c:dLbl>
              <c:idx val="6"/>
              <c:layout>
                <c:manualLayout>
                  <c:x val="1.7590986630112691E-2"/>
                  <c:y val="-2.742488879848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7B-4719-9478-634B31716EEF}"/>
                </c:ext>
              </c:extLst>
            </c:dLbl>
            <c:dLbl>
              <c:idx val="7"/>
              <c:layout>
                <c:manualLayout>
                  <c:x val="1.0273892099704227E-2"/>
                  <c:y val="2.217321564618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7B-4719-9478-634B31716EEF}"/>
                </c:ext>
              </c:extLst>
            </c:dLbl>
            <c:dLbl>
              <c:idx val="8"/>
              <c:layout>
                <c:manualLayout>
                  <c:x val="1.8679908572038545E-3"/>
                  <c:y val="-6.2825954691517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7B-4719-9478-634B31716EEF}"/>
                </c:ext>
              </c:extLst>
            </c:dLbl>
            <c:dLbl>
              <c:idx val="9"/>
              <c:layout>
                <c:manualLayout>
                  <c:x val="1.5883280473566967E-3"/>
                  <c:y val="-1.106715982507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7B-4719-9478-634B31716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1051107.1000000001</c:v>
                </c:pt>
                <c:pt idx="1">
                  <c:v>1194187.5</c:v>
                </c:pt>
                <c:pt idx="2">
                  <c:v>1222846</c:v>
                </c:pt>
                <c:pt idx="3">
                  <c:v>1543481.8</c:v>
                </c:pt>
                <c:pt idx="4">
                  <c:v>1580765.5</c:v>
                </c:pt>
                <c:pt idx="5">
                  <c:v>1545820.6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D3-478C-819F-C54B4AE3D4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8472315110272506E-3"/>
                  <c:y val="-1.7388651290258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7B-4719-9478-634B31716EEF}"/>
                </c:ext>
              </c:extLst>
            </c:dLbl>
            <c:dLbl>
              <c:idx val="1"/>
              <c:layout>
                <c:manualLayout>
                  <c:x val="1.7134561253184376E-2"/>
                  <c:y val="-2.7812421382807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7B-4719-9478-634B31716EEF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7B-4719-9478-634B31716EEF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7B-4719-9478-634B31716EEF}"/>
                </c:ext>
              </c:extLst>
            </c:dLbl>
            <c:dLbl>
              <c:idx val="4"/>
              <c:layout>
                <c:manualLayout>
                  <c:x val="1.3170770154735124E-2"/>
                  <c:y val="-1.812767521486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49-48C8-B976-00B165E6B283}"/>
                </c:ext>
              </c:extLst>
            </c:dLbl>
            <c:dLbl>
              <c:idx val="5"/>
              <c:layout>
                <c:manualLayout>
                  <c:x val="6.3278463958642631E-3"/>
                  <c:y val="-1.81276752148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9-48C8-B976-00B165E6B283}"/>
                </c:ext>
              </c:extLst>
            </c:dLbl>
            <c:dLbl>
              <c:idx val="6"/>
              <c:layout>
                <c:manualLayout>
                  <c:x val="-8.7805134364901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59-4323-B676-7BC156D46895}"/>
                </c:ext>
              </c:extLst>
            </c:dLbl>
            <c:dLbl>
              <c:idx val="10"/>
              <c:layout>
                <c:manualLayout>
                  <c:x val="-2.926837812163385E-3"/>
                  <c:y val="-1.812767521486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59-4323-B676-7BC156D468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98131.7</c:v>
                </c:pt>
                <c:pt idx="1">
                  <c:v>143446.9</c:v>
                </c:pt>
                <c:pt idx="2">
                  <c:v>69780.399999999994</c:v>
                </c:pt>
                <c:pt idx="3">
                  <c:v>283122.2</c:v>
                </c:pt>
                <c:pt idx="4">
                  <c:v>296234.40000000002</c:v>
                </c:pt>
                <c:pt idx="5">
                  <c:v>73490.3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D3-478C-819F-C54B4AE3D4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9900416"/>
        <c:axId val="139901952"/>
      </c:barChart>
      <c:catAx>
        <c:axId val="1399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901952"/>
        <c:crosses val="autoZero"/>
        <c:auto val="1"/>
        <c:lblAlgn val="ctr"/>
        <c:lblOffset val="100"/>
        <c:noMultiLvlLbl val="0"/>
      </c:catAx>
      <c:valAx>
        <c:axId val="13990195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9900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692300388508914E-2"/>
          <c:y val="4.6892870078452222E-3"/>
          <c:w val="0.25513874510475099"/>
          <c:h val="0.2322654776624577"/>
        </c:manualLayout>
      </c:layout>
      <c:overlay val="0"/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3302712160979E-2"/>
          <c:y val="0.34660422891839821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660033"/>
              </a:solidFill>
            </a:ln>
          </c:spPr>
          <c:marker>
            <c:spPr>
              <a:solidFill>
                <a:srgbClr val="660033"/>
              </a:solidFill>
              <a:ln>
                <a:solidFill>
                  <a:srgbClr val="660033"/>
                </a:solidFill>
              </a:ln>
            </c:spPr>
          </c:marker>
          <c:dLbls>
            <c:dLbl>
              <c:idx val="0"/>
              <c:layout>
                <c:manualLayout>
                  <c:x val="-4.2118476060411227E-2"/>
                  <c:y val="-0.2354755360013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4-4959-8D97-4AE69648FBED}"/>
                </c:ext>
              </c:extLst>
            </c:dLbl>
            <c:dLbl>
              <c:idx val="1"/>
              <c:layout>
                <c:manualLayout>
                  <c:x val="-5.5333255732844214E-2"/>
                  <c:y val="0.22783894472259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4-4959-8D97-4AE69648FBED}"/>
                </c:ext>
              </c:extLst>
            </c:dLbl>
            <c:dLbl>
              <c:idx val="2"/>
              <c:layout>
                <c:manualLayout>
                  <c:x val="-6.0302903251015449E-2"/>
                  <c:y val="-0.16591669197452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4-4959-8D97-4AE69648FBED}"/>
                </c:ext>
              </c:extLst>
            </c:dLbl>
            <c:dLbl>
              <c:idx val="3"/>
              <c:layout>
                <c:manualLayout>
                  <c:x val="-5.2551851014842554E-2"/>
                  <c:y val="0.16458693044996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4-4959-8D97-4AE69648FBED}"/>
                </c:ext>
              </c:extLst>
            </c:dLbl>
            <c:dLbl>
              <c:idx val="4"/>
              <c:layout>
                <c:manualLayout>
                  <c:x val="-5.2186379819714454E-2"/>
                  <c:y val="-0.18902140517506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4-4959-8D97-4AE69648FBED}"/>
                </c:ext>
              </c:extLst>
            </c:dLbl>
            <c:dLbl>
              <c:idx val="5"/>
              <c:layout>
                <c:manualLayout>
                  <c:x val="-4.3210502999237288E-2"/>
                  <c:y val="0.18875144166350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4-4959-8D97-4AE69648FBED}"/>
                </c:ext>
              </c:extLst>
            </c:dLbl>
            <c:dLbl>
              <c:idx val="6"/>
              <c:layout>
                <c:manualLayout>
                  <c:x val="-5.7720866585640303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A7-4C1A-BBF9-E8C94C7C963A}"/>
                </c:ext>
              </c:extLst>
            </c:dLbl>
            <c:dLbl>
              <c:idx val="7"/>
              <c:layout>
                <c:manualLayout>
                  <c:x val="-4.3533334003421124E-2"/>
                  <c:y val="0.18025492261326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A7-4C1A-BBF9-E8C94C7C963A}"/>
                </c:ext>
              </c:extLst>
            </c:dLbl>
            <c:dLbl>
              <c:idx val="8"/>
              <c:layout>
                <c:manualLayout>
                  <c:x val="-5.7720866585640303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A7-4C1A-BBF9-E8C94C7C963A}"/>
                </c:ext>
              </c:extLst>
            </c:dLbl>
            <c:dLbl>
              <c:idx val="9"/>
              <c:layout>
                <c:manualLayout>
                  <c:x val="-5.9105417670582465E-2"/>
                  <c:y val="0.19742643628895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A7-4C1A-BBF9-E8C94C7C963A}"/>
                </c:ext>
              </c:extLst>
            </c:dLbl>
            <c:dLbl>
              <c:idx val="10"/>
              <c:layout>
                <c:manualLayout>
                  <c:x val="-2.2447003672193454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A7-4C1A-BBF9-E8C94C7C9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1937447.8</c:v>
                </c:pt>
                <c:pt idx="1">
                  <c:v>2202207.7000000002</c:v>
                </c:pt>
                <c:pt idx="2">
                  <c:v>2062119.9</c:v>
                </c:pt>
                <c:pt idx="3">
                  <c:v>2504629.2999999998</c:v>
                </c:pt>
                <c:pt idx="4">
                  <c:v>2518403.9</c:v>
                </c:pt>
                <c:pt idx="5">
                  <c:v>2287495.5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084-4959-8D97-4AE69648F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16480"/>
        <c:axId val="139718016"/>
      </c:lineChart>
      <c:catAx>
        <c:axId val="13971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718016"/>
        <c:crosses val="autoZero"/>
        <c:auto val="1"/>
        <c:lblAlgn val="ctr"/>
        <c:lblOffset val="100"/>
        <c:noMultiLvlLbl val="0"/>
      </c:catAx>
      <c:valAx>
        <c:axId val="13971801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971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61920"/>
        <c:axId val="139784192"/>
      </c:lineChart>
      <c:catAx>
        <c:axId val="139761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784192"/>
        <c:crosses val="autoZero"/>
        <c:auto val="1"/>
        <c:lblAlgn val="ctr"/>
        <c:lblOffset val="100"/>
        <c:noMultiLvlLbl val="0"/>
      </c:catAx>
      <c:valAx>
        <c:axId val="13978419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976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8970438262022E-2"/>
          <c:y val="0.29179608111805733"/>
          <c:w val="0.97300168473738957"/>
          <c:h val="0.208204963248732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E-4DE5-9BAD-D7E7CE496E19}"/>
                </c:ext>
              </c:extLst>
            </c:dLbl>
            <c:dLbl>
              <c:idx val="1"/>
              <c:layout>
                <c:manualLayout>
                  <c:x val="-1.9919250225682722E-2"/>
                  <c:y val="-0.23931557210989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E-4DE5-9BAD-D7E7CE496E19}"/>
                </c:ext>
              </c:extLst>
            </c:dLbl>
            <c:dLbl>
              <c:idx val="2"/>
              <c:layout>
                <c:manualLayout>
                  <c:x val="-2.4696313041631241E-2"/>
                  <c:y val="-0.2186821206905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E-4DE5-9BAD-D7E7CE496E19}"/>
                </c:ext>
              </c:extLst>
            </c:dLbl>
            <c:dLbl>
              <c:idx val="3"/>
              <c:layout>
                <c:manualLayout>
                  <c:x val="-2.469625419043733E-2"/>
                  <c:y val="-0.19730149348420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E-4DE5-9BAD-D7E7CE496E19}"/>
                </c:ext>
              </c:extLst>
            </c:dLbl>
            <c:dLbl>
              <c:idx val="4"/>
              <c:layout>
                <c:manualLayout>
                  <c:x val="-3.9432942616775962E-2"/>
                  <c:y val="-0.20992046233205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E-4DE5-9BAD-D7E7CE496E19}"/>
                </c:ext>
              </c:extLst>
            </c:dLbl>
            <c:dLbl>
              <c:idx val="5"/>
              <c:layout>
                <c:manualLayout>
                  <c:x val="-4.2727822843001265E-2"/>
                  <c:y val="-0.18156495534912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E-4DE5-9BAD-D7E7CE496E19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DE-4DE5-9BAD-D7E7CE496E19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DE-4DE5-9BAD-D7E7CE496E19}"/>
                </c:ext>
              </c:extLst>
            </c:dLbl>
            <c:dLbl>
              <c:idx val="8"/>
              <c:layout>
                <c:manualLayout>
                  <c:x val="-2.9998128069567312E-3"/>
                  <c:y val="-0.12434648748117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BA-48C4-A557-4E2B09F48B77}"/>
                </c:ext>
              </c:extLst>
            </c:dLbl>
            <c:dLbl>
              <c:idx val="9"/>
              <c:layout>
                <c:manualLayout>
                  <c:x val="-1.049934482434867E-2"/>
                  <c:y val="-0.11742442439724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BA-48C4-A557-4E2B09F48B77}"/>
                </c:ext>
              </c:extLst>
            </c:dLbl>
            <c:dLbl>
              <c:idx val="10"/>
              <c:layout>
                <c:manualLayout>
                  <c:x val="-4.4997192104350965E-3"/>
                  <c:y val="-0.10358029822938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A-48C4-A557-4E2B09F48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42</c:v>
                </c:pt>
                <c:pt idx="2">
                  <c:v>43</c:v>
                </c:pt>
                <c:pt idx="3">
                  <c:v>44</c:v>
                </c:pt>
                <c:pt idx="4">
                  <c:v>45</c:v>
                </c:pt>
                <c:pt idx="5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DE-4DE5-9BAD-D7E7CE496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90080"/>
        <c:axId val="140191616"/>
      </c:lineChart>
      <c:catAx>
        <c:axId val="14019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191616"/>
        <c:crosses val="autoZero"/>
        <c:auto val="1"/>
        <c:lblAlgn val="ctr"/>
        <c:lblOffset val="100"/>
        <c:noMultiLvlLbl val="0"/>
      </c:catAx>
      <c:valAx>
        <c:axId val="14019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19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98221666088945E-2"/>
          <c:y val="0.25867496204125467"/>
          <c:w val="0.95500280789564918"/>
          <c:h val="0.241325037958745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pPr>
                <a:solidFill>
                  <a:schemeClr val="bg2">
                    <a:lumMod val="10000"/>
                  </a:schemeClr>
                </a:solidFill>
                <a:ln>
                  <a:solidFill>
                    <a:schemeClr val="tx1">
                      <a:alpha val="99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495-4545-95C8-FB808C245A20}"/>
              </c:ext>
            </c:extLst>
          </c:dPt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95-4545-95C8-FB808C245A20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95-4545-95C8-FB808C245A20}"/>
                </c:ext>
              </c:extLst>
            </c:dLbl>
            <c:dLbl>
              <c:idx val="2"/>
              <c:layout>
                <c:manualLayout>
                  <c:x val="-3.3728385702160038E-2"/>
                  <c:y val="-0.15573677090253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95-4545-95C8-FB808C245A20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95-4545-95C8-FB808C245A20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95-4545-95C8-FB808C245A20}"/>
                </c:ext>
              </c:extLst>
            </c:dLbl>
            <c:dLbl>
              <c:idx val="5"/>
              <c:layout>
                <c:manualLayout>
                  <c:x val="-3.8397089444649812E-2"/>
                  <c:y val="-0.14906827780498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95-4545-95C8-FB808C245A20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95-4545-95C8-FB808C245A20}"/>
                </c:ext>
              </c:extLst>
            </c:dLbl>
            <c:dLbl>
              <c:idx val="7"/>
              <c:layout>
                <c:manualLayout>
                  <c:x val="-2.8637937357058624E-2"/>
                  <c:y val="-8.106321519831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95-4545-95C8-FB808C245A20}"/>
                </c:ext>
              </c:extLst>
            </c:dLbl>
            <c:dLbl>
              <c:idx val="8"/>
              <c:layout>
                <c:manualLayout>
                  <c:x val="-1.4999064034783656E-2"/>
                  <c:y val="-9.34470244046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6E-4F58-8F30-4EED4FE27B89}"/>
                </c:ext>
              </c:extLst>
            </c:dLbl>
            <c:dLbl>
              <c:idx val="9"/>
              <c:layout>
                <c:manualLayout>
                  <c:x val="-1.3482796334022228E-2"/>
                  <c:y val="-8.985866225478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6E-4F58-8F30-4EED4FE27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</c:v>
                </c:pt>
                <c:pt idx="1">
                  <c:v>40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495-4545-95C8-FB808C2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37440"/>
        <c:axId val="140239232"/>
      </c:lineChart>
      <c:catAx>
        <c:axId val="1402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239232"/>
        <c:crosses val="autoZero"/>
        <c:auto val="1"/>
        <c:lblAlgn val="ctr"/>
        <c:lblOffset val="100"/>
        <c:noMultiLvlLbl val="0"/>
      </c:catAx>
      <c:valAx>
        <c:axId val="14023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237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866789211966694"/>
          <c:w val="1"/>
          <c:h val="0.6019387799071410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9995776"/>
        <c:axId val="139997568"/>
        <c:axId val="0"/>
      </c:bar3DChart>
      <c:catAx>
        <c:axId val="1399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997568"/>
        <c:crosses val="autoZero"/>
        <c:auto val="1"/>
        <c:lblAlgn val="ctr"/>
        <c:lblOffset val="100"/>
        <c:noMultiLvlLbl val="0"/>
      </c:catAx>
      <c:valAx>
        <c:axId val="13999756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9995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410899189746113"/>
          <c:y val="0.83816876613445557"/>
          <c:w val="0.66665538026339655"/>
          <c:h val="7.9446468282174165E-2"/>
        </c:manualLayout>
      </c:layout>
      <c:overlay val="0"/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56454491374181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660033"/>
              </a:solidFill>
            </a:ln>
          </c:spPr>
          <c:marker>
            <c:spPr>
              <a:solidFill>
                <a:srgbClr val="660033"/>
              </a:solidFill>
              <a:ln>
                <a:solidFill>
                  <a:srgbClr val="660033"/>
                </a:solidFill>
              </a:ln>
            </c:spPr>
          </c:marker>
          <c:dLbls>
            <c:dLbl>
              <c:idx val="0"/>
              <c:layout>
                <c:manualLayout>
                  <c:x val="-5.9039231801970328E-2"/>
                  <c:y val="-0.22046161537606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A-440C-A5C7-7D0E4595222D}"/>
                </c:ext>
              </c:extLst>
            </c:dLbl>
            <c:dLbl>
              <c:idx val="1"/>
              <c:layout>
                <c:manualLayout>
                  <c:x val="-4.5263411048177292E-2"/>
                  <c:y val="-0.2057641743509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A-440C-A5C7-7D0E4595222D}"/>
                </c:ext>
              </c:extLst>
            </c:dLbl>
            <c:dLbl>
              <c:idx val="2"/>
              <c:layout>
                <c:manualLayout>
                  <c:x val="-4.1410500988182844E-2"/>
                  <c:y val="-0.15869264226675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FA-440C-A5C7-7D0E4595222D}"/>
                </c:ext>
              </c:extLst>
            </c:dLbl>
            <c:dLbl>
              <c:idx val="3"/>
              <c:layout>
                <c:manualLayout>
                  <c:x val="-5.6722951297754447E-2"/>
                  <c:y val="-0.16167127263637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FA-440C-A5C7-7D0E4595222D}"/>
                </c:ext>
              </c:extLst>
            </c:dLbl>
            <c:dLbl>
              <c:idx val="4"/>
              <c:layout>
                <c:manualLayout>
                  <c:x val="-3.9359487867980221E-2"/>
                  <c:y val="-0.2498564974262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FA-440C-A5C7-7D0E4595222D}"/>
                </c:ext>
              </c:extLst>
            </c:dLbl>
            <c:dLbl>
              <c:idx val="5"/>
              <c:layout>
                <c:manualLayout>
                  <c:x val="-4.526341104817725E-2"/>
                  <c:y val="-0.2498564974262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FA-440C-A5C7-7D0E4595222D}"/>
                </c:ext>
              </c:extLst>
            </c:dLbl>
            <c:dLbl>
              <c:idx val="6"/>
              <c:layout>
                <c:manualLayout>
                  <c:x val="-5.5726433029487904E-2"/>
                  <c:y val="-0.20726541694175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FA-440C-A5C7-7D0E4595222D}"/>
                </c:ext>
              </c:extLst>
            </c:dLbl>
            <c:dLbl>
              <c:idx val="7"/>
              <c:layout>
                <c:manualLayout>
                  <c:x val="-4.7531369348680859E-2"/>
                  <c:y val="-0.20726541694175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FA-440C-A5C7-7D0E4595222D}"/>
                </c:ext>
              </c:extLst>
            </c:dLbl>
            <c:dLbl>
              <c:idx val="8"/>
              <c:layout>
                <c:manualLayout>
                  <c:x val="-5.4087420293326492E-2"/>
                  <c:y val="-0.20726541694175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FA-440C-A5C7-7D0E4595222D}"/>
                </c:ext>
              </c:extLst>
            </c:dLbl>
            <c:dLbl>
              <c:idx val="9"/>
              <c:layout>
                <c:manualLayout>
                  <c:x val="-4.9170382084842271E-2"/>
                  <c:y val="-0.15073848504855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FA-440C-A5C7-7D0E4595222D}"/>
                </c:ext>
              </c:extLst>
            </c:dLbl>
            <c:dLbl>
              <c:idx val="10"/>
              <c:layout>
                <c:manualLayout>
                  <c:x val="-1.475111462545256E-2"/>
                  <c:y val="-0.20726541694175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FA-440C-A5C7-7D0E45952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65079.7</c:v>
                </c:pt>
                <c:pt idx="1">
                  <c:v>81381</c:v>
                </c:pt>
                <c:pt idx="2">
                  <c:v>89343.6</c:v>
                </c:pt>
                <c:pt idx="3">
                  <c:v>95359.4</c:v>
                </c:pt>
                <c:pt idx="4">
                  <c:v>92109.1</c:v>
                </c:pt>
                <c:pt idx="5">
                  <c:v>96357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DFA-440C-A5C7-7D0E45952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76160"/>
        <c:axId val="140077696"/>
      </c:lineChart>
      <c:catAx>
        <c:axId val="14007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077696"/>
        <c:crosses val="autoZero"/>
        <c:auto val="1"/>
        <c:lblAlgn val="ctr"/>
        <c:lblOffset val="100"/>
        <c:noMultiLvlLbl val="0"/>
      </c:catAx>
      <c:valAx>
        <c:axId val="1400776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007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200" dirty="0"/>
              <a:t>Уровень безработицы,  %</a:t>
            </a:r>
          </a:p>
        </c:rich>
      </c:tx>
      <c:layout>
        <c:manualLayout>
          <c:xMode val="edge"/>
          <c:yMode val="edge"/>
          <c:x val="0.22616893075272734"/>
          <c:y val="6.11893463084600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077560747173143E-2"/>
          <c:y val="0.14647663865012731"/>
          <c:w val="0.96049218501713285"/>
          <c:h val="0.7768683298227634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4788864"/>
        <c:axId val="54790400"/>
      </c:barChart>
      <c:catAx>
        <c:axId val="5478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790400"/>
        <c:crosses val="autoZero"/>
        <c:auto val="1"/>
        <c:lblAlgn val="ctr"/>
        <c:lblOffset val="100"/>
        <c:noMultiLvlLbl val="0"/>
      </c:catAx>
      <c:valAx>
        <c:axId val="547904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5478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9294712391656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F169D"/>
            </a:solidFill>
          </c:spPr>
          <c:invertIfNegative val="0"/>
          <c:dLbls>
            <c:dLbl>
              <c:idx val="0"/>
              <c:layout>
                <c:manualLayout>
                  <c:x val="-8.8793031035511519E-3"/>
                  <c:y val="-3.923084075398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D-40C7-A316-F1F7541A1327}"/>
                </c:ext>
              </c:extLst>
            </c:dLbl>
            <c:dLbl>
              <c:idx val="1"/>
              <c:layout>
                <c:manualLayout>
                  <c:x val="-1.4338966853728087E-3"/>
                  <c:y val="-3.621705709319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B4-4423-BE74-672D48864884}"/>
                </c:ext>
              </c:extLst>
            </c:dLbl>
            <c:dLbl>
              <c:idx val="2"/>
              <c:layout>
                <c:manualLayout>
                  <c:x val="5.7355867414911818E-3"/>
                  <c:y val="-3.6217057093196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4-4423-BE74-672D48864884}"/>
                </c:ext>
              </c:extLst>
            </c:dLbl>
            <c:dLbl>
              <c:idx val="3"/>
              <c:layout>
                <c:manualLayout>
                  <c:x val="1.0037333250235071E-2"/>
                  <c:y val="-2.48990485180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89764100285156E-2"/>
                      <c:h val="7.27510134359578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6B4-4423-BE74-672D48864884}"/>
                </c:ext>
              </c:extLst>
            </c:dLbl>
            <c:dLbl>
              <c:idx val="4"/>
              <c:layout>
                <c:manualLayout>
                  <c:x val="4.3016900561184263E-3"/>
                  <c:y val="-4.527132136649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4423-BE74-672D48864884}"/>
                </c:ext>
              </c:extLst>
            </c:dLbl>
            <c:dLbl>
              <c:idx val="5"/>
              <c:layout>
                <c:manualLayout>
                  <c:x val="7.1694834268640432E-3"/>
                  <c:y val="-4.527132136649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4423-BE74-672D48864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D-40C7-A316-F1F7541A13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68222"/>
            </a:solidFill>
          </c:spPr>
          <c:invertIfNegative val="0"/>
          <c:dLbls>
            <c:dLbl>
              <c:idx val="1"/>
              <c:layout>
                <c:manualLayout>
                  <c:x val="8.0167860136752481E-3"/>
                  <c:y val="8.030574356795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D-40C7-A316-F1F7541A1327}"/>
                </c:ext>
              </c:extLst>
            </c:dLbl>
            <c:dLbl>
              <c:idx val="2"/>
              <c:layout>
                <c:manualLayout>
                  <c:x val="8.0167071083010986E-3"/>
                  <c:y val="8.030574356795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D-40C7-A316-F1F7541A1327}"/>
                </c:ext>
              </c:extLst>
            </c:dLbl>
            <c:dLbl>
              <c:idx val="3"/>
              <c:layout>
                <c:manualLayout>
                  <c:x val="7.0146357364443889E-3"/>
                  <c:y val="-2.0445325866918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D-40C7-A316-F1F7541A1327}"/>
                </c:ext>
              </c:extLst>
            </c:dLbl>
            <c:dLbl>
              <c:idx val="4"/>
              <c:layout>
                <c:manualLayout>
                  <c:x val="8.6364197867052576E-3"/>
                  <c:y val="-1.2850697540214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977885925954026E-2"/>
                      <c:h val="4.683336018718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AD-40C7-A316-F1F7541A1327}"/>
                </c:ext>
              </c:extLst>
            </c:dLbl>
            <c:dLbl>
              <c:idx val="5"/>
              <c:layout>
                <c:manualLayout>
                  <c:x val="-6.6079348936809218E-5"/>
                  <c:y val="-8.0799991136534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AD-40C7-A316-F1F7541A1327}"/>
                </c:ext>
              </c:extLst>
            </c:dLbl>
            <c:dLbl>
              <c:idx val="6"/>
              <c:layout>
                <c:manualLayout>
                  <c:x val="-7.1063729077071293E-17"/>
                  <c:y val="-1.409053714188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AD-40C7-A316-F1F7541A1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65061.7</c:v>
                </c:pt>
                <c:pt idx="1">
                  <c:v>73071</c:v>
                </c:pt>
                <c:pt idx="2">
                  <c:v>78865.600000000006</c:v>
                </c:pt>
                <c:pt idx="3">
                  <c:v>85341.4</c:v>
                </c:pt>
                <c:pt idx="4">
                  <c:v>82091.100000000006</c:v>
                </c:pt>
                <c:pt idx="5">
                  <c:v>80345.7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AD-40C7-A316-F1F7541A13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#,##0.00</c:formatCode>
                <c:ptCount val="6"/>
                <c:pt idx="1">
                  <c:v>8292</c:v>
                </c:pt>
                <c:pt idx="2">
                  <c:v>10460</c:v>
                </c:pt>
                <c:pt idx="3" formatCode="#,##0">
                  <c:v>10000</c:v>
                </c:pt>
                <c:pt idx="4" formatCode="#,##0">
                  <c:v>10000</c:v>
                </c:pt>
                <c:pt idx="5">
                  <c:v>15993.3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D-4276-BB40-92AC628489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"/>
        <c:shape val="cylinder"/>
        <c:axId val="140549504"/>
        <c:axId val="140551296"/>
        <c:axId val="0"/>
      </c:bar3DChart>
      <c:catAx>
        <c:axId val="1405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551296"/>
        <c:crosses val="autoZero"/>
        <c:auto val="1"/>
        <c:lblAlgn val="ctr"/>
        <c:lblOffset val="100"/>
        <c:noMultiLvlLbl val="0"/>
      </c:catAx>
      <c:valAx>
        <c:axId val="1405512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0549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658825622807945E-2"/>
          <c:y val="0.8791875585497031"/>
          <c:w val="0.60315012424093795"/>
          <c:h val="7.2508521422196201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69600"/>
        <c:axId val="140171136"/>
      </c:lineChart>
      <c:catAx>
        <c:axId val="14016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171136"/>
        <c:crosses val="autoZero"/>
        <c:auto val="1"/>
        <c:lblAlgn val="ctr"/>
        <c:lblOffset val="100"/>
        <c:noMultiLvlLbl val="0"/>
      </c:catAx>
      <c:valAx>
        <c:axId val="14017113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0169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51520"/>
        <c:axId val="140253056"/>
      </c:lineChart>
      <c:catAx>
        <c:axId val="14025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253056"/>
        <c:crosses val="autoZero"/>
        <c:auto val="1"/>
        <c:lblAlgn val="ctr"/>
        <c:lblOffset val="100"/>
        <c:noMultiLvlLbl val="0"/>
      </c:catAx>
      <c:valAx>
        <c:axId val="140253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251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1-4810-A9E0-15D1BDBFEDD8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1-4810-A9E0-15D1BDBFEDD8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1-4810-A9E0-15D1BDBFEDD8}"/>
                </c:ext>
              </c:extLst>
            </c:dLbl>
            <c:dLbl>
              <c:idx val="3"/>
              <c:layout>
                <c:manualLayout>
                  <c:x val="-2.7693834240128095E-2"/>
                  <c:y val="-0.17751847895874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1-4810-A9E0-15D1BDBFEDD8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1-4810-A9E0-15D1BDBFEDD8}"/>
                </c:ext>
              </c:extLst>
            </c:dLbl>
            <c:dLbl>
              <c:idx val="5"/>
              <c:layout>
                <c:manualLayout>
                  <c:x val="-2.0379013972660325E-2"/>
                  <c:y val="-0.17751847895874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81-4810-A9E0-15D1BDBFEDD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81-4810-A9E0-15D1BDBFEDD8}"/>
                </c:ext>
              </c:extLst>
            </c:dLbl>
            <c:dLbl>
              <c:idx val="7"/>
              <c:layout>
                <c:manualLayout>
                  <c:x val="-1.0639060515318237E-2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81-4810-A9E0-15D1BDBFEDD8}"/>
                </c:ext>
              </c:extLst>
            </c:dLbl>
            <c:dLbl>
              <c:idx val="8"/>
              <c:layout>
                <c:manualLayout>
                  <c:x val="-7.4995320173918282E-3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81-4810-A9E0-15D1BDBFEDD8}"/>
                </c:ext>
              </c:extLst>
            </c:dLbl>
            <c:dLbl>
              <c:idx val="9"/>
              <c:layout>
                <c:manualLayout>
                  <c:x val="-1.4999064034784755E-3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81-4810-A9E0-15D1BDBFEDD8}"/>
                </c:ext>
              </c:extLst>
            </c:dLbl>
            <c:dLbl>
              <c:idx val="10"/>
              <c:layout>
                <c:manualLayout>
                  <c:x val="-4.4997192104350965E-3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81-4810-A9E0-15D1BDBFE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B81-4810-A9E0-15D1BDBFE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62336"/>
        <c:axId val="140468224"/>
      </c:lineChart>
      <c:catAx>
        <c:axId val="14046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468224"/>
        <c:crosses val="autoZero"/>
        <c:auto val="1"/>
        <c:lblAlgn val="ctr"/>
        <c:lblOffset val="100"/>
        <c:noMultiLvlLbl val="0"/>
      </c:catAx>
      <c:valAx>
        <c:axId val="14046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462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D-4E9A-917C-50031D9E4EC4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D-4E9A-917C-50031D9E4EC4}"/>
                </c:ext>
              </c:extLst>
            </c:dLbl>
            <c:dLbl>
              <c:idx val="2"/>
              <c:layout>
                <c:manualLayout>
                  <c:x val="-2.4696272116836653E-2"/>
                  <c:y val="-0.1914498873042588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455239830746264E-2"/>
                      <c:h val="0.29999704727315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6D-4E9A-917C-50031D9E4EC4}"/>
                </c:ext>
              </c:extLst>
            </c:dLbl>
            <c:dLbl>
              <c:idx val="3"/>
              <c:layout>
                <c:manualLayout>
                  <c:x val="-2.9581609144811265E-2"/>
                  <c:y val="-0.19128748732788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D-4E9A-917C-50031D9E4EC4}"/>
                </c:ext>
              </c:extLst>
            </c:dLbl>
            <c:dLbl>
              <c:idx val="4"/>
              <c:layout>
                <c:manualLayout>
                  <c:x val="-2.7391543867446452E-2"/>
                  <c:y val="-0.20054498901163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6D-4E9A-917C-50031D9E4EC4}"/>
                </c:ext>
              </c:extLst>
            </c:dLbl>
            <c:dLbl>
              <c:idx val="5"/>
              <c:layout>
                <c:manualLayout>
                  <c:x val="-3.2389308472326905E-2"/>
                  <c:y val="-0.19216768113924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D-4E9A-917C-50031D9E4EC4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6D-4E9A-917C-50031D9E4EC4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6D-4E9A-917C-50031D9E4EC4}"/>
                </c:ext>
              </c:extLst>
            </c:dLbl>
            <c:dLbl>
              <c:idx val="8"/>
              <c:layout>
                <c:manualLayout>
                  <c:x val="-1.0499344824348559E-2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6D-4E9A-917C-50031D9E4EC4}"/>
                </c:ext>
              </c:extLst>
            </c:dLbl>
            <c:dLbl>
              <c:idx val="9"/>
              <c:layout>
                <c:manualLayout>
                  <c:x val="-1.34991576313054E-2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D-4E9A-917C-50031D9E4EC4}"/>
                </c:ext>
              </c:extLst>
            </c:dLbl>
            <c:dLbl>
              <c:idx val="10"/>
              <c:layout>
                <c:manualLayout>
                  <c:x val="-7.4995320173918282E-3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6D-4E9A-917C-50031D9E4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86D-4E9A-917C-50031D9E4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21536"/>
        <c:axId val="140322688"/>
      </c:lineChart>
      <c:catAx>
        <c:axId val="1403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322688"/>
        <c:crosses val="autoZero"/>
        <c:auto val="1"/>
        <c:lblAlgn val="ctr"/>
        <c:lblOffset val="100"/>
        <c:noMultiLvlLbl val="0"/>
      </c:catAx>
      <c:valAx>
        <c:axId val="14032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32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2-4A8D-9FE1-3D751D751052}"/>
                </c:ext>
              </c:extLst>
            </c:dLbl>
            <c:dLbl>
              <c:idx val="1"/>
              <c:layout>
                <c:manualLayout>
                  <c:x val="-2.8812332976767843E-2"/>
                  <c:y val="-0.1596021345582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2-4A8D-9FE1-3D751D751052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22-4A8D-9FE1-3D751D751052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2-4A8D-9FE1-3D751D751052}"/>
                </c:ext>
              </c:extLst>
            </c:dLbl>
            <c:dLbl>
              <c:idx val="4"/>
              <c:layout>
                <c:manualLayout>
                  <c:x val="-3.6562081929762895E-2"/>
                  <c:y val="-0.22859096494249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22-4A8D-9FE1-3D751D751052}"/>
                </c:ext>
              </c:extLst>
            </c:dLbl>
            <c:dLbl>
              <c:idx val="5"/>
              <c:layout>
                <c:manualLayout>
                  <c:x val="-3.2402069824681461E-2"/>
                  <c:y val="-0.20736568303073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2-4A8D-9FE1-3D751D751052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22-4A8D-9FE1-3D751D751052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2-4A8D-9FE1-3D751D751052}"/>
                </c:ext>
              </c:extLst>
            </c:dLbl>
            <c:dLbl>
              <c:idx val="8"/>
              <c:layout>
                <c:manualLayout>
                  <c:x val="-1.9498783245218754E-2"/>
                  <c:y val="-0.15088138354997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22-4A8D-9FE1-3D751D751052}"/>
                </c:ext>
              </c:extLst>
            </c:dLbl>
            <c:dLbl>
              <c:idx val="9"/>
              <c:layout>
                <c:manualLayout>
                  <c:x val="-1.34991576313054E-2"/>
                  <c:y val="-0.15088138354997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2-4A8D-9FE1-3D751D751052}"/>
                </c:ext>
              </c:extLst>
            </c:dLbl>
            <c:dLbl>
              <c:idx val="10"/>
              <c:layout>
                <c:manualLayout>
                  <c:x val="-8.9994384208701931E-3"/>
                  <c:y val="-0.15088138354997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22-4A8D-9FE1-3D751D751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422-4A8D-9FE1-3D751D751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81120"/>
        <c:axId val="140587008"/>
      </c:lineChart>
      <c:catAx>
        <c:axId val="14058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587008"/>
        <c:crosses val="autoZero"/>
        <c:auto val="1"/>
        <c:lblAlgn val="ctr"/>
        <c:lblOffset val="100"/>
        <c:noMultiLvlLbl val="0"/>
      </c:catAx>
      <c:valAx>
        <c:axId val="140587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581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9270714066415E-2"/>
          <c:y val="0.24019934654429739"/>
          <c:w val="0.96570145857186718"/>
          <c:h val="0.430727548690015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E9-40F8-A7ED-2EE740A587C2}"/>
                </c:ext>
              </c:extLst>
            </c:dLbl>
            <c:dLbl>
              <c:idx val="1"/>
              <c:layout>
                <c:manualLayout>
                  <c:x val="-2.7253346041225306E-2"/>
                  <c:y val="-0.13866074679300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E9-40F8-A7ED-2EE740A587C2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E9-40F8-A7ED-2EE740A587C2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E9-40F8-A7ED-2EE740A587C2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E9-40F8-A7ED-2EE740A587C2}"/>
                </c:ext>
              </c:extLst>
            </c:dLbl>
            <c:dLbl>
              <c:idx val="5"/>
              <c:layout>
                <c:manualLayout>
                  <c:x val="-3.5370155051348176E-2"/>
                  <c:y val="-0.15088138354997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E9-40F8-A7ED-2EE740A587C2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E9-40F8-A7ED-2EE740A587C2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E9-40F8-A7ED-2EE740A587C2}"/>
                </c:ext>
              </c:extLst>
            </c:dLbl>
            <c:dLbl>
              <c:idx val="8"/>
              <c:layout>
                <c:manualLayout>
                  <c:x val="-1.1999251227826925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E9-40F8-A7ED-2EE740A587C2}"/>
                </c:ext>
              </c:extLst>
            </c:dLbl>
            <c:dLbl>
              <c:idx val="9"/>
              <c:layout>
                <c:manualLayout>
                  <c:x val="-7.4996501202581334E-3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E9-40F8-A7ED-2EE740A587C2}"/>
                </c:ext>
              </c:extLst>
            </c:dLbl>
            <c:dLbl>
              <c:idx val="10"/>
              <c:layout>
                <c:manualLayout>
                  <c:x val="-8.9994384208701931E-3"/>
                  <c:y val="-0.15088138354997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E9-40F8-A7ED-2EE740A58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92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AE9-40F8-A7ED-2EE740A58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92896"/>
        <c:axId val="140994432"/>
      </c:lineChart>
      <c:catAx>
        <c:axId val="14099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994432"/>
        <c:crosses val="autoZero"/>
        <c:auto val="1"/>
        <c:lblAlgn val="ctr"/>
        <c:lblOffset val="100"/>
        <c:noMultiLvlLbl val="0"/>
      </c:catAx>
      <c:valAx>
        <c:axId val="14099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992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9339022529656E-2"/>
          <c:y val="0.19926086627841463"/>
          <c:w val="0.96327374112252939"/>
          <c:h val="0.403666571101326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cap="rnd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28025846707E-2"/>
                  <c:y val="-0.24893059531501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6D-4009-9390-296EE5E0B007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6D-4009-9390-296EE5E0B007}"/>
                </c:ext>
              </c:extLst>
            </c:dLbl>
            <c:dLbl>
              <c:idx val="2"/>
              <c:layout>
                <c:manualLayout>
                  <c:x val="-2.7756761794665751E-2"/>
                  <c:y val="-0.14801502230095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6D-4009-9390-296EE5E0B007}"/>
                </c:ext>
              </c:extLst>
            </c:dLbl>
            <c:dLbl>
              <c:idx val="3"/>
              <c:layout>
                <c:manualLayout>
                  <c:x val="-2.8195996430931378E-2"/>
                  <c:y val="-0.13293337777284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6D-4009-9390-296EE5E0B007}"/>
                </c:ext>
              </c:extLst>
            </c:dLbl>
            <c:dLbl>
              <c:idx val="4"/>
              <c:layout>
                <c:manualLayout>
                  <c:x val="-3.4986377129844252E-2"/>
                  <c:y val="-0.11517547433001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6D-4009-9390-296EE5E0B007}"/>
                </c:ext>
              </c:extLst>
            </c:dLbl>
            <c:dLbl>
              <c:idx val="5"/>
              <c:layout>
                <c:manualLayout>
                  <c:x val="-3.2389300724559568E-2"/>
                  <c:y val="-0.11517547433001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6D-4009-9390-296EE5E0B007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6D-4009-9390-296EE5E0B007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6D-4009-9390-296EE5E0B007}"/>
                </c:ext>
              </c:extLst>
            </c:dLbl>
            <c:dLbl>
              <c:idx val="8"/>
              <c:layout>
                <c:manualLayout>
                  <c:x val="-1.0499344824348559E-2"/>
                  <c:y val="-0.1175795282005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6D-4009-9390-296EE5E0B007}"/>
                </c:ext>
              </c:extLst>
            </c:dLbl>
            <c:dLbl>
              <c:idx val="9"/>
              <c:layout>
                <c:manualLayout>
                  <c:x val="-1.34991576313054E-2"/>
                  <c:y val="-0.12395844906121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6D-4009-9390-296EE5E0B007}"/>
                </c:ext>
              </c:extLst>
            </c:dLbl>
            <c:dLbl>
              <c:idx val="10"/>
              <c:layout>
                <c:manualLayout>
                  <c:x val="-8.9994384208701931E-3"/>
                  <c:y val="-0.12395844906121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6D-4009-9390-296EE5E0B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85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16D-4009-9390-296EE5E0B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50752"/>
        <c:axId val="140677120"/>
      </c:lineChart>
      <c:catAx>
        <c:axId val="1406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677120"/>
        <c:crosses val="autoZero"/>
        <c:auto val="1"/>
        <c:lblAlgn val="ctr"/>
        <c:lblOffset val="100"/>
        <c:noMultiLvlLbl val="0"/>
      </c:catAx>
      <c:valAx>
        <c:axId val="140677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650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41248"/>
        <c:axId val="140743040"/>
      </c:lineChart>
      <c:catAx>
        <c:axId val="14074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743040"/>
        <c:crosses val="autoZero"/>
        <c:auto val="1"/>
        <c:lblAlgn val="ctr"/>
        <c:lblOffset val="100"/>
        <c:noMultiLvlLbl val="0"/>
      </c:catAx>
      <c:valAx>
        <c:axId val="14074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741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41200623462895E-4"/>
          <c:y val="1.248960361846374E-2"/>
          <c:w val="0.99964948116587626"/>
          <c:h val="0.88806633312897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0316803758794775E-2"/>
                  <c:y val="-4.259102448161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70-490C-BB6A-0A989E784A54}"/>
                </c:ext>
              </c:extLst>
            </c:dLbl>
            <c:dLbl>
              <c:idx val="1"/>
              <c:layout>
                <c:manualLayout>
                  <c:x val="3.375458891098279E-3"/>
                  <c:y val="6.11251063849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0-490C-BB6A-0A989E784A54}"/>
                </c:ext>
              </c:extLst>
            </c:dLbl>
            <c:dLbl>
              <c:idx val="2"/>
              <c:layout>
                <c:manualLayout>
                  <c:x val="3.13273963249028E-3"/>
                  <c:y val="6.737397571188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0-490C-BB6A-0A989E784A54}"/>
                </c:ext>
              </c:extLst>
            </c:dLbl>
            <c:dLbl>
              <c:idx val="3"/>
              <c:layout>
                <c:manualLayout>
                  <c:x val="-3.1009000339276302E-4"/>
                  <c:y val="5.27026330785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0-490C-BB6A-0A989E784A54}"/>
                </c:ext>
              </c:extLst>
            </c:dLbl>
            <c:dLbl>
              <c:idx val="4"/>
              <c:layout>
                <c:manualLayout>
                  <c:x val="-1.6562745658442763E-3"/>
                  <c:y val="4.904535359706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0-490C-BB6A-0A989E784A54}"/>
                </c:ext>
              </c:extLst>
            </c:dLbl>
            <c:dLbl>
              <c:idx val="5"/>
              <c:layout>
                <c:manualLayout>
                  <c:x val="5.0331945119145281E-4"/>
                  <c:y val="6.325493612641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0-490C-BB6A-0A989E784A54}"/>
                </c:ext>
              </c:extLst>
            </c:dLbl>
            <c:dLbl>
              <c:idx val="6"/>
              <c:layout>
                <c:manualLayout>
                  <c:x val="-5.0632332717948317E-3"/>
                  <c:y val="0.11191412813727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70-490C-BB6A-0A989E784A54}"/>
                </c:ext>
              </c:extLst>
            </c:dLbl>
            <c:dLbl>
              <c:idx val="7"/>
              <c:layout>
                <c:manualLayout>
                  <c:x val="-5.0632332717949558E-3"/>
                  <c:y val="0.1178155264192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70-490C-BB6A-0A989E784A54}"/>
                </c:ext>
              </c:extLst>
            </c:dLbl>
            <c:dLbl>
              <c:idx val="8"/>
              <c:layout>
                <c:manualLayout>
                  <c:x val="1.6877444239316931E-3"/>
                  <c:y val="0.10418342462108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70-490C-BB6A-0A989E784A54}"/>
                </c:ext>
              </c:extLst>
            </c:dLbl>
            <c:dLbl>
              <c:idx val="9"/>
              <c:layout>
                <c:manualLayout>
                  <c:x val="-2.5316166358973851E-3"/>
                  <c:y val="0.10601254378094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70-490C-BB6A-0A989E784A54}"/>
                </c:ext>
              </c:extLst>
            </c:dLbl>
            <c:dLbl>
              <c:idx val="10"/>
              <c:layout>
                <c:manualLayout>
                  <c:x val="-4.2193610598290779E-3"/>
                  <c:y val="0.10845596707652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70-490C-BB6A-0A989E784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5023</c:v>
                </c:pt>
                <c:pt idx="1">
                  <c:v>5741.2</c:v>
                </c:pt>
                <c:pt idx="2">
                  <c:v>6016</c:v>
                </c:pt>
                <c:pt idx="3">
                  <c:v>6135</c:v>
                </c:pt>
                <c:pt idx="4">
                  <c:v>6135</c:v>
                </c:pt>
                <c:pt idx="5">
                  <c:v>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70-490C-BB6A-0A989E784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66003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1307773352136843E-2"/>
                  <c:y val="-6.12042905489440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70-490C-BB6A-0A989E784A54}"/>
                </c:ext>
              </c:extLst>
            </c:dLbl>
            <c:dLbl>
              <c:idx val="1"/>
              <c:layout>
                <c:manualLayout>
                  <c:x val="5.2742013247863472E-3"/>
                  <c:y val="-1.007411683687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70-490C-BB6A-0A989E784A54}"/>
                </c:ext>
              </c:extLst>
            </c:dLbl>
            <c:dLbl>
              <c:idx val="2"/>
              <c:layout>
                <c:manualLayout>
                  <c:x val="2.3066661355996804E-2"/>
                  <c:y val="4.91975949736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09906821876248E-2"/>
                      <c:h val="0.10498805505636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170-490C-BB6A-0A989E784A54}"/>
                </c:ext>
              </c:extLst>
            </c:dLbl>
            <c:dLbl>
              <c:idx val="3"/>
              <c:layout>
                <c:manualLayout>
                  <c:x val="4.535779916000765E-3"/>
                  <c:y val="-7.699659777780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170-490C-BB6A-0A989E784A54}"/>
                </c:ext>
              </c:extLst>
            </c:dLbl>
            <c:dLbl>
              <c:idx val="4"/>
              <c:layout>
                <c:manualLayout>
                  <c:x val="7.0143721404692409E-3"/>
                  <c:y val="-3.030373430288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170-490C-BB6A-0A989E784A54}"/>
                </c:ext>
              </c:extLst>
            </c:dLbl>
            <c:dLbl>
              <c:idx val="5"/>
              <c:layout>
                <c:manualLayout>
                  <c:x val="2.8057089882091782E-3"/>
                  <c:y val="-1.5575450510442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170-490C-BB6A-0A989E784A54}"/>
                </c:ext>
              </c:extLst>
            </c:dLbl>
            <c:dLbl>
              <c:idx val="8"/>
              <c:layout>
                <c:manualLayout>
                  <c:x val="-3.37548884786326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170-490C-BB6A-0A989E784A54}"/>
                </c:ext>
              </c:extLst>
            </c:dLbl>
            <c:dLbl>
              <c:idx val="9"/>
              <c:layout>
                <c:manualLayout>
                  <c:x val="0"/>
                  <c:y val="-5.0870058244214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170-490C-BB6A-0A989E784A54}"/>
                </c:ext>
              </c:extLst>
            </c:dLbl>
            <c:dLbl>
              <c:idx val="10"/>
              <c:layout>
                <c:manualLayout>
                  <c:x val="-5.9071054837607096E-3"/>
                  <c:y val="-4.0696046595371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170-490C-BB6A-0A989E784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54234.2</c:v>
                </c:pt>
                <c:pt idx="1">
                  <c:v>57547.3</c:v>
                </c:pt>
                <c:pt idx="2">
                  <c:v>58953.4</c:v>
                </c:pt>
                <c:pt idx="3">
                  <c:v>62311</c:v>
                </c:pt>
                <c:pt idx="4">
                  <c:v>62311</c:v>
                </c:pt>
                <c:pt idx="5">
                  <c:v>62311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170-490C-BB6A-0A989E784A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gapDepth val="5"/>
        <c:shape val="box"/>
        <c:axId val="140847360"/>
        <c:axId val="140869632"/>
        <c:axId val="0"/>
      </c:bar3DChart>
      <c:catAx>
        <c:axId val="1408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869632"/>
        <c:crosses val="autoZero"/>
        <c:auto val="1"/>
        <c:lblAlgn val="ctr"/>
        <c:lblOffset val="100"/>
        <c:noMultiLvlLbl val="0"/>
      </c:catAx>
      <c:valAx>
        <c:axId val="14086963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084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19130758323687"/>
          <c:y val="3.0084910400332857E-2"/>
          <c:w val="0.25933006326107683"/>
          <c:h val="0.1600963343143153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600" dirty="0"/>
              <a:t>Уровень безработицы,  %</a:t>
            </a:r>
          </a:p>
        </c:rich>
      </c:tx>
      <c:layout>
        <c:manualLayout>
          <c:xMode val="edge"/>
          <c:yMode val="edge"/>
          <c:x val="0.19504491331028578"/>
          <c:y val="7.52236674986665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687008029108204E-2"/>
          <c:y val="4.8525502554606886E-2"/>
          <c:w val="0.96049218501713285"/>
          <c:h val="0.77686832982276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4B8-4B3E-95FB-0E2A3DF6FA9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4B8-4B3E-95FB-0E2A3DF6FA9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4B8-4B3E-95FB-0E2A3DF6FA9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4B8-4B3E-95FB-0E2A3DF6FA9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4B8-4B3E-95FB-0E2A3DF6FA9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4B8-4B3E-95FB-0E2A3DF6FA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51C-4CCB-8C91-01B0C5520E7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51C-4CCB-8C91-01B0C5520E7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51C-4CCB-8C91-01B0C5520E7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#\ ##0.0</c:formatCode>
                <c:ptCount val="9"/>
                <c:pt idx="0">
                  <c:v>2.5</c:v>
                </c:pt>
                <c:pt idx="1">
                  <c:v>1.6</c:v>
                </c:pt>
                <c:pt idx="2">
                  <c:v>1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B8-4B3E-95FB-0E2A3DF6F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2153472"/>
        <c:axId val="62155008"/>
      </c:barChart>
      <c:catAx>
        <c:axId val="6215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155008"/>
        <c:crosses val="autoZero"/>
        <c:auto val="1"/>
        <c:lblAlgn val="ctr"/>
        <c:lblOffset val="100"/>
        <c:noMultiLvlLbl val="0"/>
      </c:catAx>
      <c:valAx>
        <c:axId val="6215500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6215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3302712160979E-2"/>
          <c:y val="0.34660422891839821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5452710488318272E-2"/>
                  <c:y val="-0.18396111180834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41-4BC5-8274-5A0CE896CCAE}"/>
                </c:ext>
              </c:extLst>
            </c:dLbl>
            <c:dLbl>
              <c:idx val="1"/>
              <c:layout>
                <c:manualLayout>
                  <c:x val="-5.1891474273608927E-2"/>
                  <c:y val="-0.23912792226608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41-4BC5-8274-5A0CE896CCAE}"/>
                </c:ext>
              </c:extLst>
            </c:dLbl>
            <c:dLbl>
              <c:idx val="2"/>
              <c:layout>
                <c:manualLayout>
                  <c:x val="-5.8592271017723997E-2"/>
                  <c:y val="-0.31482669498551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41-4BC5-8274-5A0CE896CCAE}"/>
                </c:ext>
              </c:extLst>
            </c:dLbl>
            <c:dLbl>
              <c:idx val="3"/>
              <c:layout>
                <c:manualLayout>
                  <c:x val="-6.0787482687015587E-2"/>
                  <c:y val="-0.31058054206706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41-4BC5-8274-5A0CE896CCAE}"/>
                </c:ext>
              </c:extLst>
            </c:dLbl>
            <c:dLbl>
              <c:idx val="4"/>
              <c:layout>
                <c:manualLayout>
                  <c:x val="-5.2186379819714454E-2"/>
                  <c:y val="-0.18902140517506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41-4BC5-8274-5A0CE896CCAE}"/>
                </c:ext>
              </c:extLst>
            </c:dLbl>
            <c:dLbl>
              <c:idx val="5"/>
              <c:layout>
                <c:manualLayout>
                  <c:x val="-5.0073483006115804E-2"/>
                  <c:y val="-0.18902140517506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41-4BC5-8274-5A0CE896CCAE}"/>
                </c:ext>
              </c:extLst>
            </c:dLbl>
            <c:dLbl>
              <c:idx val="6"/>
              <c:layout>
                <c:manualLayout>
                  <c:x val="-5.7720866585640303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41-4BC5-8274-5A0CE896CCAE}"/>
                </c:ext>
              </c:extLst>
            </c:dLbl>
            <c:dLbl>
              <c:idx val="7"/>
              <c:layout>
                <c:manualLayout>
                  <c:x val="-5.4514151775326952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41-4BC5-8274-5A0CE896CCAE}"/>
                </c:ext>
              </c:extLst>
            </c:dLbl>
            <c:dLbl>
              <c:idx val="8"/>
              <c:layout>
                <c:manualLayout>
                  <c:x val="-5.7720866585640303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41-4BC5-8274-5A0CE896CCAE}"/>
                </c:ext>
              </c:extLst>
            </c:dLbl>
            <c:dLbl>
              <c:idx val="9"/>
              <c:layout>
                <c:manualLayout>
                  <c:x val="-6.7341011016580243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41-4BC5-8274-5A0CE896CCAE}"/>
                </c:ext>
              </c:extLst>
            </c:dLbl>
            <c:dLbl>
              <c:idx val="10"/>
              <c:layout>
                <c:manualLayout>
                  <c:x val="-2.2447003672193454E-2"/>
                  <c:y val="-0.1460031634018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41-4BC5-8274-5A0CE896C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59257.2</c:v>
                </c:pt>
                <c:pt idx="1">
                  <c:v>63288.5</c:v>
                </c:pt>
                <c:pt idx="2">
                  <c:v>64969.4</c:v>
                </c:pt>
                <c:pt idx="3">
                  <c:v>68446</c:v>
                </c:pt>
                <c:pt idx="4">
                  <c:v>68446</c:v>
                </c:pt>
                <c:pt idx="5">
                  <c:v>68446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41-4BC5-8274-5A0CE896C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03168"/>
        <c:axId val="140904704"/>
      </c:lineChart>
      <c:catAx>
        <c:axId val="140903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904704"/>
        <c:crosses val="autoZero"/>
        <c:auto val="1"/>
        <c:lblAlgn val="ctr"/>
        <c:lblOffset val="100"/>
        <c:noMultiLvlLbl val="0"/>
      </c:catAx>
      <c:valAx>
        <c:axId val="14090470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0903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0812211127770175E-2"/>
                  <c:y val="-0.19744700337728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0-43CC-83CA-0FD4A551D341}"/>
                </c:ext>
              </c:extLst>
            </c:dLbl>
            <c:dLbl>
              <c:idx val="1"/>
              <c:layout>
                <c:manualLayout>
                  <c:x val="-3.231211753124854E-2"/>
                  <c:y val="-0.18533076380011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0-43CC-83CA-0FD4A551D341}"/>
                </c:ext>
              </c:extLst>
            </c:dLbl>
            <c:dLbl>
              <c:idx val="2"/>
              <c:layout>
                <c:manualLayout>
                  <c:x val="-3.0695879804350845E-2"/>
                  <c:y val="-0.19563258625244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0-43CC-83CA-0FD4A551D341}"/>
                </c:ext>
              </c:extLst>
            </c:dLbl>
            <c:dLbl>
              <c:idx val="3"/>
              <c:layout>
                <c:manualLayout>
                  <c:x val="-2.8696162070201526E-2"/>
                  <c:y val="-0.17321452422293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0-43CC-83CA-0FD4A551D341}"/>
                </c:ext>
              </c:extLst>
            </c:dLbl>
            <c:dLbl>
              <c:idx val="4"/>
              <c:layout>
                <c:manualLayout>
                  <c:x val="-2.5987000417493689E-2"/>
                  <c:y val="-0.18332347497567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60-43CC-83CA-0FD4A551D341}"/>
                </c:ext>
              </c:extLst>
            </c:dLbl>
            <c:dLbl>
              <c:idx val="5"/>
              <c:layout>
                <c:manualLayout>
                  <c:x val="-2.9370411334568296E-2"/>
                  <c:y val="-0.16346333644984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0-43CC-83CA-0FD4A551D341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60-43CC-83CA-0FD4A551D341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0-43CC-83CA-0FD4A551D341}"/>
                </c:ext>
              </c:extLst>
            </c:dLbl>
            <c:dLbl>
              <c:idx val="8"/>
              <c:layout>
                <c:manualLayout>
                  <c:x val="-2.6998315262610581E-2"/>
                  <c:y val="-0.18174359365757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14-4104-BCE7-40D430E80A24}"/>
                </c:ext>
              </c:extLst>
            </c:dLbl>
            <c:dLbl>
              <c:idx val="9"/>
              <c:layout>
                <c:manualLayout>
                  <c:x val="-2.9998128069567424E-2"/>
                  <c:y val="-0.19385983323474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4-4104-BCE7-40D430E80A24}"/>
                </c:ext>
              </c:extLst>
            </c:dLbl>
            <c:dLbl>
              <c:idx val="10"/>
              <c:layout>
                <c:manualLayout>
                  <c:x val="-3.2997940876524155E-2"/>
                  <c:y val="-0.16962735408040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14-4104-BCE7-40D430E80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360-43CC-83CA-0FD4A551D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36928"/>
        <c:axId val="141046912"/>
      </c:lineChart>
      <c:catAx>
        <c:axId val="1410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046912"/>
        <c:crosses val="autoZero"/>
        <c:auto val="1"/>
        <c:lblAlgn val="ctr"/>
        <c:lblOffset val="100"/>
        <c:noMultiLvlLbl val="0"/>
      </c:catAx>
      <c:valAx>
        <c:axId val="14104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03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4708921230974335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71712"/>
        <c:axId val="141193984"/>
      </c:lineChart>
      <c:catAx>
        <c:axId val="141171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193984"/>
        <c:crosses val="autoZero"/>
        <c:auto val="1"/>
        <c:lblAlgn val="ctr"/>
        <c:lblOffset val="100"/>
        <c:noMultiLvlLbl val="0"/>
      </c:catAx>
      <c:valAx>
        <c:axId val="14119398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1171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00384"/>
        <c:axId val="141247232"/>
      </c:lineChart>
      <c:catAx>
        <c:axId val="14120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247232"/>
        <c:crosses val="autoZero"/>
        <c:auto val="1"/>
        <c:lblAlgn val="ctr"/>
        <c:lblOffset val="100"/>
        <c:noMultiLvlLbl val="0"/>
      </c:catAx>
      <c:valAx>
        <c:axId val="14124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20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38054577931131E-3"/>
          <c:y val="1.4456429497819738E-2"/>
          <c:w val="0.9783522816726109"/>
          <c:h val="0.838328554151702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31801970328E-2"/>
                  <c:y val="-0.22046161537606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4F-48D4-BA15-E5153350B75F}"/>
                </c:ext>
              </c:extLst>
            </c:dLbl>
            <c:dLbl>
              <c:idx val="1"/>
              <c:layout>
                <c:manualLayout>
                  <c:x val="-5.2207895888014E-2"/>
                  <c:y val="-0.11777107107000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4F-48D4-BA15-E5153350B75F}"/>
                </c:ext>
              </c:extLst>
            </c:dLbl>
            <c:dLbl>
              <c:idx val="2"/>
              <c:layout>
                <c:manualLayout>
                  <c:x val="-3.7855934674832316E-2"/>
                  <c:y val="-0.26325233268925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4F-48D4-BA15-E5153350B75F}"/>
                </c:ext>
              </c:extLst>
            </c:dLbl>
            <c:dLbl>
              <c:idx val="3"/>
              <c:layout>
                <c:manualLayout>
                  <c:x val="-5.1167322834645666E-2"/>
                  <c:y val="-0.24941398018734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4F-48D4-BA15-E5153350B75F}"/>
                </c:ext>
              </c:extLst>
            </c:dLbl>
            <c:dLbl>
              <c:idx val="4"/>
              <c:layout>
                <c:manualLayout>
                  <c:x val="-3.9359487867980221E-2"/>
                  <c:y val="-0.2498564974262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4F-48D4-BA15-E5153350B75F}"/>
                </c:ext>
              </c:extLst>
            </c:dLbl>
            <c:dLbl>
              <c:idx val="5"/>
              <c:layout>
                <c:manualLayout>
                  <c:x val="-4.526341104817725E-2"/>
                  <c:y val="-0.24985649742621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4F-48D4-BA15-E5153350B75F}"/>
                </c:ext>
              </c:extLst>
            </c:dLbl>
            <c:dLbl>
              <c:idx val="6"/>
              <c:layout>
                <c:manualLayout>
                  <c:x val="-4.7222222222222221E-2"/>
                  <c:y val="-0.1629505196947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4F-48D4-BA15-E5153350B75F}"/>
                </c:ext>
              </c:extLst>
            </c:dLbl>
            <c:dLbl>
              <c:idx val="7"/>
              <c:layout>
                <c:manualLayout>
                  <c:x val="-4.3055555555555555E-2"/>
                  <c:y val="-0.1629505196947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4F-48D4-BA15-E5153350B75F}"/>
                </c:ext>
              </c:extLst>
            </c:dLbl>
            <c:dLbl>
              <c:idx val="8"/>
              <c:layout>
                <c:manualLayout>
                  <c:x val="-4.5833333333333434E-2"/>
                  <c:y val="-0.22562379650036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4F-48D4-BA15-E5153350B75F}"/>
                </c:ext>
              </c:extLst>
            </c:dLbl>
            <c:dLbl>
              <c:idx val="9"/>
              <c:layout>
                <c:manualLayout>
                  <c:x val="-4.1666666666666664E-2"/>
                  <c:y val="-0.1629505196947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4F-48D4-BA15-E5153350B75F}"/>
                </c:ext>
              </c:extLst>
            </c:dLbl>
            <c:dLbl>
              <c:idx val="10"/>
              <c:layout>
                <c:manualLayout>
                  <c:x val="-4.3055555555555659E-2"/>
                  <c:y val="-0.162950519694707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1 893,8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4F-48D4-BA15-E5153350B75F}"/>
                </c:ext>
              </c:extLst>
            </c:dLbl>
            <c:dLbl>
              <c:idx val="11"/>
              <c:layout>
                <c:manualLayout>
                  <c:x val="-2.6388888888888889E-2"/>
                  <c:y val="-0.22562379650036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4F-48D4-BA15-E5153350B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10590.2</c:v>
                </c:pt>
                <c:pt idx="1">
                  <c:v>8334.5</c:v>
                </c:pt>
                <c:pt idx="2">
                  <c:v>8746.7000000000007</c:v>
                </c:pt>
                <c:pt idx="3">
                  <c:v>1893.8</c:v>
                </c:pt>
                <c:pt idx="4">
                  <c:v>1893.8</c:v>
                </c:pt>
                <c:pt idx="5">
                  <c:v>1893.8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64F-48D4-BA15-E5153350B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85248"/>
        <c:axId val="141286784"/>
      </c:lineChart>
      <c:catAx>
        <c:axId val="14128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286784"/>
        <c:crosses val="autoZero"/>
        <c:auto val="1"/>
        <c:lblAlgn val="ctr"/>
        <c:lblOffset val="100"/>
        <c:noMultiLvlLbl val="0"/>
      </c:catAx>
      <c:valAx>
        <c:axId val="14128678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1285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7269437228332E-2"/>
          <c:y val="0"/>
          <c:w val="0.93721339446706153"/>
          <c:h val="0.60151252605756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F68222"/>
            </a:solidFill>
          </c:spPr>
          <c:invertIfNegative val="0"/>
          <c:dLbls>
            <c:dLbl>
              <c:idx val="3"/>
              <c:layout>
                <c:manualLayout>
                  <c:x val="-1.0462740287010972E-2"/>
                  <c:y val="-8.7354055962309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09-45B4-B1CC-C6774EFE8ED3}"/>
                </c:ext>
              </c:extLst>
            </c:dLbl>
            <c:dLbl>
              <c:idx val="4"/>
              <c:layout>
                <c:manualLayout>
                  <c:x val="-1.4660782424668229E-3"/>
                  <c:y val="-1.6732772593662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09-45B4-B1CC-C6774EFE8ED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10 590,2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F7-42D2-A428-5A1A69437B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7 334,5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7-42D2-A428-5A1A69437B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1 893,8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F7-42D2-A428-5A1A69437B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1 893,8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F7-42D2-A428-5A1A69437B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1 893,8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F7-42D2-A428-5A1A69437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10590.2</c:v>
                </c:pt>
                <c:pt idx="1">
                  <c:v>7334.5</c:v>
                </c:pt>
                <c:pt idx="2">
                  <c:v>3746.7</c:v>
                </c:pt>
                <c:pt idx="3">
                  <c:v>1893.8</c:v>
                </c:pt>
                <c:pt idx="4">
                  <c:v>1893.8</c:v>
                </c:pt>
                <c:pt idx="5">
                  <c:v>1893.8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9-45B4-B1CC-C6774EFE8E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09-45B4-B1CC-C6774EFE8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1000</c:v>
                </c:pt>
                <c:pt idx="2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09-45B4-B1CC-C6774EFE8E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1989632"/>
        <c:axId val="152003712"/>
      </c:barChart>
      <c:catAx>
        <c:axId val="1519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003712"/>
        <c:crosses val="autoZero"/>
        <c:auto val="1"/>
        <c:lblAlgn val="ctr"/>
        <c:lblOffset val="100"/>
        <c:noMultiLvlLbl val="0"/>
      </c:catAx>
      <c:valAx>
        <c:axId val="15200371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198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536190778475566"/>
          <c:y val="0.1027688452903809"/>
          <c:w val="0.60463809221524434"/>
          <c:h val="0.19886338912784121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04384"/>
        <c:axId val="149505920"/>
      </c:lineChart>
      <c:catAx>
        <c:axId val="1495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505920"/>
        <c:crosses val="autoZero"/>
        <c:auto val="1"/>
        <c:lblAlgn val="ctr"/>
        <c:lblOffset val="100"/>
        <c:noMultiLvlLbl val="0"/>
      </c:catAx>
      <c:valAx>
        <c:axId val="149505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950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75680"/>
        <c:axId val="152377216"/>
      </c:lineChart>
      <c:catAx>
        <c:axId val="15237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377216"/>
        <c:crosses val="autoZero"/>
        <c:auto val="1"/>
        <c:lblAlgn val="ctr"/>
        <c:lblOffset val="100"/>
        <c:noMultiLvlLbl val="0"/>
      </c:catAx>
      <c:valAx>
        <c:axId val="15237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37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pPr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3D2-4E6A-A9FF-8C2535B63031}"/>
              </c:ext>
            </c:extLst>
          </c:dPt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D2-4E6A-A9FF-8C2535B63031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2-4E6A-A9FF-8C2535B63031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D2-4E6A-A9FF-8C2535B63031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2-4E6A-A9FF-8C2535B63031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D2-4E6A-A9FF-8C2535B63031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2-4E6A-A9FF-8C2535B63031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D2-4E6A-A9FF-8C2535B63031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D2-4E6A-A9FF-8C2535B63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47</c:v>
                </c:pt>
                <c:pt idx="2">
                  <c:v>51</c:v>
                </c:pt>
                <c:pt idx="3">
                  <c:v>55</c:v>
                </c:pt>
                <c:pt idx="4">
                  <c:v>55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3D2-4E6A-A9FF-8C2535B63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09600"/>
        <c:axId val="152411136"/>
      </c:lineChart>
      <c:catAx>
        <c:axId val="1524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411136"/>
        <c:crosses val="autoZero"/>
        <c:auto val="1"/>
        <c:lblAlgn val="ctr"/>
        <c:lblOffset val="100"/>
        <c:noMultiLvlLbl val="0"/>
      </c:catAx>
      <c:valAx>
        <c:axId val="15241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40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3403324584411E-3"/>
          <c:y val="0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5-45E7-8A3D-E9480042ADD3}"/>
                </c:ext>
              </c:extLst>
            </c:dLbl>
            <c:dLbl>
              <c:idx val="1"/>
              <c:layout>
                <c:manualLayout>
                  <c:x val="-5.4522601341498979E-2"/>
                  <c:y val="0.182448982523686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296 380,2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D5-45E7-8A3D-E9480042ADD3}"/>
                </c:ext>
              </c:extLst>
            </c:dLbl>
            <c:dLbl>
              <c:idx val="2"/>
              <c:layout>
                <c:manualLayout>
                  <c:x val="-4.5944462454991342E-2"/>
                  <c:y val="0.229924506346207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256 889,6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D5-45E7-8A3D-E9480042ADD3}"/>
                </c:ext>
              </c:extLst>
            </c:dLbl>
            <c:dLbl>
              <c:idx val="3"/>
              <c:layout>
                <c:manualLayout>
                  <c:x val="-4.0331242794516456E-2"/>
                  <c:y val="0.14011219894122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D5-45E7-8A3D-E9480042ADD3}"/>
                </c:ext>
              </c:extLst>
            </c:dLbl>
            <c:dLbl>
              <c:idx val="4"/>
              <c:layout>
                <c:manualLayout>
                  <c:x val="-2.9239920518849456E-2"/>
                  <c:y val="0.15494515755978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D5-45E7-8A3D-E9480042ADD3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D5-45E7-8A3D-E9480042ADD3}"/>
                </c:ext>
              </c:extLst>
            </c:dLbl>
            <c:dLbl>
              <c:idx val="6"/>
              <c:layout>
                <c:manualLayout>
                  <c:x val="-3.9032548296090964E-2"/>
                  <c:y val="0.21893877902842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D5-45E7-8A3D-E9480042ADD3}"/>
                </c:ext>
              </c:extLst>
            </c:dLbl>
            <c:dLbl>
              <c:idx val="7"/>
              <c:layout>
                <c:manualLayout>
                  <c:x val="-4.4830188227882005E-2"/>
                  <c:y val="0.2855207453197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D5-45E7-8A3D-E9480042ADD3}"/>
                </c:ext>
              </c:extLst>
            </c:dLbl>
            <c:dLbl>
              <c:idx val="8"/>
              <c:layout>
                <c:manualLayout>
                  <c:x val="-4.1923864437649346E-2"/>
                  <c:y val="0.3137964085454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D5-45E7-8A3D-E9480042ADD3}"/>
                </c:ext>
              </c:extLst>
            </c:dLbl>
            <c:dLbl>
              <c:idx val="9"/>
              <c:layout>
                <c:manualLayout>
                  <c:x val="-4.6230790171588113E-2"/>
                  <c:y val="0.24081736704593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D5-45E7-8A3D-E9480042ADD3}"/>
                </c:ext>
              </c:extLst>
            </c:dLbl>
            <c:dLbl>
              <c:idx val="10"/>
              <c:layout>
                <c:manualLayout>
                  <c:x val="-1.5902149305814836E-2"/>
                  <c:y val="0.12771428776658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D5-45E7-8A3D-E9480042A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262985.2</c:v>
                </c:pt>
                <c:pt idx="1">
                  <c:v>296380.2</c:v>
                </c:pt>
                <c:pt idx="2">
                  <c:v>256889.60000000001</c:v>
                </c:pt>
                <c:pt idx="3">
                  <c:v>321367.8</c:v>
                </c:pt>
                <c:pt idx="4">
                  <c:v>236053.7</c:v>
                </c:pt>
                <c:pt idx="5">
                  <c:v>255016.6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7D5-45E7-8A3D-E9480042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10048"/>
        <c:axId val="100611584"/>
      </c:lineChart>
      <c:catAx>
        <c:axId val="10061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611584"/>
        <c:crosses val="autoZero"/>
        <c:auto val="1"/>
        <c:lblAlgn val="ctr"/>
        <c:lblOffset val="100"/>
        <c:noMultiLvlLbl val="0"/>
      </c:catAx>
      <c:valAx>
        <c:axId val="10061158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00610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на одного работника в месяц, рублей</a:t>
            </a:r>
          </a:p>
        </c:rich>
      </c:tx>
      <c:layout>
        <c:manualLayout>
          <c:xMode val="edge"/>
          <c:yMode val="edge"/>
          <c:x val="0.224345610639641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244894340593683E-2"/>
          <c:y val="0.19768616490372246"/>
          <c:w val="0.95092087510955947"/>
          <c:h val="0.7296925055170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инвестиций в основной капитал, млн.рублей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  <a:gs pos="70000">
                  <a:srgbClr val="FF6600"/>
                </a:gs>
              </a:gsLst>
              <a:lin ang="5400000" scaled="1"/>
            </a:gradFill>
          </c:spPr>
          <c:invertIfNegative val="0"/>
          <c:dLbls>
            <c:dLbl>
              <c:idx val="0"/>
              <c:layout>
                <c:manualLayout>
                  <c:x val="-2.0671336626922658E-2"/>
                  <c:y val="7.960089172768531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C-47F1-A6C3-863665966527}"/>
                </c:ext>
              </c:extLst>
            </c:dLbl>
            <c:dLbl>
              <c:idx val="1"/>
              <c:layout>
                <c:manualLayout>
                  <c:x val="-1.7379495889703608E-2"/>
                  <c:y val="3.4871725593018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9-4650-93EB-64C0CF70E312}"/>
                </c:ext>
              </c:extLst>
            </c:dLbl>
            <c:dLbl>
              <c:idx val="2"/>
              <c:layout>
                <c:manualLayout>
                  <c:x val="-5.7931652965678686E-3"/>
                  <c:y val="6.9743451186036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9-4650-93EB-64C0CF70E312}"/>
                </c:ext>
              </c:extLst>
            </c:dLbl>
            <c:dLbl>
              <c:idx val="3"/>
              <c:layout>
                <c:manualLayout>
                  <c:x val="-2.0276078537987539E-2"/>
                  <c:y val="-3.4871725593018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9-4650-93EB-64C0CF70E312}"/>
                </c:ext>
              </c:extLst>
            </c:dLbl>
            <c:dLbl>
              <c:idx val="4"/>
              <c:layout>
                <c:manualLayout>
                  <c:x val="-3.0941981105413264E-3"/>
                  <c:y val="1.501015253624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DC-47F1-A6C3-863665966527}"/>
                </c:ext>
              </c:extLst>
            </c:dLbl>
            <c:dLbl>
              <c:idx val="5"/>
              <c:layout>
                <c:manualLayout>
                  <c:x val="-5.2728808723696736E-2"/>
                  <c:y val="1.7435862796509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9-4650-93EB-64C0CF70E312}"/>
                </c:ext>
              </c:extLst>
            </c:dLbl>
            <c:dLbl>
              <c:idx val="6"/>
              <c:layout>
                <c:manualLayout>
                  <c:x val="-2.3511179740809299E-2"/>
                  <c:y val="8.717931398254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61766522671833"/>
                      <c:h val="4.40954343026300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133-4B16-9A5E-7FAE3F813376}"/>
                </c:ext>
              </c:extLst>
            </c:dLbl>
            <c:dLbl>
              <c:idx val="7"/>
              <c:layout>
                <c:manualLayout>
                  <c:x val="-5.2247066090688292E-3"/>
                  <c:y val="3.4871725593018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3-4B16-9A5E-7FAE3F813376}"/>
                </c:ext>
              </c:extLst>
            </c:dLbl>
            <c:dLbl>
              <c:idx val="8"/>
              <c:layout>
                <c:manualLayout>
                  <c:x val="1.0354381153043381E-2"/>
                  <c:y val="-3.19653791934787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3-4B16-9A5E-7FAE3F813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#\ ##0.0</c:formatCode>
                <c:ptCount val="9"/>
                <c:pt idx="0">
                  <c:v>85544.1</c:v>
                </c:pt>
                <c:pt idx="1">
                  <c:v>98657.3</c:v>
                </c:pt>
                <c:pt idx="2">
                  <c:v>123759.2</c:v>
                </c:pt>
                <c:pt idx="3">
                  <c:v>142323.1</c:v>
                </c:pt>
                <c:pt idx="4">
                  <c:v>163671.5</c:v>
                </c:pt>
                <c:pt idx="5">
                  <c:v>188222.3</c:v>
                </c:pt>
                <c:pt idx="6">
                  <c:v>188222.3</c:v>
                </c:pt>
                <c:pt idx="7">
                  <c:v>188222.3</c:v>
                </c:pt>
                <c:pt idx="8">
                  <c:v>188222.3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DC-47F1-A6C3-863665966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79584"/>
        <c:axId val="110960640"/>
      </c:barChart>
      <c:catAx>
        <c:axId val="6217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960640"/>
        <c:crosses val="autoZero"/>
        <c:auto val="1"/>
        <c:lblAlgn val="ctr"/>
        <c:lblOffset val="100"/>
        <c:noMultiLvlLbl val="0"/>
      </c:catAx>
      <c:valAx>
        <c:axId val="11096064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621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99459201064494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739953915476886E-3"/>
                  <c:y val="7.929237776225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0-47CE-A752-18EA9D26AB1F}"/>
                </c:ext>
              </c:extLst>
            </c:dLbl>
            <c:dLbl>
              <c:idx val="1"/>
              <c:layout>
                <c:manualLayout>
                  <c:x val="7.7466194973291463E-3"/>
                  <c:y val="6.643429301485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0-47CE-A752-18EA9D26AB1F}"/>
                </c:ext>
              </c:extLst>
            </c:dLbl>
            <c:dLbl>
              <c:idx val="2"/>
              <c:layout>
                <c:manualLayout>
                  <c:x val="1.3535833421727378E-2"/>
                  <c:y val="6.2646391552453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0-47CE-A752-18EA9D26AB1F}"/>
                </c:ext>
              </c:extLst>
            </c:dLbl>
            <c:dLbl>
              <c:idx val="3"/>
              <c:layout>
                <c:manualLayout>
                  <c:x val="2.2964551344430952E-5"/>
                  <c:y val="0.12071433065367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0-47CE-A752-18EA9D26AB1F}"/>
                </c:ext>
              </c:extLst>
            </c:dLbl>
            <c:dLbl>
              <c:idx val="4"/>
              <c:layout>
                <c:manualLayout>
                  <c:x val="3.8245734570021756E-3"/>
                  <c:y val="0.16740608920445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0-47CE-A752-18EA9D26AB1F}"/>
                </c:ext>
              </c:extLst>
            </c:dLbl>
            <c:dLbl>
              <c:idx val="5"/>
              <c:layout>
                <c:manualLayout>
                  <c:x val="8.9714954970157561E-3"/>
                  <c:y val="0.14183401303766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60-47CE-A752-18EA9D26AB1F}"/>
                </c:ext>
              </c:extLst>
            </c:dLbl>
            <c:dLbl>
              <c:idx val="6"/>
              <c:layout>
                <c:manualLayout>
                  <c:x val="7.0020350314696621E-3"/>
                  <c:y val="0.20435597978759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60-47CE-A752-18EA9D26AB1F}"/>
                </c:ext>
              </c:extLst>
            </c:dLbl>
            <c:dLbl>
              <c:idx val="7"/>
              <c:layout>
                <c:manualLayout>
                  <c:x val="-1.0566895883932894E-4"/>
                  <c:y val="7.7791156175788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360-47CE-A752-18EA9D26AB1F}"/>
                </c:ext>
              </c:extLst>
            </c:dLbl>
            <c:dLbl>
              <c:idx val="8"/>
              <c:layout>
                <c:manualLayout>
                  <c:x val="2.9892663641232337E-4"/>
                  <c:y val="3.06882444643789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219 919,6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13888035099769E-2"/>
                      <c:h val="7.093154412462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5360-47CE-A752-18EA9D26AB1F}"/>
                </c:ext>
              </c:extLst>
            </c:dLbl>
            <c:dLbl>
              <c:idx val="9"/>
              <c:layout>
                <c:manualLayout>
                  <c:x val="-2.0058620156253454E-3"/>
                  <c:y val="9.597599071645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360-47CE-A752-18EA9D26AB1F}"/>
                </c:ext>
              </c:extLst>
            </c:dLbl>
            <c:dLbl>
              <c:idx val="10"/>
              <c:layout>
                <c:manualLayout>
                  <c:x val="-4.3991233092464353E-3"/>
                  <c:y val="0.11378327508314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360-47CE-A752-18EA9D26A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218172.79999999999</c:v>
                </c:pt>
                <c:pt idx="1">
                  <c:v>250864.8</c:v>
                </c:pt>
                <c:pt idx="2">
                  <c:v>241017.60000000001</c:v>
                </c:pt>
                <c:pt idx="3">
                  <c:v>242564</c:v>
                </c:pt>
                <c:pt idx="4">
                  <c:v>228294.3</c:v>
                </c:pt>
                <c:pt idx="5">
                  <c:v>247207.2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0-47CE-A752-18EA9D26AB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0015048859506739E-2"/>
                  <c:y val="4.2916816058864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60-47CE-A752-18EA9D26AB1F}"/>
                </c:ext>
              </c:extLst>
            </c:dLbl>
            <c:dLbl>
              <c:idx val="1"/>
              <c:layout>
                <c:manualLayout>
                  <c:x val="1.2750524053389169E-2"/>
                  <c:y val="-4.2918333304048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60-47CE-A752-18EA9D26AB1F}"/>
                </c:ext>
              </c:extLst>
            </c:dLbl>
            <c:dLbl>
              <c:idx val="2"/>
              <c:layout>
                <c:manualLayout>
                  <c:x val="1.0524979729516376E-2"/>
                  <c:y val="4.0180674166983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60-47CE-A752-18EA9D26AB1F}"/>
                </c:ext>
              </c:extLst>
            </c:dLbl>
            <c:dLbl>
              <c:idx val="3"/>
              <c:layout>
                <c:manualLayout>
                  <c:x val="2.9551951561027842E-3"/>
                  <c:y val="1.259213207671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60-47CE-A752-18EA9D26AB1F}"/>
                </c:ext>
              </c:extLst>
            </c:dLbl>
            <c:dLbl>
              <c:idx val="4"/>
              <c:layout>
                <c:manualLayout>
                  <c:x val="8.90226565289488E-3"/>
                  <c:y val="-8.5833632117728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60-47CE-A752-18EA9D26AB1F}"/>
                </c:ext>
              </c:extLst>
            </c:dLbl>
            <c:dLbl>
              <c:idx val="5"/>
              <c:layout>
                <c:manualLayout>
                  <c:x val="7.6620139399481641E-3"/>
                  <c:y val="4.1546669719846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60-47CE-A752-18EA9D26AB1F}"/>
                </c:ext>
              </c:extLst>
            </c:dLbl>
            <c:dLbl>
              <c:idx val="6"/>
              <c:layout>
                <c:manualLayout>
                  <c:x val="2.2824495109294305E-3"/>
                  <c:y val="2.3807467369488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60-47CE-A752-18EA9D26AB1F}"/>
                </c:ext>
              </c:extLst>
            </c:dLbl>
            <c:dLbl>
              <c:idx val="7"/>
              <c:layout>
                <c:manualLayout>
                  <c:x val="4.9265038239707072E-3"/>
                  <c:y val="3.9136089948442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360-47CE-A752-18EA9D26AB1F}"/>
                </c:ext>
              </c:extLst>
            </c:dLbl>
            <c:dLbl>
              <c:idx val="8"/>
              <c:layout>
                <c:manualLayout>
                  <c:x val="-1.0205291081822618E-3"/>
                  <c:y val="9.59524740012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C-40D8-8AA6-FAC1776ACE6D}"/>
                </c:ext>
              </c:extLst>
            </c:dLbl>
            <c:dLbl>
              <c:idx val="9"/>
              <c:layout>
                <c:manualLayout>
                  <c:x val="-2.9911145664458867E-3"/>
                  <c:y val="2.5222746051115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6C-40D8-8AA6-FAC1776ACE6D}"/>
                </c:ext>
              </c:extLst>
            </c:dLbl>
            <c:dLbl>
              <c:idx val="10"/>
              <c:layout>
                <c:manualLayout>
                  <c:x val="-4.9969765820712326E-3"/>
                  <c:y val="5.9330534701693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360-47CE-A752-18EA9D26A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13400.1</c:v>
                </c:pt>
                <c:pt idx="1">
                  <c:v>45515.4</c:v>
                </c:pt>
                <c:pt idx="2">
                  <c:v>5479.4</c:v>
                </c:pt>
                <c:pt idx="3">
                  <c:v>7709.4</c:v>
                </c:pt>
                <c:pt idx="4">
                  <c:v>7759.4</c:v>
                </c:pt>
                <c:pt idx="5">
                  <c:v>7809.4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60-47CE-A752-18EA9D26AB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7611876738391321E-3"/>
                  <c:y val="-7.218804714215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60-47CE-A752-18EA9D26AB1F}"/>
                </c:ext>
              </c:extLst>
            </c:dLbl>
            <c:dLbl>
              <c:idx val="1"/>
              <c:layout>
                <c:manualLayout>
                  <c:x val="7.0039554112202472E-3"/>
                  <c:y val="-7.080334708586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360-47CE-A752-18EA9D26AB1F}"/>
                </c:ext>
              </c:extLst>
            </c:dLbl>
            <c:dLbl>
              <c:idx val="2"/>
              <c:layout>
                <c:manualLayout>
                  <c:x val="1.4569574141371659E-2"/>
                  <c:y val="-7.196236837718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360-47CE-A752-18EA9D26AB1F}"/>
                </c:ext>
              </c:extLst>
            </c:dLbl>
            <c:dLbl>
              <c:idx val="3"/>
              <c:layout>
                <c:manualLayout>
                  <c:x val="8.1178849233209133E-3"/>
                  <c:y val="-7.35096264322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60-47CE-A752-18EA9D26AB1F}"/>
                </c:ext>
              </c:extLst>
            </c:dLbl>
            <c:dLbl>
              <c:idx val="4"/>
              <c:layout>
                <c:manualLayout>
                  <c:x val="8.8848762990391128E-3"/>
                  <c:y val="-6.617029826881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360-47CE-A752-18EA9D26AB1F}"/>
                </c:ext>
              </c:extLst>
            </c:dLbl>
            <c:dLbl>
              <c:idx val="5"/>
              <c:layout>
                <c:manualLayout>
                  <c:x val="9.542934827767028E-3"/>
                  <c:y val="-8.174321437458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360-47CE-A752-18EA9D26AB1F}"/>
                </c:ext>
              </c:extLst>
            </c:dLbl>
            <c:dLbl>
              <c:idx val="6"/>
              <c:layout>
                <c:manualLayout>
                  <c:x val="4.8905844136276798E-3"/>
                  <c:y val="-0.1071985948121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360-47CE-A752-18EA9D26AB1F}"/>
                </c:ext>
              </c:extLst>
            </c:dLbl>
            <c:dLbl>
              <c:idx val="7"/>
              <c:layout>
                <c:manualLayout>
                  <c:x val="6.9668388307307086E-3"/>
                  <c:y val="-0.11667369317613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360-47CE-A752-18EA9D26AB1F}"/>
                </c:ext>
              </c:extLst>
            </c:dLbl>
            <c:dLbl>
              <c:idx val="8"/>
              <c:layout>
                <c:manualLayout>
                  <c:x val="3.2108477092587773E-3"/>
                  <c:y val="-6.603369871352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360-47CE-A752-18EA9D26AB1F}"/>
                </c:ext>
              </c:extLst>
            </c:dLbl>
            <c:dLbl>
              <c:idx val="9"/>
              <c:layout>
                <c:manualLayout>
                  <c:x val="2.410055827763615E-3"/>
                  <c:y val="-5.8827276995265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817634662632761E-2"/>
                      <c:h val="7.2825281067504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5360-47CE-A752-18EA9D26AB1F}"/>
                </c:ext>
              </c:extLst>
            </c:dLbl>
            <c:dLbl>
              <c:idx val="10"/>
              <c:layout>
                <c:manualLayout>
                  <c:x val="2.3530131004229852E-3"/>
                  <c:y val="-9.33054315043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360-47CE-A752-18EA9D26A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31412.3</c:v>
                </c:pt>
                <c:pt idx="1">
                  <c:v>0</c:v>
                </c:pt>
                <c:pt idx="2">
                  <c:v>10392.6</c:v>
                </c:pt>
                <c:pt idx="3">
                  <c:v>71094.399999999994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360-47CE-A752-18EA9D26A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0829440"/>
        <c:axId val="100757504"/>
        <c:axId val="0"/>
      </c:bar3DChart>
      <c:catAx>
        <c:axId val="1008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757504"/>
        <c:crosses val="autoZero"/>
        <c:auto val="1"/>
        <c:lblAlgn val="ctr"/>
        <c:lblOffset val="100"/>
        <c:noMultiLvlLbl val="0"/>
      </c:catAx>
      <c:valAx>
        <c:axId val="10075750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0082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26803112073823676"/>
          <c:w val="0.14053715841797826"/>
          <c:h val="0.53218925226252189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82592"/>
        <c:axId val="161293440"/>
      </c:lineChart>
      <c:catAx>
        <c:axId val="137182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293440"/>
        <c:crosses val="autoZero"/>
        <c:auto val="1"/>
        <c:lblAlgn val="ctr"/>
        <c:lblOffset val="100"/>
        <c:noMultiLvlLbl val="0"/>
      </c:catAx>
      <c:valAx>
        <c:axId val="16129344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718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63129569914148E-2"/>
          <c:y val="0.32358371082996884"/>
          <c:w val="0.9662737408601717"/>
          <c:h val="0.31346322685574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14-476F-B534-35A2A4ECBA86}"/>
                </c:ext>
              </c:extLst>
            </c:dLbl>
            <c:dLbl>
              <c:idx val="1"/>
              <c:layout>
                <c:manualLayout>
                  <c:x val="-2.1084464603482279E-2"/>
                  <c:y val="-0.18414652142202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14-476F-B534-35A2A4ECBA86}"/>
                </c:ext>
              </c:extLst>
            </c:dLbl>
            <c:dLbl>
              <c:idx val="2"/>
              <c:layout>
                <c:manualLayout>
                  <c:x val="-1.7902077001612494E-2"/>
                  <c:y val="-0.23807713989368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14-476F-B534-35A2A4ECBA86}"/>
                </c:ext>
              </c:extLst>
            </c:dLbl>
            <c:dLbl>
              <c:idx val="3"/>
              <c:layout>
                <c:manualLayout>
                  <c:x val="-2.6898321243463273E-2"/>
                  <c:y val="-0.22459448527577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14-476F-B534-35A2A4ECBA86}"/>
                </c:ext>
              </c:extLst>
            </c:dLbl>
            <c:dLbl>
              <c:idx val="4"/>
              <c:layout>
                <c:manualLayout>
                  <c:x val="-2.2722373015323229E-2"/>
                  <c:y val="-0.227870664185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14-476F-B534-35A2A4ECBA86}"/>
                </c:ext>
              </c:extLst>
            </c:dLbl>
            <c:dLbl>
              <c:idx val="5"/>
              <c:layout>
                <c:manualLayout>
                  <c:x val="-2.1015539428229232E-4"/>
                  <c:y val="-0.12990059992504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14-476F-B534-35A2A4ECBA86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14-476F-B534-35A2A4ECBA86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14-476F-B534-35A2A4ECB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614-476F-B534-35A2A4ECB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41824"/>
        <c:axId val="161343360"/>
      </c:lineChart>
      <c:catAx>
        <c:axId val="16134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343360"/>
        <c:crosses val="autoZero"/>
        <c:auto val="1"/>
        <c:lblAlgn val="ctr"/>
        <c:lblOffset val="100"/>
        <c:noMultiLvlLbl val="0"/>
      </c:catAx>
      <c:valAx>
        <c:axId val="161343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341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99157631305291E-2"/>
          <c:y val="0.27052276521561369"/>
          <c:w val="0.96700205912347592"/>
          <c:h val="0.401393149601992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A5-469B-8339-FFB6A7C8564F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A5-469B-8339-FFB6A7C8564F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A5-469B-8339-FFB6A7C8564F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A5-469B-8339-FFB6A7C8564F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A5-469B-8339-FFB6A7C8564F}"/>
                </c:ext>
              </c:extLst>
            </c:dLbl>
            <c:dLbl>
              <c:idx val="5"/>
              <c:layout>
                <c:manualLayout>
                  <c:x val="-3.0870317738046715E-2"/>
                  <c:y val="-0.11730587954708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A5-469B-8339-FFB6A7C8564F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A5-469B-8339-FFB6A7C8564F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A5-469B-8339-FFB6A7C8564F}"/>
                </c:ext>
              </c:extLst>
            </c:dLbl>
            <c:dLbl>
              <c:idx val="8"/>
              <c:layout>
                <c:manualLayout>
                  <c:x val="-2.2498596052175485E-2"/>
                  <c:y val="-0.15584183128073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A5-469B-8339-FFB6A7C8564F}"/>
                </c:ext>
              </c:extLst>
            </c:dLbl>
            <c:dLbl>
              <c:idx val="9"/>
              <c:layout>
                <c:manualLayout>
                  <c:x val="-1.6498970438262133E-2"/>
                  <c:y val="-0.14207441069572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A5-469B-8339-FFB6A7C8564F}"/>
                </c:ext>
              </c:extLst>
            </c:dLbl>
            <c:dLbl>
              <c:idx val="10"/>
              <c:layout>
                <c:manualLayout>
                  <c:x val="-2.9998128069567312E-3"/>
                  <c:y val="-7.893022816429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A5-469B-8339-FFB6A7C85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714</c:v>
                </c:pt>
                <c:pt idx="1">
                  <c:v>714</c:v>
                </c:pt>
                <c:pt idx="2">
                  <c:v>714</c:v>
                </c:pt>
                <c:pt idx="3">
                  <c:v>714</c:v>
                </c:pt>
                <c:pt idx="4">
                  <c:v>714</c:v>
                </c:pt>
                <c:pt idx="5">
                  <c:v>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9A5-469B-8339-FFB6A7C85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15456"/>
        <c:axId val="152117248"/>
      </c:lineChart>
      <c:catAx>
        <c:axId val="15211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117248"/>
        <c:crosses val="autoZero"/>
        <c:auto val="1"/>
        <c:lblAlgn val="ctr"/>
        <c:lblOffset val="100"/>
        <c:noMultiLvlLbl val="0"/>
      </c:catAx>
      <c:valAx>
        <c:axId val="152117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115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D8-4715-9B7C-79F24DF18A78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D8-4715-9B7C-79F24DF18A78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D8-4715-9B7C-79F24DF18A78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D8-4715-9B7C-79F24DF18A78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D8-4715-9B7C-79F24DF18A78}"/>
                </c:ext>
              </c:extLst>
            </c:dLbl>
            <c:dLbl>
              <c:idx val="5"/>
              <c:layout>
                <c:manualLayout>
                  <c:x val="-3.237119257418207E-2"/>
                  <c:y val="-0.13234379857009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D8-4715-9B7C-79F24DF18A7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D8-4715-9B7C-79F24DF18A7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D8-4715-9B7C-79F24DF18A78}"/>
                </c:ext>
              </c:extLst>
            </c:dLbl>
            <c:dLbl>
              <c:idx val="8"/>
              <c:layout>
                <c:manualLayout>
                  <c:x val="-7.4995320173918282E-3"/>
                  <c:y val="-0.11944814687419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D8-4715-9B7C-79F24DF18A78}"/>
                </c:ext>
              </c:extLst>
            </c:dLbl>
            <c:dLbl>
              <c:idx val="9"/>
              <c:layout>
                <c:manualLayout>
                  <c:x val="-1.049934482434867E-2"/>
                  <c:y val="-0.15357618883824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D8-4715-9B7C-79F24DF18A78}"/>
                </c:ext>
              </c:extLst>
            </c:dLbl>
            <c:dLbl>
              <c:idx val="10"/>
              <c:layout>
                <c:manualLayout>
                  <c:x val="-5.9996256139134624E-3"/>
                  <c:y val="-0.10238412589216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D8-4715-9B7C-79F24DF18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57.88</c:v>
                </c:pt>
                <c:pt idx="1">
                  <c:v>57.88</c:v>
                </c:pt>
                <c:pt idx="2">
                  <c:v>57.88</c:v>
                </c:pt>
                <c:pt idx="3">
                  <c:v>57.88</c:v>
                </c:pt>
                <c:pt idx="4">
                  <c:v>57.88</c:v>
                </c:pt>
                <c:pt idx="5">
                  <c:v>57.88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9D8-4715-9B7C-79F24DF18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79072"/>
        <c:axId val="152180608"/>
      </c:lineChart>
      <c:catAx>
        <c:axId val="1521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180608"/>
        <c:crosses val="autoZero"/>
        <c:auto val="1"/>
        <c:lblAlgn val="ctr"/>
        <c:lblOffset val="100"/>
        <c:noMultiLvlLbl val="0"/>
      </c:catAx>
      <c:valAx>
        <c:axId val="15218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179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17856"/>
        <c:axId val="152223744"/>
      </c:lineChart>
      <c:catAx>
        <c:axId val="1522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223744"/>
        <c:crosses val="autoZero"/>
        <c:auto val="1"/>
        <c:lblAlgn val="ctr"/>
        <c:lblOffset val="100"/>
        <c:noMultiLvlLbl val="0"/>
      </c:catAx>
      <c:valAx>
        <c:axId val="152223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21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3403324584411E-3"/>
          <c:y val="0"/>
          <c:w val="0.9783522816726109"/>
          <c:h val="0.4708921230974335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95776"/>
        <c:axId val="137997312"/>
      </c:lineChart>
      <c:catAx>
        <c:axId val="13799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997312"/>
        <c:crosses val="autoZero"/>
        <c:auto val="1"/>
        <c:lblAlgn val="ctr"/>
        <c:lblOffset val="100"/>
        <c:noMultiLvlLbl val="0"/>
      </c:catAx>
      <c:valAx>
        <c:axId val="1379973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799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3403324584411E-3"/>
          <c:y val="0"/>
          <c:w val="0.9783522816726109"/>
          <c:h val="0.746711079981974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47-4683-8F0E-7FA627E206CF}"/>
                </c:ext>
              </c:extLst>
            </c:dLbl>
            <c:dLbl>
              <c:idx val="1"/>
              <c:layout>
                <c:manualLayout>
                  <c:x val="-4.8749524262255636E-2"/>
                  <c:y val="-0.14973106495348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7-4683-8F0E-7FA627E206CF}"/>
                </c:ext>
              </c:extLst>
            </c:dLbl>
            <c:dLbl>
              <c:idx val="2"/>
              <c:layout>
                <c:manualLayout>
                  <c:x val="-2.8596675415573054E-2"/>
                  <c:y val="0.2481694045985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7-4683-8F0E-7FA627E206CF}"/>
                </c:ext>
              </c:extLst>
            </c:dLbl>
            <c:dLbl>
              <c:idx val="3"/>
              <c:layout>
                <c:manualLayout>
                  <c:x val="-2.1537723034207319E-2"/>
                  <c:y val="-0.21547027799545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7-4683-8F0E-7FA627E206CF}"/>
                </c:ext>
              </c:extLst>
            </c:dLbl>
            <c:dLbl>
              <c:idx val="4"/>
              <c:layout>
                <c:manualLayout>
                  <c:x val="-3.791617037849121E-2"/>
                  <c:y val="0.24795591578634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7-4683-8F0E-7FA627E206CF}"/>
                </c:ext>
              </c:extLst>
            </c:dLbl>
            <c:dLbl>
              <c:idx val="5"/>
              <c:layout>
                <c:manualLayout>
                  <c:x val="-3.9516717501046315E-2"/>
                  <c:y val="-0.22721218823465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7-4683-8F0E-7FA627E206CF}"/>
                </c:ext>
              </c:extLst>
            </c:dLbl>
            <c:dLbl>
              <c:idx val="6"/>
              <c:layout>
                <c:manualLayout>
                  <c:x val="-2.4535510065298097E-2"/>
                  <c:y val="0.2524568244425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47-4683-8F0E-7FA627E206CF}"/>
                </c:ext>
              </c:extLst>
            </c:dLbl>
            <c:dLbl>
              <c:idx val="7"/>
              <c:layout>
                <c:manualLayout>
                  <c:x val="-4.1854693640802632E-2"/>
                  <c:y val="-0.19930801929678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7-4683-8F0E-7FA627E206CF}"/>
                </c:ext>
              </c:extLst>
            </c:dLbl>
            <c:dLbl>
              <c:idx val="8"/>
              <c:layout>
                <c:manualLayout>
                  <c:x val="-5.0514285428554899E-2"/>
                  <c:y val="0.19930808880456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47-4683-8F0E-7FA627E206CF}"/>
                </c:ext>
              </c:extLst>
            </c:dLbl>
            <c:dLbl>
              <c:idx val="9"/>
              <c:layout>
                <c:manualLayout>
                  <c:x val="-5.4844081322430932E-2"/>
                  <c:y val="-0.19930801929678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47-4683-8F0E-7FA627E206CF}"/>
                </c:ext>
              </c:extLst>
            </c:dLbl>
            <c:dLbl>
              <c:idx val="10"/>
              <c:layout>
                <c:manualLayout>
                  <c:x val="-3.7524897746926501E-2"/>
                  <c:y val="0.2524568244425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47-4683-8F0E-7FA627E206CF}"/>
                </c:ext>
              </c:extLst>
            </c:dLbl>
            <c:dLbl>
              <c:idx val="11"/>
              <c:layout>
                <c:manualLayout>
                  <c:x val="-3.7524897746926501E-2"/>
                  <c:y val="-0.19930801929678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47-4683-8F0E-7FA627E206CF}"/>
                </c:ext>
              </c:extLst>
            </c:dLbl>
            <c:dLbl>
              <c:idx val="12"/>
              <c:layout>
                <c:manualLayout>
                  <c:x val="-2.958746618575293E-2"/>
                  <c:y val="-0.20686397472024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47-4683-8F0E-7FA627E20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2697.5</c:v>
                </c:pt>
                <c:pt idx="1">
                  <c:v>2697.5</c:v>
                </c:pt>
                <c:pt idx="2">
                  <c:v>2697.5</c:v>
                </c:pt>
                <c:pt idx="3">
                  <c:v>2697.5</c:v>
                </c:pt>
                <c:pt idx="4">
                  <c:v>2697.5</c:v>
                </c:pt>
                <c:pt idx="5">
                  <c:v>2697.5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E47-4683-8F0E-7FA627E20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98176"/>
        <c:axId val="138099712"/>
      </c:lineChart>
      <c:catAx>
        <c:axId val="13809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099712"/>
        <c:crosses val="autoZero"/>
        <c:auto val="1"/>
        <c:lblAlgn val="ctr"/>
        <c:lblOffset val="100"/>
        <c:noMultiLvlLbl val="0"/>
      </c:catAx>
      <c:valAx>
        <c:axId val="13809971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8098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67808836789897E-3"/>
          <c:y val="2.5195613185836494E-2"/>
          <c:w val="0.9950508944356482"/>
          <c:h val="0.8623436601719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73734869702147E-2"/>
                  <c:y val="-4.5823990833317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98-430E-949E-8D64B35A70F4}"/>
                </c:ext>
              </c:extLst>
            </c:dLbl>
            <c:dLbl>
              <c:idx val="1"/>
              <c:layout>
                <c:manualLayout>
                  <c:x val="-5.1445361792304997E-4"/>
                  <c:y val="-7.639404862921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8-430E-949E-8D64B35A70F4}"/>
                </c:ext>
              </c:extLst>
            </c:dLbl>
            <c:dLbl>
              <c:idx val="2"/>
              <c:layout>
                <c:manualLayout>
                  <c:x val="6.0896412922649299E-3"/>
                  <c:y val="1.079296217347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98-430E-949E-8D64B35A70F4}"/>
                </c:ext>
              </c:extLst>
            </c:dLbl>
            <c:dLbl>
              <c:idx val="3"/>
              <c:layout>
                <c:manualLayout>
                  <c:x val="1.5662286375893956E-2"/>
                  <c:y val="-0.10065054862075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98-430E-949E-8D64B35A70F4}"/>
                </c:ext>
              </c:extLst>
            </c:dLbl>
            <c:dLbl>
              <c:idx val="4"/>
              <c:layout>
                <c:manualLayout>
                  <c:x val="3.3663340889154938E-3"/>
                  <c:y val="-1.205577089700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98-430E-949E-8D64B35A70F4}"/>
                </c:ext>
              </c:extLst>
            </c:dLbl>
            <c:dLbl>
              <c:idx val="5"/>
              <c:layout>
                <c:manualLayout>
                  <c:x val="3.9886391838165025E-4"/>
                  <c:y val="-0.10729956479929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98-430E-949E-8D64B35A70F4}"/>
                </c:ext>
              </c:extLst>
            </c:dLbl>
            <c:dLbl>
              <c:idx val="6"/>
              <c:layout>
                <c:manualLayout>
                  <c:x val="5.5639202056598468E-3"/>
                  <c:y val="-5.260524417553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98-430E-949E-8D64B35A70F4}"/>
                </c:ext>
              </c:extLst>
            </c:dLbl>
            <c:dLbl>
              <c:idx val="7"/>
              <c:layout>
                <c:manualLayout>
                  <c:x val="5.560878592166702E-3"/>
                  <c:y val="-0.10736402464204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98-430E-949E-8D64B35A70F4}"/>
                </c:ext>
              </c:extLst>
            </c:dLbl>
            <c:dLbl>
              <c:idx val="8"/>
              <c:layout>
                <c:manualLayout>
                  <c:x val="6.1422141597312846E-3"/>
                  <c:y val="-8.3770363666088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98-430E-949E-8D64B35A70F4}"/>
                </c:ext>
              </c:extLst>
            </c:dLbl>
            <c:dLbl>
              <c:idx val="9"/>
              <c:layout>
                <c:manualLayout>
                  <c:x val="3.5098366627035913E-3"/>
                  <c:y val="-7.778723741077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98-430E-949E-8D64B35A70F4}"/>
                </c:ext>
              </c:extLst>
            </c:dLbl>
            <c:dLbl>
              <c:idx val="10"/>
              <c:layout>
                <c:manualLayout>
                  <c:x val="8.7739007440300993E-4"/>
                  <c:y val="-5.9835974047206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98-430E-949E-8D64B35A70F4}"/>
                </c:ext>
              </c:extLst>
            </c:dLbl>
            <c:dLbl>
              <c:idx val="11"/>
              <c:layout>
                <c:manualLayout>
                  <c:x val="-1.7549183313517957E-3"/>
                  <c:y val="-4.786877923776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98-430E-949E-8D64B35A7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2697.5</c:v>
                </c:pt>
                <c:pt idx="1">
                  <c:v>2697.5</c:v>
                </c:pt>
                <c:pt idx="2">
                  <c:v>2697.5</c:v>
                </c:pt>
                <c:pt idx="3">
                  <c:v>2697.5</c:v>
                </c:pt>
                <c:pt idx="4">
                  <c:v>2697.5</c:v>
                </c:pt>
                <c:pt idx="5">
                  <c:v>2697.5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98-430E-949E-8D64B35A7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8068352"/>
        <c:axId val="138069888"/>
        <c:axId val="0"/>
      </c:bar3DChart>
      <c:catAx>
        <c:axId val="1380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069888"/>
        <c:crosses val="autoZero"/>
        <c:auto val="1"/>
        <c:lblAlgn val="ctr"/>
        <c:lblOffset val="100"/>
        <c:noMultiLvlLbl val="0"/>
      </c:catAx>
      <c:valAx>
        <c:axId val="13806988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806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0768923962083794"/>
          <c:y val="0.32048274186288955"/>
          <c:w val="0.16494000666592601"/>
          <c:h val="0.20683892265938708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98048"/>
        <c:axId val="166099584"/>
      </c:lineChart>
      <c:catAx>
        <c:axId val="166098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099584"/>
        <c:crosses val="autoZero"/>
        <c:auto val="1"/>
        <c:lblAlgn val="ctr"/>
        <c:lblOffset val="100"/>
        <c:noMultiLvlLbl val="0"/>
      </c:catAx>
      <c:valAx>
        <c:axId val="16609958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6098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малых предприятий и индивидуальных предпринимателей</a:t>
            </a:r>
          </a:p>
        </c:rich>
      </c:tx>
      <c:layout>
        <c:manualLayout>
          <c:xMode val="edge"/>
          <c:yMode val="edge"/>
          <c:x val="0.10745796763322593"/>
          <c:y val="3.88012443061881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15079805947487"/>
          <c:y val="0.14717454561786278"/>
          <c:w val="0.84934880972821203"/>
          <c:h val="0.72971127950517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малых предприятий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526</c:v>
                </c:pt>
                <c:pt idx="1">
                  <c:v>551</c:v>
                </c:pt>
                <c:pt idx="2">
                  <c:v>576</c:v>
                </c:pt>
                <c:pt idx="3">
                  <c:v>601</c:v>
                </c:pt>
                <c:pt idx="4">
                  <c:v>626</c:v>
                </c:pt>
                <c:pt idx="5">
                  <c:v>651</c:v>
                </c:pt>
                <c:pt idx="6">
                  <c:v>651</c:v>
                </c:pt>
                <c:pt idx="7">
                  <c:v>651</c:v>
                </c:pt>
                <c:pt idx="8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0-43E8-A259-EE6AFE25CF8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849</c:v>
                </c:pt>
                <c:pt idx="1">
                  <c:v>853</c:v>
                </c:pt>
                <c:pt idx="2">
                  <c:v>858</c:v>
                </c:pt>
                <c:pt idx="3">
                  <c:v>863</c:v>
                </c:pt>
                <c:pt idx="4">
                  <c:v>868</c:v>
                </c:pt>
                <c:pt idx="5">
                  <c:v>873</c:v>
                </c:pt>
                <c:pt idx="6">
                  <c:v>873</c:v>
                </c:pt>
                <c:pt idx="7">
                  <c:v>873</c:v>
                </c:pt>
                <c:pt idx="8">
                  <c:v>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0-43E8-A259-EE6AFE25C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676864"/>
        <c:axId val="134678400"/>
      </c:barChart>
      <c:catAx>
        <c:axId val="13467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678400"/>
        <c:crosses val="autoZero"/>
        <c:auto val="1"/>
        <c:lblAlgn val="ctr"/>
        <c:lblOffset val="100"/>
        <c:noMultiLvlLbl val="0"/>
      </c:catAx>
      <c:valAx>
        <c:axId val="134678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676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750943497860508E-2"/>
          <c:y val="0.93880763772578724"/>
          <c:w val="0.95390459261140292"/>
          <c:h val="6.1192362274212715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8970438262022E-2"/>
          <c:y val="0.36155978268815836"/>
          <c:w val="0.96700205912347592"/>
          <c:h val="0.138441261678631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7311181566032201E-2"/>
                  <c:y val="-0.21426230428397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6A-43D2-9E88-26B6C349E422}"/>
                </c:ext>
              </c:extLst>
            </c:dLbl>
            <c:dLbl>
              <c:idx val="1"/>
              <c:layout>
                <c:manualLayout>
                  <c:x val="-5.3310807179945664E-2"/>
                  <c:y val="-0.21426230428397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6A-43D2-9E88-26B6C349E422}"/>
                </c:ext>
              </c:extLst>
            </c:dLbl>
            <c:dLbl>
              <c:idx val="2"/>
              <c:layout>
                <c:manualLayout>
                  <c:x val="-5.469438226000467E-2"/>
                  <c:y val="-0.22652169833939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6A-43D2-9E88-26B6C349E422}"/>
                </c:ext>
              </c:extLst>
            </c:dLbl>
            <c:dLbl>
              <c:idx val="3"/>
              <c:layout>
                <c:manualLayout>
                  <c:x val="-4.3695226104985184E-2"/>
                  <c:y val="-0.25373022591549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6A-43D2-9E88-26B6C349E422}"/>
                </c:ext>
              </c:extLst>
            </c:dLbl>
            <c:dLbl>
              <c:idx val="4"/>
              <c:layout>
                <c:manualLayout>
                  <c:x val="-4.0986064452277343E-2"/>
                  <c:y val="-0.26953509666050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6A-43D2-9E88-26B6C349E422}"/>
                </c:ext>
              </c:extLst>
            </c:dLbl>
            <c:dLbl>
              <c:idx val="5"/>
              <c:layout>
                <c:manualLayout>
                  <c:x val="-3.6869943351960068E-2"/>
                  <c:y val="-0.25940546735080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6A-43D2-9E88-26B6C349E422}"/>
                </c:ext>
              </c:extLst>
            </c:dLbl>
            <c:dLbl>
              <c:idx val="6"/>
              <c:layout>
                <c:manualLayout>
                  <c:x val="-3.5928191095161974E-2"/>
                  <c:y val="-0.29144711458171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6A-43D2-9E88-26B6C349E422}"/>
                </c:ext>
              </c:extLst>
            </c:dLbl>
            <c:dLbl>
              <c:idx val="7"/>
              <c:layout>
                <c:manualLayout>
                  <c:x val="-4.3637001391842282E-2"/>
                  <c:y val="-0.27761317370097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6A-43D2-9E88-26B6C349E422}"/>
                </c:ext>
              </c:extLst>
            </c:dLbl>
            <c:dLbl>
              <c:idx val="8"/>
              <c:layout>
                <c:manualLayout>
                  <c:x val="-4.0497472893915872E-2"/>
                  <c:y val="-0.26706747519421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6A-43D2-9E88-26B6C349E422}"/>
                </c:ext>
              </c:extLst>
            </c:dLbl>
            <c:dLbl>
              <c:idx val="9"/>
              <c:layout>
                <c:manualLayout>
                  <c:x val="-4.6497098507829446E-2"/>
                  <c:y val="-0.28535148489193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6A-43D2-9E88-26B6C349E422}"/>
                </c:ext>
              </c:extLst>
            </c:dLbl>
            <c:dLbl>
              <c:idx val="10"/>
              <c:layout>
                <c:manualLayout>
                  <c:x val="-4.9496911314786174E-2"/>
                  <c:y val="-0.26706747519421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6A-43D2-9E88-26B6C349E422}"/>
                </c:ext>
              </c:extLst>
            </c:dLbl>
            <c:dLbl>
              <c:idx val="11"/>
              <c:layout>
                <c:manualLayout>
                  <c:x val="-2.9998128069567424E-2"/>
                  <c:y val="-0.26706747519421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6A-43D2-9E88-26B6C349E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3786.1</c:v>
                </c:pt>
                <c:pt idx="1">
                  <c:v>3786.1</c:v>
                </c:pt>
                <c:pt idx="2">
                  <c:v>3786.1</c:v>
                </c:pt>
                <c:pt idx="3">
                  <c:v>3786.1</c:v>
                </c:pt>
                <c:pt idx="4">
                  <c:v>3786.1</c:v>
                </c:pt>
                <c:pt idx="5">
                  <c:v>3786.1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A6A-43D2-9E88-26B6C349E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27616"/>
        <c:axId val="165733504"/>
      </c:lineChart>
      <c:catAx>
        <c:axId val="1657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733504"/>
        <c:crosses val="autoZero"/>
        <c:auto val="1"/>
        <c:lblAlgn val="ctr"/>
        <c:lblOffset val="100"/>
        <c:noMultiLvlLbl val="0"/>
      </c:catAx>
      <c:valAx>
        <c:axId val="16573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72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181216752657872E-2"/>
                  <c:y val="-0.17516743869535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B-4875-8F73-60170FAB1258}"/>
                </c:ext>
              </c:extLst>
            </c:dLbl>
            <c:dLbl>
              <c:idx val="1"/>
              <c:layout>
                <c:manualLayout>
                  <c:x val="-3.3313796367306005E-2"/>
                  <c:y val="-0.14299375129926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B-4875-8F73-60170FAB1258}"/>
                </c:ext>
              </c:extLst>
            </c:dLbl>
            <c:dLbl>
              <c:idx val="2"/>
              <c:layout>
                <c:manualLayout>
                  <c:x val="-3.2214192079786166E-2"/>
                  <c:y val="-0.14608440420637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B-4875-8F73-60170FAB1258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B-4875-8F73-60170FAB1258}"/>
                </c:ext>
              </c:extLst>
            </c:dLbl>
            <c:dLbl>
              <c:idx val="4"/>
              <c:layout>
                <c:manualLayout>
                  <c:x val="-3.9478221646157323E-2"/>
                  <c:y val="-0.16078633112499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7B-4875-8F73-60170FAB1258}"/>
                </c:ext>
              </c:extLst>
            </c:dLbl>
            <c:dLbl>
              <c:idx val="5"/>
              <c:layout>
                <c:manualLayout>
                  <c:x val="-3.8369883574396767E-2"/>
                  <c:y val="-0.16821041251570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7B-4875-8F73-60170FAB125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7B-4875-8F73-60170FAB125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7B-4875-8F73-60170FAB1258}"/>
                </c:ext>
              </c:extLst>
            </c:dLbl>
            <c:dLbl>
              <c:idx val="8"/>
              <c:layout>
                <c:manualLayout>
                  <c:x val="-2.8466639448464757E-2"/>
                  <c:y val="-0.15882781510564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7B-4875-8F73-60170FAB1258}"/>
                </c:ext>
              </c:extLst>
            </c:dLbl>
            <c:dLbl>
              <c:idx val="9"/>
              <c:layout>
                <c:manualLayout>
                  <c:x val="-3.7445109206256273E-2"/>
                  <c:y val="-0.15882781510564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7B-4875-8F73-60170FAB1258}"/>
                </c:ext>
              </c:extLst>
            </c:dLbl>
            <c:dLbl>
              <c:idx val="10"/>
              <c:layout>
                <c:manualLayout>
                  <c:x val="-3.2963773343508411E-2"/>
                  <c:y val="-0.17540991740285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7B-4875-8F73-60170FAB1258}"/>
                </c:ext>
              </c:extLst>
            </c:dLbl>
            <c:dLbl>
              <c:idx val="11"/>
              <c:layout>
                <c:manualLayout>
                  <c:x val="-4.1936937791946863E-2"/>
                  <c:y val="-0.15074436665508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7B-4875-8F73-60170FAB1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128.1</c:v>
                </c:pt>
                <c:pt idx="1">
                  <c:v>128.1</c:v>
                </c:pt>
                <c:pt idx="2">
                  <c:v>128.1</c:v>
                </c:pt>
                <c:pt idx="3">
                  <c:v>128.1</c:v>
                </c:pt>
                <c:pt idx="4">
                  <c:v>128.1</c:v>
                </c:pt>
                <c:pt idx="5">
                  <c:v>128.1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77B-4875-8F73-60170FAB1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91616"/>
        <c:axId val="165793152"/>
      </c:lineChart>
      <c:catAx>
        <c:axId val="1657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793152"/>
        <c:crosses val="autoZero"/>
        <c:auto val="1"/>
        <c:lblAlgn val="ctr"/>
        <c:lblOffset val="100"/>
        <c:noMultiLvlLbl val="0"/>
      </c:catAx>
      <c:valAx>
        <c:axId val="165793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791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75290754495E-2"/>
                  <c:y val="-0.2641734298069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48-41D9-9B9F-FEF7C6F1F64E}"/>
                </c:ext>
              </c:extLst>
            </c:dLbl>
            <c:dLbl>
              <c:idx val="1"/>
              <c:layout>
                <c:manualLayout>
                  <c:x val="-3.1812188097711226E-2"/>
                  <c:y val="-0.24371432283312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48-41D9-9B9F-FEF7C6F1F64E}"/>
                </c:ext>
              </c:extLst>
            </c:dLbl>
            <c:dLbl>
              <c:idx val="2"/>
              <c:layout>
                <c:manualLayout>
                  <c:x val="-3.8195411821742589E-2"/>
                  <c:y val="-0.23991627051147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48-41D9-9B9F-FEF7C6F1F64E}"/>
                </c:ext>
              </c:extLst>
            </c:dLbl>
            <c:dLbl>
              <c:idx val="3"/>
              <c:layout>
                <c:manualLayout>
                  <c:x val="-3.5695528448323202E-2"/>
                  <c:y val="-0.24077530642924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48-41D9-9B9F-FEF7C6F1F64E}"/>
                </c:ext>
              </c:extLst>
            </c:dLbl>
            <c:dLbl>
              <c:idx val="4"/>
              <c:layout>
                <c:manualLayout>
                  <c:x val="-3.1986626031407152E-2"/>
                  <c:y val="-0.21431885610352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48-41D9-9B9F-FEF7C6F1F64E}"/>
                </c:ext>
              </c:extLst>
            </c:dLbl>
            <c:dLbl>
              <c:idx val="5"/>
              <c:layout>
                <c:manualLayout>
                  <c:x val="-2.4870692124133252E-2"/>
                  <c:y val="-0.25093128508061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48-41D9-9B9F-FEF7C6F1F64E}"/>
                </c:ext>
              </c:extLst>
            </c:dLbl>
            <c:dLbl>
              <c:idx val="6"/>
              <c:layout>
                <c:manualLayout>
                  <c:x val="-2.8428659077770146E-2"/>
                  <c:y val="-0.23115489955377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48-41D9-9B9F-FEF7C6F1F64E}"/>
                </c:ext>
              </c:extLst>
            </c:dLbl>
            <c:dLbl>
              <c:idx val="7"/>
              <c:layout>
                <c:manualLayout>
                  <c:x val="-3.313765656749372E-2"/>
                  <c:y val="-0.2230828784066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48-41D9-9B9F-FEF7C6F1F64E}"/>
                </c:ext>
              </c:extLst>
            </c:dLbl>
            <c:dLbl>
              <c:idx val="8"/>
              <c:layout>
                <c:manualLayout>
                  <c:x val="-2.8498221666088945E-2"/>
                  <c:y val="-0.23195560587219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48-41D9-9B9F-FEF7C6F1F64E}"/>
                </c:ext>
              </c:extLst>
            </c:dLbl>
            <c:dLbl>
              <c:idx val="9"/>
              <c:layout>
                <c:manualLayout>
                  <c:x val="-2.8498221666088945E-2"/>
                  <c:y val="-0.20142403762789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48-41D9-9B9F-FEF7C6F1F64E}"/>
                </c:ext>
              </c:extLst>
            </c:dLbl>
            <c:dLbl>
              <c:idx val="10"/>
              <c:layout>
                <c:manualLayout>
                  <c:x val="-2.8498221666089056E-2"/>
                  <c:y val="-0.24879164932244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48-41D9-9B9F-FEF7C6F1F64E}"/>
                </c:ext>
              </c:extLst>
            </c:dLbl>
            <c:dLbl>
              <c:idx val="11"/>
              <c:layout>
                <c:manualLayout>
                  <c:x val="-3.2997940876524155E-2"/>
                  <c:y val="-0.20142403762789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48-41D9-9B9F-FEF7C6F1F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20.3</c:v>
                </c:pt>
                <c:pt idx="4">
                  <c:v>20.3</c:v>
                </c:pt>
                <c:pt idx="5">
                  <c:v>20.3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548-41D9-9B9F-FEF7C6F1F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863808"/>
        <c:axId val="165865344"/>
      </c:lineChart>
      <c:catAx>
        <c:axId val="16586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865344"/>
        <c:crosses val="autoZero"/>
        <c:auto val="1"/>
        <c:lblAlgn val="ctr"/>
        <c:lblOffset val="100"/>
        <c:noMultiLvlLbl val="0"/>
      </c:catAx>
      <c:valAx>
        <c:axId val="16586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863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07547481515281E-2"/>
          <c:y val="0.29077338278770393"/>
          <c:w val="0.96652810291614022"/>
          <c:h val="0.310867082793141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1411350806687295E-4"/>
                  <c:y val="-0.20028161516600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C3-4CD6-8EB8-FF196FD20D42}"/>
                </c:ext>
              </c:extLst>
            </c:dLbl>
            <c:dLbl>
              <c:idx val="1"/>
              <c:layout>
                <c:manualLayout>
                  <c:x val="2.7716743412031669E-3"/>
                  <c:y val="-0.18926313560170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C3-4CD6-8EB8-FF196FD20D42}"/>
                </c:ext>
              </c:extLst>
            </c:dLbl>
            <c:dLbl>
              <c:idx val="2"/>
              <c:layout>
                <c:manualLayout>
                  <c:x val="8.0217545767183123E-4"/>
                  <c:y val="-0.18812980627509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3-4CD6-8EB8-FF196FD20D42}"/>
                </c:ext>
              </c:extLst>
            </c:dLbl>
            <c:dLbl>
              <c:idx val="3"/>
              <c:layout>
                <c:manualLayout>
                  <c:x val="-1.6282867959355966E-2"/>
                  <c:y val="-0.15178313342663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C3-4CD6-8EB8-FF196FD20D42}"/>
                </c:ext>
              </c:extLst>
            </c:dLbl>
            <c:dLbl>
              <c:idx val="4"/>
              <c:layout>
                <c:manualLayout>
                  <c:x val="-1.2595568316034129E-2"/>
                  <c:y val="-0.15896088582851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C3-4CD6-8EB8-FF196FD20D42}"/>
                </c:ext>
              </c:extLst>
            </c:dLbl>
            <c:dLbl>
              <c:idx val="5"/>
              <c:layout>
                <c:manualLayout>
                  <c:x val="-5.3719088789144455E-3"/>
                  <c:y val="-9.075473095581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C3-4CD6-8EB8-FF196FD20D42}"/>
                </c:ext>
              </c:extLst>
            </c:dLbl>
            <c:dLbl>
              <c:idx val="6"/>
              <c:layout>
                <c:manualLayout>
                  <c:x val="-1.042978223602976E-2"/>
                  <c:y val="-9.703736621856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C3-4CD6-8EB8-FF196FD20D42}"/>
                </c:ext>
              </c:extLst>
            </c:dLbl>
            <c:dLbl>
              <c:idx val="7"/>
              <c:layout>
                <c:manualLayout>
                  <c:x val="-3.1395284979264088E-3"/>
                  <c:y val="-9.703613178782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C3-4CD6-8EB8-FF196FD20D42}"/>
                </c:ext>
              </c:extLst>
            </c:dLbl>
            <c:dLbl>
              <c:idx val="8"/>
              <c:layout>
                <c:manualLayout>
                  <c:x val="-1.0499344824348559E-2"/>
                  <c:y val="-9.703613178782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C3-4CD6-8EB8-FF196FD20D42}"/>
                </c:ext>
              </c:extLst>
            </c:dLbl>
            <c:dLbl>
              <c:idx val="9"/>
              <c:layout>
                <c:manualLayout>
                  <c:x val="1.4999064034783656E-3"/>
                  <c:y val="-9.703736621856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C3-4CD6-8EB8-FF196FD20D42}"/>
                </c:ext>
              </c:extLst>
            </c:dLbl>
            <c:dLbl>
              <c:idx val="10"/>
              <c:layout>
                <c:manualLayout>
                  <c:x val="-4.4997192104349873E-3"/>
                  <c:y val="-9.703736621856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C3-4CD6-8EB8-FF196FD20D42}"/>
                </c:ext>
              </c:extLst>
            </c:dLbl>
            <c:dLbl>
              <c:idx val="11"/>
              <c:layout>
                <c:manualLayout>
                  <c:x val="-3.0508417981181112E-2"/>
                  <c:y val="-9.703678218079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C3-4CD6-8EB8-FF196FD20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CC3-4CD6-8EB8-FF196FD20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35232"/>
        <c:axId val="161145216"/>
      </c:lineChart>
      <c:catAx>
        <c:axId val="1611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145216"/>
        <c:crosses val="autoZero"/>
        <c:auto val="1"/>
        <c:lblAlgn val="ctr"/>
        <c:lblOffset val="100"/>
        <c:noMultiLvlLbl val="0"/>
      </c:catAx>
      <c:valAx>
        <c:axId val="16114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135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7491411807356986"/>
          <c:w val="1"/>
          <c:h val="0.52769239021271719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7643520"/>
        <c:axId val="137645056"/>
        <c:axId val="166075008"/>
      </c:bar3DChart>
      <c:catAx>
        <c:axId val="1376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645056"/>
        <c:crosses val="autoZero"/>
        <c:auto val="1"/>
        <c:lblAlgn val="ctr"/>
        <c:lblOffset val="100"/>
        <c:noMultiLvlLbl val="0"/>
      </c:catAx>
      <c:valAx>
        <c:axId val="13764505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7643520"/>
        <c:crosses val="autoZero"/>
        <c:crossBetween val="between"/>
      </c:valAx>
      <c:serAx>
        <c:axId val="166075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7645056"/>
        <c:crosses val="autoZero"/>
      </c:ser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314650194240797"/>
          <c:y val="0.85461500589366801"/>
          <c:w val="0.56595537199418322"/>
          <c:h val="0.11215543410146528"/>
        </c:manualLayout>
      </c:layout>
      <c:overlay val="0"/>
      <c:txPr>
        <a:bodyPr/>
        <a:lstStyle/>
        <a:p>
          <a:pPr>
            <a:defRPr sz="1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3403324584411E-3"/>
          <c:y val="0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3906648084009831E-2"/>
                  <c:y val="0.45699569401452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E-49C0-8F08-D3FF48B26DD6}"/>
                </c:ext>
              </c:extLst>
            </c:dLbl>
            <c:dLbl>
              <c:idx val="1"/>
              <c:layout>
                <c:manualLayout>
                  <c:x val="-5.1877046582426721E-2"/>
                  <c:y val="0.4385362714149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E-49C0-8F08-D3FF48B26DD6}"/>
                </c:ext>
              </c:extLst>
            </c:dLbl>
            <c:dLbl>
              <c:idx val="2"/>
              <c:layout>
                <c:manualLayout>
                  <c:x val="-3.1242256720008306E-2"/>
                  <c:y val="0.4427809617211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FE-49C0-8F08-D3FF48B26DD6}"/>
                </c:ext>
              </c:extLst>
            </c:dLbl>
            <c:dLbl>
              <c:idx val="3"/>
              <c:layout>
                <c:manualLayout>
                  <c:x val="-2.4183353787657142E-2"/>
                  <c:y val="0.28201650883161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FE-49C0-8F08-D3FF48B26DD6}"/>
                </c:ext>
              </c:extLst>
            </c:dLbl>
            <c:dLbl>
              <c:idx val="4"/>
              <c:layout>
                <c:manualLayout>
                  <c:x val="-3.9359479524515351E-2"/>
                  <c:y val="0.44632075760826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FE-49C0-8F08-D3FF48B26DD6}"/>
                </c:ext>
              </c:extLst>
            </c:dLbl>
            <c:dLbl>
              <c:idx val="5"/>
              <c:layout>
                <c:manualLayout>
                  <c:x val="-4.685083439163585E-2"/>
                  <c:y val="0.29684993921562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FE-49C0-8F08-D3FF48B26DD6}"/>
                </c:ext>
              </c:extLst>
            </c:dLbl>
            <c:dLbl>
              <c:idx val="6"/>
              <c:layout>
                <c:manualLayout>
                  <c:x val="-4.100585903629253E-2"/>
                  <c:y val="0.32435359138598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FE-49C0-8F08-D3FF48B26DD6}"/>
                </c:ext>
              </c:extLst>
            </c:dLbl>
            <c:dLbl>
              <c:idx val="7"/>
              <c:layout>
                <c:manualLayout>
                  <c:x val="-2.7778162572972359E-2"/>
                  <c:y val="0.37975931431139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FE-49C0-8F08-D3FF48B26DD6}"/>
                </c:ext>
              </c:extLst>
            </c:dLbl>
            <c:dLbl>
              <c:idx val="8"/>
              <c:layout>
                <c:manualLayout>
                  <c:x val="-3.8360319743628496E-2"/>
                  <c:y val="0.3000245180667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FE-49C0-8F08-D3FF48B26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72209.2</c:v>
                </c:pt>
                <c:pt idx="1">
                  <c:v>46842.1</c:v>
                </c:pt>
                <c:pt idx="2">
                  <c:v>56432.9</c:v>
                </c:pt>
                <c:pt idx="3">
                  <c:v>28117.8</c:v>
                </c:pt>
                <c:pt idx="4">
                  <c:v>25373.9</c:v>
                </c:pt>
                <c:pt idx="5">
                  <c:v>25416.5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4FE-49C0-8F08-D3FF48B26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28384"/>
        <c:axId val="137729920"/>
      </c:lineChart>
      <c:catAx>
        <c:axId val="13772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29920"/>
        <c:crosses val="autoZero"/>
        <c:auto val="1"/>
        <c:lblAlgn val="ctr"/>
        <c:lblOffset val="100"/>
        <c:noMultiLvlLbl val="0"/>
      </c:catAx>
      <c:valAx>
        <c:axId val="13772992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7728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9488264823355093"/>
          <c:w val="1"/>
          <c:h val="0.5895769525618290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BDAEDC"/>
            </a:solidFill>
          </c:spPr>
          <c:invertIfNegative val="0"/>
          <c:dLbls>
            <c:dLbl>
              <c:idx val="0"/>
              <c:layout>
                <c:manualLayout>
                  <c:x val="1.0529996203842883E-2"/>
                  <c:y val="-1.231937759487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88-4841-A94E-9CAEBC1C5919}"/>
                </c:ext>
              </c:extLst>
            </c:dLbl>
            <c:dLbl>
              <c:idx val="1"/>
              <c:layout>
                <c:manualLayout>
                  <c:x val="5.6049178605376811E-3"/>
                  <c:y val="2.893345266472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88-4841-A94E-9CAEBC1C5919}"/>
                </c:ext>
              </c:extLst>
            </c:dLbl>
            <c:dLbl>
              <c:idx val="2"/>
              <c:layout>
                <c:manualLayout>
                  <c:x val="1.3141355732057226E-2"/>
                  <c:y val="9.0186325331579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88-4841-A94E-9CAEBC1C5919}"/>
                </c:ext>
              </c:extLst>
            </c:dLbl>
            <c:dLbl>
              <c:idx val="3"/>
              <c:layout>
                <c:manualLayout>
                  <c:x val="6.6985359111743697E-3"/>
                  <c:y val="4.314595695454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88-4841-A94E-9CAEBC1C5919}"/>
                </c:ext>
              </c:extLst>
            </c:dLbl>
            <c:dLbl>
              <c:idx val="4"/>
              <c:layout>
                <c:manualLayout>
                  <c:x val="5.8975150078603451E-3"/>
                  <c:y val="3.76440063704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88-4841-A94E-9CAEBC1C5919}"/>
                </c:ext>
              </c:extLst>
            </c:dLbl>
            <c:dLbl>
              <c:idx val="5"/>
              <c:layout>
                <c:manualLayout>
                  <c:x val="3.5655402567879807E-6"/>
                  <c:y val="3.067218503986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88-4841-A94E-9CAEBC1C5919}"/>
                </c:ext>
              </c:extLst>
            </c:dLbl>
            <c:dLbl>
              <c:idx val="6"/>
              <c:layout>
                <c:manualLayout>
                  <c:x val="-2.5418578702601741E-3"/>
                  <c:y val="-1.20313794545212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11 998,8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88681986150311E-2"/>
                      <c:h val="2.7252338313472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B88-4841-A94E-9CAEBC1C5919}"/>
                </c:ext>
              </c:extLst>
            </c:dLbl>
            <c:dLbl>
              <c:idx val="7"/>
              <c:layout>
                <c:manualLayout>
                  <c:x val="-7.8863413336771167E-17"/>
                  <c:y val="-1.3062772794667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88-4841-A94E-9CAEBC1C5919}"/>
                </c:ext>
              </c:extLst>
            </c:dLbl>
            <c:dLbl>
              <c:idx val="8"/>
              <c:layout>
                <c:manualLayout>
                  <c:x val="-1.0754226050952507E-3"/>
                  <c:y val="-1.306277279466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88-4841-A94E-9CAEBC1C5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13106.6</c:v>
                </c:pt>
                <c:pt idx="1">
                  <c:v>13875.1</c:v>
                </c:pt>
                <c:pt idx="2">
                  <c:v>31798.799999999999</c:v>
                </c:pt>
                <c:pt idx="3">
                  <c:v>11741.7</c:v>
                </c:pt>
                <c:pt idx="4">
                  <c:v>8955.2999999999993</c:v>
                </c:pt>
                <c:pt idx="5">
                  <c:v>8955.2999999999993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88-4841-A94E-9CAEBC1C59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427397330801114E-2"/>
                  <c:y val="-4.153601751028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88-4841-A94E-9CAEBC1C5919}"/>
                </c:ext>
              </c:extLst>
            </c:dLbl>
            <c:dLbl>
              <c:idx val="1"/>
              <c:layout>
                <c:manualLayout>
                  <c:x val="1.053541565634104E-2"/>
                  <c:y val="-2.353760500344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88-4841-A94E-9CAEBC1C5919}"/>
                </c:ext>
              </c:extLst>
            </c:dLbl>
            <c:dLbl>
              <c:idx val="2"/>
              <c:layout>
                <c:manualLayout>
                  <c:x val="1.294512440226191E-2"/>
                  <c:y val="-2.769130000405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88-4841-A94E-9CAEBC1C5919}"/>
                </c:ext>
              </c:extLst>
            </c:dLbl>
            <c:dLbl>
              <c:idx val="3"/>
              <c:layout>
                <c:manualLayout>
                  <c:x val="8.381945398846723E-3"/>
                  <c:y val="-1.028616215221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88-4841-A94E-9CAEBC1C5919}"/>
                </c:ext>
              </c:extLst>
            </c:dLbl>
            <c:dLbl>
              <c:idx val="4"/>
              <c:layout>
                <c:manualLayout>
                  <c:x val="8.5314037372712995E-3"/>
                  <c:y val="-2.047461064965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88-4841-A94E-9CAEBC1C5919}"/>
                </c:ext>
              </c:extLst>
            </c:dLbl>
            <c:dLbl>
              <c:idx val="5"/>
              <c:layout>
                <c:manualLayout>
                  <c:x val="6.4525356305715044E-3"/>
                  <c:y val="-1.312077997775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88-4841-A94E-9CAEBC1C5919}"/>
                </c:ext>
              </c:extLst>
            </c:dLbl>
            <c:dLbl>
              <c:idx val="6"/>
              <c:layout>
                <c:manualLayout>
                  <c:x val="3.2262678152856733E-3"/>
                  <c:y val="-2.612554558933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88-4841-A94E-9CAEBC1C5919}"/>
                </c:ext>
              </c:extLst>
            </c:dLbl>
            <c:dLbl>
              <c:idx val="7"/>
              <c:layout>
                <c:manualLayout>
                  <c:x val="6.4525356305715044E-3"/>
                  <c:y val="-2.2859852390667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88-4841-A94E-9CAEBC1C5919}"/>
                </c:ext>
              </c:extLst>
            </c:dLbl>
            <c:dLbl>
              <c:idx val="8"/>
              <c:layout>
                <c:manualLayout>
                  <c:x val="3.2262678152855944E-3"/>
                  <c:y val="-2.2859852390667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88-4841-A94E-9CAEBC1C5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59102.6</c:v>
                </c:pt>
                <c:pt idx="1">
                  <c:v>32967</c:v>
                </c:pt>
                <c:pt idx="2">
                  <c:v>24634.1</c:v>
                </c:pt>
                <c:pt idx="3">
                  <c:v>16376.1</c:v>
                </c:pt>
                <c:pt idx="4">
                  <c:v>16418.599999999999</c:v>
                </c:pt>
                <c:pt idx="5">
                  <c:v>16461.2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B88-4841-A94E-9CAEBC1C5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6022144"/>
        <c:axId val="166052608"/>
        <c:axId val="165869760"/>
      </c:bar3DChart>
      <c:catAx>
        <c:axId val="166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052608"/>
        <c:crosses val="autoZero"/>
        <c:auto val="1"/>
        <c:lblAlgn val="ctr"/>
        <c:lblOffset val="100"/>
        <c:noMultiLvlLbl val="0"/>
      </c:catAx>
      <c:valAx>
        <c:axId val="16605260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6022144"/>
        <c:crosses val="autoZero"/>
        <c:crossBetween val="between"/>
      </c:valAx>
      <c:serAx>
        <c:axId val="16586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66052608"/>
        <c:crosses val="autoZero"/>
      </c:serAx>
    </c:plotArea>
    <c:legend>
      <c:legendPos val="b"/>
      <c:layout>
        <c:manualLayout>
          <c:xMode val="edge"/>
          <c:yMode val="edge"/>
          <c:x val="0.84689969692297939"/>
          <c:y val="0.3732049967159467"/>
          <c:w val="0.14301244605903796"/>
          <c:h val="0.25472284276958429"/>
        </c:manualLayout>
      </c:layout>
      <c:overlay val="0"/>
      <c:txPr>
        <a:bodyPr/>
        <a:lstStyle/>
        <a:p>
          <a:pPr>
            <a:defRPr sz="1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507456"/>
        <c:axId val="167508992"/>
      </c:lineChart>
      <c:catAx>
        <c:axId val="16750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508992"/>
        <c:crosses val="autoZero"/>
        <c:auto val="1"/>
        <c:lblAlgn val="ctr"/>
        <c:lblOffset val="100"/>
        <c:noMultiLvlLbl val="0"/>
      </c:catAx>
      <c:valAx>
        <c:axId val="16750899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750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4-4027-8B8A-58E1DD4F330C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4-4027-8B8A-58E1DD4F330C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4-4027-8B8A-58E1DD4F330C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4-4027-8B8A-58E1DD4F330C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4-4027-8B8A-58E1DD4F330C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4-4027-8B8A-58E1DD4F330C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4-4027-8B8A-58E1DD4F330C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4-4027-8B8A-58E1DD4F3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964-4027-8B8A-58E1DD4F3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07808"/>
        <c:axId val="137621888"/>
      </c:lineChart>
      <c:catAx>
        <c:axId val="1376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621888"/>
        <c:crosses val="autoZero"/>
        <c:auto val="1"/>
        <c:lblAlgn val="ctr"/>
        <c:lblOffset val="100"/>
        <c:noMultiLvlLbl val="0"/>
      </c:catAx>
      <c:valAx>
        <c:axId val="13762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60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04462144021743E-2"/>
          <c:y val="0.30600246729548436"/>
          <c:w val="0.96735848606929342"/>
          <c:h val="0.226425762677015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29-4959-B776-D5839DA386FB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29-4959-B776-D5839DA386FB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29-4959-B776-D5839DA386FB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29-4959-B776-D5839DA386FB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29-4959-B776-D5839DA386FB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29-4959-B776-D5839DA386FB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29-4959-B776-D5839DA386FB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29-4959-B776-D5839DA38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97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97</c:v>
                </c:pt>
                <c:pt idx="5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729-4959-B776-D5839DA38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48640"/>
        <c:axId val="167650432"/>
      </c:lineChart>
      <c:catAx>
        <c:axId val="16764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650432"/>
        <c:crosses val="autoZero"/>
        <c:auto val="1"/>
        <c:lblAlgn val="ctr"/>
        <c:lblOffset val="100"/>
        <c:noMultiLvlLbl val="0"/>
      </c:catAx>
      <c:valAx>
        <c:axId val="167650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64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</a:t>
            </a:r>
          </a:p>
          <a:p>
            <a: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внешних совместителей), чел.</a:t>
            </a:r>
          </a:p>
        </c:rich>
      </c:tx>
      <c:layout>
        <c:manualLayout>
          <c:xMode val="edge"/>
          <c:yMode val="edge"/>
          <c:x val="0.1585205810465504"/>
          <c:y val="7.19874662452471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65121759622961"/>
          <c:y val="0.17390012220864337"/>
          <c:w val="0.85778476040848595"/>
          <c:h val="0.644472280857682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 малым предприятиям, чел.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1779</c:v>
                </c:pt>
                <c:pt idx="1">
                  <c:v>1894</c:v>
                </c:pt>
                <c:pt idx="2">
                  <c:v>2009</c:v>
                </c:pt>
                <c:pt idx="3">
                  <c:v>2124</c:v>
                </c:pt>
                <c:pt idx="4">
                  <c:v>2239</c:v>
                </c:pt>
                <c:pt idx="5">
                  <c:v>2354</c:v>
                </c:pt>
                <c:pt idx="6">
                  <c:v>2354</c:v>
                </c:pt>
                <c:pt idx="7">
                  <c:v>2354</c:v>
                </c:pt>
                <c:pt idx="8">
                  <c:v>2354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B-46A0-AA91-04F454EE17A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 средним предприятиям, чел.</c:v>
                </c:pt>
              </c:strCache>
            </c:strRef>
          </c:tx>
          <c:spPr>
            <a:ln w="22225">
              <a:solidFill>
                <a:srgbClr val="FF33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B-46A0-AA91-04F454EE1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34208"/>
        <c:axId val="134735744"/>
      </c:lineChart>
      <c:catAx>
        <c:axId val="13473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rnd">
            <a:solidFill>
              <a:prstClr val="black"/>
            </a:solidFill>
          </a:ln>
        </c:spPr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35744"/>
        <c:crosses val="autoZero"/>
        <c:auto val="1"/>
        <c:lblAlgn val="ctr"/>
        <c:lblOffset val="100"/>
        <c:noMultiLvlLbl val="0"/>
      </c:catAx>
      <c:valAx>
        <c:axId val="134735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34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412169333431035"/>
          <c:w val="0.99388857618249415"/>
          <c:h val="0.10587830666568963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24896"/>
        <c:axId val="101027200"/>
      </c:lineChart>
      <c:catAx>
        <c:axId val="10102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027200"/>
        <c:crosses val="autoZero"/>
        <c:auto val="1"/>
        <c:lblAlgn val="ctr"/>
        <c:lblOffset val="100"/>
        <c:noMultiLvlLbl val="0"/>
      </c:catAx>
      <c:valAx>
        <c:axId val="1010272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01024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8970438262022E-2"/>
          <c:y val="0.31490247301225771"/>
          <c:w val="0.96700205912347592"/>
          <c:h val="0.185097526987742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96-467D-89D7-BB0F0EE8A3A1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96-467D-89D7-BB0F0EE8A3A1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96-467D-89D7-BB0F0EE8A3A1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96-467D-89D7-BB0F0EE8A3A1}"/>
                </c:ext>
              </c:extLst>
            </c:dLbl>
            <c:dLbl>
              <c:idx val="4"/>
              <c:layout>
                <c:manualLayout>
                  <c:x val="-3.1986626031407096E-2"/>
                  <c:y val="-0.22263477498390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96-467D-89D7-BB0F0EE8A3A1}"/>
                </c:ext>
              </c:extLst>
            </c:dLbl>
            <c:dLbl>
              <c:idx val="5"/>
              <c:layout>
                <c:manualLayout>
                  <c:x val="-2.48706921241332E-2"/>
                  <c:y val="-0.22263477498390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96-467D-89D7-BB0F0EE8A3A1}"/>
                </c:ext>
              </c:extLst>
            </c:dLbl>
            <c:dLbl>
              <c:idx val="6"/>
              <c:layout>
                <c:manualLayout>
                  <c:x val="-3.2928378288205246E-2"/>
                  <c:y val="-0.2503993130723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96-467D-89D7-BB0F0EE8A3A1}"/>
                </c:ext>
              </c:extLst>
            </c:dLbl>
            <c:dLbl>
              <c:idx val="7"/>
              <c:layout>
                <c:manualLayout>
                  <c:x val="-3.0137843760536989E-2"/>
                  <c:y val="-0.2503993130723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96-467D-89D7-BB0F0EE8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</c:v>
                </c:pt>
                <c:pt idx="1">
                  <c:v>89</c:v>
                </c:pt>
                <c:pt idx="2">
                  <c:v>86</c:v>
                </c:pt>
                <c:pt idx="3">
                  <c:v>86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796-467D-89D7-BB0F0EE8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48448"/>
        <c:axId val="108265472"/>
      </c:lineChart>
      <c:catAx>
        <c:axId val="1078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265472"/>
        <c:crosses val="autoZero"/>
        <c:auto val="1"/>
        <c:lblAlgn val="ctr"/>
        <c:lblOffset val="100"/>
        <c:noMultiLvlLbl val="0"/>
      </c:catAx>
      <c:valAx>
        <c:axId val="10826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848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7630383994951E-2"/>
          <c:y val="0.28219086768136875"/>
          <c:w val="0.95600274376590055"/>
          <c:h val="0.331207643595156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4-459E-A0EC-BABEEC4532C9}"/>
                </c:ext>
              </c:extLst>
            </c:dLbl>
            <c:dLbl>
              <c:idx val="1"/>
              <c:layout>
                <c:manualLayout>
                  <c:x val="-2.8812335439107769E-2"/>
                  <c:y val="-0.17636949640953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4-459E-A0EC-BABEEC4532C9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94-459E-A0EC-BABEEC4532C9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94-459E-A0EC-BABEEC4532C9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94-459E-A0EC-BABEEC4532C9}"/>
                </c:ext>
              </c:extLst>
            </c:dLbl>
            <c:dLbl>
              <c:idx val="5"/>
              <c:layout>
                <c:manualLayout>
                  <c:x val="-3.312021900426166E-2"/>
                  <c:y val="-0.17505441936855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99157631305291E-2"/>
                      <c:h val="0.15877886888525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94-459E-A0EC-BABEEC4532C9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94-459E-A0EC-BABEEC4532C9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94-459E-A0EC-BABEEC4532C9}"/>
                </c:ext>
              </c:extLst>
            </c:dLbl>
            <c:dLbl>
              <c:idx val="8"/>
              <c:layout>
                <c:manualLayout>
                  <c:x val="-2.9999309098230368E-3"/>
                  <c:y val="-0.16238747954173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39-486B-8BF2-B6E49CF819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794-459E-A0EC-BABEEC453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09216"/>
        <c:axId val="161395456"/>
      </c:lineChart>
      <c:catAx>
        <c:axId val="13800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395456"/>
        <c:crosses val="autoZero"/>
        <c:auto val="1"/>
        <c:lblAlgn val="ctr"/>
        <c:lblOffset val="100"/>
        <c:noMultiLvlLbl val="0"/>
      </c:catAx>
      <c:valAx>
        <c:axId val="161395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009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85290715772225E-2"/>
          <c:y val="0.29880399973857918"/>
          <c:w val="0.94602597176805203"/>
          <c:h val="0.432614612122618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F-4B46-8CBB-7BA6EFEDD110}"/>
                </c:ext>
              </c:extLst>
            </c:dLbl>
            <c:dLbl>
              <c:idx val="1"/>
              <c:layout>
                <c:manualLayout>
                  <c:x val="-5.5845355521422772E-2"/>
                  <c:y val="0.31219160869165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F-4B46-8CBB-7BA6EFEDD110}"/>
                </c:ext>
              </c:extLst>
            </c:dLbl>
            <c:dLbl>
              <c:idx val="2"/>
              <c:layout>
                <c:manualLayout>
                  <c:x val="-3.1030562948013197E-2"/>
                  <c:y val="0.37791024344397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F-4B46-8CBB-7BA6EFEDD110}"/>
                </c:ext>
              </c:extLst>
            </c:dLbl>
            <c:dLbl>
              <c:idx val="3"/>
              <c:layout>
                <c:manualLayout>
                  <c:x val="-2.3971685532405956E-2"/>
                  <c:y val="0.41175794538600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F-4B46-8CBB-7BA6EFEDD110}"/>
                </c:ext>
              </c:extLst>
            </c:dLbl>
            <c:dLbl>
              <c:idx val="4"/>
              <c:layout>
                <c:manualLayout>
                  <c:x val="-2.962388523426315E-2"/>
                  <c:y val="0.31712076169460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9F-4B46-8CBB-7BA6EFEDD110}"/>
                </c:ext>
              </c:extLst>
            </c:dLbl>
            <c:dLbl>
              <c:idx val="5"/>
              <c:layout>
                <c:manualLayout>
                  <c:x val="-2.4998713579815639E-2"/>
                  <c:y val="0.42659137577002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9F-4B46-8CBB-7BA6EFEDD110}"/>
                </c:ext>
              </c:extLst>
            </c:dLbl>
            <c:dLbl>
              <c:idx val="6"/>
              <c:layout>
                <c:manualLayout>
                  <c:x val="-2.0688127956311055E-2"/>
                  <c:y val="0.38922430966318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48-4761-8FF5-3CDF8DBF399E}"/>
                </c:ext>
              </c:extLst>
            </c:dLbl>
            <c:dLbl>
              <c:idx val="7"/>
              <c:layout>
                <c:manualLayout>
                  <c:x val="-2.1905076659623376E-2"/>
                  <c:y val="0.38922430966318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8-4761-8FF5-3CDF8DBF399E}"/>
                </c:ext>
              </c:extLst>
            </c:dLbl>
            <c:dLbl>
              <c:idx val="8"/>
              <c:layout>
                <c:manualLayout>
                  <c:x val="-2.7989820176185426E-2"/>
                  <c:y val="0.38922430966318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48-4761-8FF5-3CDF8DBF3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2250</c:v>
                </c:pt>
                <c:pt idx="1">
                  <c:v>3250</c:v>
                </c:pt>
                <c:pt idx="2">
                  <c:v>3620</c:v>
                </c:pt>
                <c:pt idx="3">
                  <c:v>2250</c:v>
                </c:pt>
                <c:pt idx="4">
                  <c:v>2250</c:v>
                </c:pt>
                <c:pt idx="5">
                  <c:v>2250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9F-4B46-8CBB-7BA6EFEDD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33728"/>
        <c:axId val="167435264"/>
      </c:lineChart>
      <c:catAx>
        <c:axId val="167433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7435264"/>
        <c:crosses val="autoZero"/>
        <c:auto val="1"/>
        <c:lblAlgn val="ctr"/>
        <c:lblOffset val="100"/>
        <c:noMultiLvlLbl val="0"/>
      </c:catAx>
      <c:valAx>
        <c:axId val="16743526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74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89655259795200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1.3423738828366645E-2"/>
                  <c:y val="-0.25420308756870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6-4DE2-9E42-9C4BB7B8EB24}"/>
                </c:ext>
              </c:extLst>
            </c:dLbl>
            <c:dLbl>
              <c:idx val="1"/>
              <c:layout>
                <c:manualLayout>
                  <c:x val="2.9445840009721152E-2"/>
                  <c:y val="-8.3282207484300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78616197631107E-2"/>
                      <c:h val="0.14922113015517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86-4DE2-9E42-9C4BB7B8EB24}"/>
                </c:ext>
              </c:extLst>
            </c:dLbl>
            <c:dLbl>
              <c:idx val="2"/>
              <c:layout>
                <c:manualLayout>
                  <c:x val="1.691597583179719E-2"/>
                  <c:y val="-0.29327096525384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86-4DE2-9E42-9C4BB7B8EB24}"/>
                </c:ext>
              </c:extLst>
            </c:dLbl>
            <c:dLbl>
              <c:idx val="3"/>
              <c:layout>
                <c:manualLayout>
                  <c:x val="7.789482446282938E-3"/>
                  <c:y val="-0.23816652252240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6-4DE2-9E42-9C4BB7B8EB24}"/>
                </c:ext>
              </c:extLst>
            </c:dLbl>
            <c:dLbl>
              <c:idx val="4"/>
              <c:layout>
                <c:manualLayout>
                  <c:x val="8.5313671242658214E-3"/>
                  <c:y val="-0.26124243125304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86-4DE2-9E42-9C4BB7B8EB24}"/>
                </c:ext>
              </c:extLst>
            </c:dLbl>
            <c:dLbl>
              <c:idx val="5"/>
              <c:layout>
                <c:manualLayout>
                  <c:x val="1.4977735589320607E-2"/>
                  <c:y val="-0.25066742000228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86-4DE2-9E42-9C4BB7B8EB24}"/>
                </c:ext>
              </c:extLst>
            </c:dLbl>
            <c:dLbl>
              <c:idx val="6"/>
              <c:layout>
                <c:manualLayout>
                  <c:x val="1.1275055646146458E-2"/>
                  <c:y val="-0.26782395034742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86-4DE2-9E42-9C4BB7B8E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0">
                  <c:v>2025</c:v>
                </c:pt>
                <c:pt idx="5" formatCode="0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2250</c:v>
                </c:pt>
                <c:pt idx="1">
                  <c:v>2750</c:v>
                </c:pt>
                <c:pt idx="2">
                  <c:v>3620</c:v>
                </c:pt>
                <c:pt idx="3">
                  <c:v>2250</c:v>
                </c:pt>
                <c:pt idx="4">
                  <c:v>2250</c:v>
                </c:pt>
                <c:pt idx="5">
                  <c:v>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86-4DE2-9E42-9C4BB7B8EB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0534440211384147E-2"/>
                  <c:y val="-0.14967815268612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387169718578669E-2"/>
                      <c:h val="0.17296142088173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C0-4376-AB72-51E218F1075B}"/>
                </c:ext>
              </c:extLst>
            </c:dLbl>
            <c:dLbl>
              <c:idx val="2"/>
              <c:layout>
                <c:manualLayout>
                  <c:x val="1.0164215535791877E-2"/>
                  <c:y val="-4.5643847804323269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ru-RU" sz="1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E3706A6-3C31-4FD9-B8BF-4F8A74ABD7C8}" type="VALUE">
                      <a:rPr lang="en-US" smtClean="0"/>
                      <a:pPr algn="ctr">
                        <a:defRPr lang="ru-RU" sz="12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97477959716092E-2"/>
                      <c:h val="0.10041646516951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49-4F89-A192-526169E07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0">
                  <c:v>2025</c:v>
                </c:pt>
                <c:pt idx="5" formatCode="0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9-4F89-A192-526169E07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7749888"/>
        <c:axId val="167755776"/>
        <c:axId val="0"/>
      </c:bar3DChart>
      <c:catAx>
        <c:axId val="1677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755776"/>
        <c:crosses val="autoZero"/>
        <c:auto val="1"/>
        <c:lblAlgn val="ctr"/>
        <c:lblOffset val="100"/>
        <c:noMultiLvlLbl val="0"/>
      </c:catAx>
      <c:valAx>
        <c:axId val="16775577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774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1703160248299138"/>
          <c:y val="0.16008225373738769"/>
          <c:w val="0.3739704158444685"/>
          <c:h val="8.6034460106757887E-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7630383994951E-2"/>
          <c:y val="0.28219086768136875"/>
          <c:w val="0.95600274376590055"/>
          <c:h val="0.3312076435951560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39584"/>
        <c:axId val="201947776"/>
      </c:lineChart>
      <c:catAx>
        <c:axId val="2019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1947776"/>
        <c:crosses val="autoZero"/>
        <c:auto val="1"/>
        <c:lblAlgn val="ctr"/>
        <c:lblOffset val="100"/>
        <c:noMultiLvlLbl val="0"/>
      </c:catAx>
      <c:valAx>
        <c:axId val="20194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939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87672927538417E-2"/>
          <c:y val="8.4010266451459259E-2"/>
          <c:w val="0.95600274376590055"/>
          <c:h val="0.525213865126097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8812335439107769E-2"/>
                  <c:y val="-0.17999294059102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1-4EC3-895C-B04E073BCF9A}"/>
                </c:ext>
              </c:extLst>
            </c:dLbl>
            <c:dLbl>
              <c:idx val="1"/>
              <c:layout>
                <c:manualLayout>
                  <c:x val="-3.7845803239596208E-2"/>
                  <c:y val="-9.9183960464898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C1-4EC3-895C-B04E073BCF9A}"/>
                </c:ext>
              </c:extLst>
            </c:dLbl>
            <c:dLbl>
              <c:idx val="2"/>
              <c:layout>
                <c:manualLayout>
                  <c:x val="-2.469628751923519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C1-4EC3-895C-B04E073BCF9A}"/>
                </c:ext>
              </c:extLst>
            </c:dLbl>
            <c:dLbl>
              <c:idx val="3"/>
              <c:layout>
                <c:manualLayout>
                  <c:x val="-3.8695382146247258E-2"/>
                  <c:y val="-0.17343072991889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C1-4EC3-895C-B04E073BCF9A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C1-4EC3-895C-B04E073BCF9A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C1-4EC3-895C-B04E073BCF9A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C1-4EC3-895C-B04E073BCF9A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C1-4EC3-895C-B04E073BC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9C1-4EC3-895C-B04E073B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7664"/>
        <c:axId val="210216832"/>
      </c:lineChart>
      <c:catAx>
        <c:axId val="21001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0216832"/>
        <c:crosses val="autoZero"/>
        <c:auto val="1"/>
        <c:lblAlgn val="ctr"/>
        <c:lblOffset val="100"/>
        <c:noMultiLvlLbl val="0"/>
      </c:catAx>
      <c:valAx>
        <c:axId val="21021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017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52-42AE-883A-CBBA03753CBE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2-42AE-883A-CBBA03753CBE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52-42AE-883A-CBBA03753CBE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2-42AE-883A-CBBA03753CBE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52-42AE-883A-CBBA03753CBE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52-42AE-883A-CBBA03753CBE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52-42AE-883A-CBBA03753CBE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52-42AE-883A-CBBA03753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A52-42AE-883A-CBBA03753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78112"/>
        <c:axId val="217614208"/>
      </c:lineChart>
      <c:catAx>
        <c:axId val="21757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614208"/>
        <c:crosses val="autoZero"/>
        <c:auto val="1"/>
        <c:lblAlgn val="ctr"/>
        <c:lblOffset val="100"/>
        <c:noMultiLvlLbl val="0"/>
      </c:catAx>
      <c:valAx>
        <c:axId val="21761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578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52251188539235E-2"/>
          <c:y val="0.23667122848906619"/>
          <c:w val="0.95343458698913197"/>
          <c:h val="0.188626753896964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2-4A4D-8CCA-6B9101E97900}"/>
                </c:ext>
              </c:extLst>
            </c:dLbl>
            <c:dLbl>
              <c:idx val="1"/>
              <c:layout>
                <c:manualLayout>
                  <c:x val="1.972204081029566E-2"/>
                  <c:y val="-0.11157906997059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2-4A4D-8CCA-6B9101E97900}"/>
                </c:ext>
              </c:extLst>
            </c:dLbl>
            <c:dLbl>
              <c:idx val="2"/>
              <c:layout>
                <c:manualLayout>
                  <c:x val="-2.3200797508166081E-2"/>
                  <c:y val="-9.8692860298293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2-4A4D-8CCA-6B9101E97900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2-4A4D-8CCA-6B9101E97900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2-4A4D-8CCA-6B9101E97900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2-4A4D-8CCA-6B9101E97900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2-4A4D-8CCA-6B9101E97900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2-4A4D-8CCA-6B9101E97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441</c:v>
                </c:pt>
                <c:pt idx="1">
                  <c:v>441</c:v>
                </c:pt>
                <c:pt idx="2">
                  <c:v>441</c:v>
                </c:pt>
                <c:pt idx="3">
                  <c:v>441</c:v>
                </c:pt>
                <c:pt idx="4">
                  <c:v>441</c:v>
                </c:pt>
                <c:pt idx="5">
                  <c:v>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042-4A4D-8CCA-6B9101E97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5024"/>
        <c:axId val="143106816"/>
      </c:lineChart>
      <c:catAx>
        <c:axId val="14310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106816"/>
        <c:crosses val="autoZero"/>
        <c:auto val="1"/>
        <c:lblAlgn val="ctr"/>
        <c:lblOffset val="100"/>
        <c:noMultiLvlLbl val="0"/>
      </c:catAx>
      <c:valAx>
        <c:axId val="143106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3105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3403324584411E-3"/>
          <c:y val="0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02-4B72-A842-E776F255D4C7}"/>
                </c:ext>
              </c:extLst>
            </c:dLbl>
            <c:dLbl>
              <c:idx val="1"/>
              <c:layout>
                <c:manualLayout>
                  <c:x val="-5.4522601341498979E-2"/>
                  <c:y val="0.1824489825236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2-4B72-A842-E776F255D4C7}"/>
                </c:ext>
              </c:extLst>
            </c:dLbl>
            <c:dLbl>
              <c:idx val="2"/>
              <c:layout>
                <c:manualLayout>
                  <c:x val="-5.8134113926634014E-2"/>
                  <c:y val="0.28465920110331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02-4B72-A842-E776F255D4C7}"/>
                </c:ext>
              </c:extLst>
            </c:dLbl>
            <c:dLbl>
              <c:idx val="3"/>
              <c:layout>
                <c:manualLayout>
                  <c:x val="-6.4366967851112025E-2"/>
                  <c:y val="0.26782648670780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02-4B72-A842-E776F255D4C7}"/>
                </c:ext>
              </c:extLst>
            </c:dLbl>
            <c:dLbl>
              <c:idx val="4"/>
              <c:layout>
                <c:manualLayout>
                  <c:x val="-4.9697468541228668E-2"/>
                  <c:y val="0.2096798523168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02-4B72-A842-E776F255D4C7}"/>
                </c:ext>
              </c:extLst>
            </c:dLbl>
            <c:dLbl>
              <c:idx val="5"/>
              <c:layout>
                <c:manualLayout>
                  <c:x val="-3.6731020571394948E-2"/>
                  <c:y val="0.22792475056925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02-4B72-A842-E776F255D4C7}"/>
                </c:ext>
              </c:extLst>
            </c:dLbl>
            <c:dLbl>
              <c:idx val="6"/>
              <c:layout>
                <c:manualLayout>
                  <c:x val="-4.430608129456555E-2"/>
                  <c:y val="0.32840816854263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420 100,0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02-4B72-A842-E776F255D4C7}"/>
                </c:ext>
              </c:extLst>
            </c:dLbl>
            <c:dLbl>
              <c:idx val="7"/>
              <c:layout>
                <c:manualLayout>
                  <c:x val="-4.1352342541594513E-2"/>
                  <c:y val="0.182448982523686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448 980,9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02-4B72-A842-E776F255D4C7}"/>
                </c:ext>
              </c:extLst>
            </c:dLbl>
            <c:dLbl>
              <c:idx val="8"/>
              <c:layout>
                <c:manualLayout>
                  <c:x val="-4.5782950671051176E-2"/>
                  <c:y val="0.32840816854263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238 354,6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02-4B72-A842-E776F255D4C7}"/>
                </c:ext>
              </c:extLst>
            </c:dLbl>
            <c:dLbl>
              <c:idx val="9"/>
              <c:layout>
                <c:manualLayout>
                  <c:x val="-5.169042817699325E-2"/>
                  <c:y val="0.346653066795003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207 438,7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02-4B72-A842-E776F255D4C7}"/>
                </c:ext>
              </c:extLst>
            </c:dLbl>
            <c:dLbl>
              <c:idx val="10"/>
              <c:layout>
                <c:manualLayout>
                  <c:x val="-1.6245563141340593E-2"/>
                  <c:y val="0.32840816854263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211 041,0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02-4B72-A842-E776F255D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420100</c:v>
                </c:pt>
                <c:pt idx="1">
                  <c:v>471648</c:v>
                </c:pt>
                <c:pt idx="2">
                  <c:v>278899.7</c:v>
                </c:pt>
                <c:pt idx="3">
                  <c:v>210897.1</c:v>
                </c:pt>
                <c:pt idx="4">
                  <c:v>198690.7</c:v>
                </c:pt>
                <c:pt idx="5">
                  <c:v>186681.2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102-4B72-A842-E776F255D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04224"/>
        <c:axId val="168010112"/>
      </c:lineChart>
      <c:catAx>
        <c:axId val="168004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010112"/>
        <c:crosses val="autoZero"/>
        <c:auto val="1"/>
        <c:lblAlgn val="ctr"/>
        <c:lblOffset val="100"/>
        <c:noMultiLvlLbl val="0"/>
      </c:catAx>
      <c:valAx>
        <c:axId val="16801011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800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учащихся в учреждениях, чел.</a:t>
            </a:r>
          </a:p>
        </c:rich>
      </c:tx>
      <c:layout>
        <c:manualLayout>
          <c:xMode val="edge"/>
          <c:yMode val="edge"/>
          <c:x val="0.31057555229624345"/>
          <c:y val="3.7734984718502361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108469246146786E-4"/>
          <c:y val="0.14314284150269743"/>
          <c:w val="0.98323797355849352"/>
          <c:h val="0.770436986295055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среднего профессионального образования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rgbClr val="FF9999"/>
              </a:solidFill>
            </a:ln>
          </c:spPr>
          <c:invertIfNegative val="0"/>
          <c:dLbls>
            <c:dLbl>
              <c:idx val="0"/>
              <c:layout>
                <c:manualLayout>
                  <c:x val="1.1856759146275998E-2"/>
                  <c:y val="5.122643814335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7E-4B87-8A6B-4F7CD1E4AFE2}"/>
                </c:ext>
              </c:extLst>
            </c:dLbl>
            <c:dLbl>
              <c:idx val="1"/>
              <c:layout>
                <c:manualLayout>
                  <c:x val="7.7100443554824439E-3"/>
                  <c:y val="7.65247500334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5-4706-BEDC-EC5B0683F635}"/>
                </c:ext>
              </c:extLst>
            </c:dLbl>
            <c:dLbl>
              <c:idx val="2"/>
              <c:layout>
                <c:manualLayout>
                  <c:x val="5.4238838074948063E-3"/>
                  <c:y val="7.6918311982261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5-4706-BEDC-EC5B0683F635}"/>
                </c:ext>
              </c:extLst>
            </c:dLbl>
            <c:dLbl>
              <c:idx val="3"/>
              <c:layout>
                <c:manualLayout>
                  <c:x val="7.4104744664224981E-3"/>
                  <c:y val="7.318062591907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75-4706-BEDC-EC5B0683F635}"/>
                </c:ext>
              </c:extLst>
            </c:dLbl>
            <c:dLbl>
              <c:idx val="4"/>
              <c:layout>
                <c:manualLayout>
                  <c:x val="2.9640730861837015E-3"/>
                  <c:y val="7.683965721503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5-4706-BEDC-EC5B0683F635}"/>
                </c:ext>
              </c:extLst>
            </c:dLbl>
            <c:dLbl>
              <c:idx val="5"/>
              <c:layout>
                <c:manualLayout>
                  <c:x val="4.446284679853499E-3"/>
                  <c:y val="6.952159462312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75-4706-BEDC-EC5B0683F635}"/>
                </c:ext>
              </c:extLst>
            </c:dLbl>
            <c:dLbl>
              <c:idx val="6"/>
              <c:layout>
                <c:manualLayout>
                  <c:x val="1.3338854039560496E-2"/>
                  <c:y val="8.415771980694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75-4706-BEDC-EC5B0683F635}"/>
                </c:ext>
              </c:extLst>
            </c:dLbl>
            <c:dLbl>
              <c:idx val="7"/>
              <c:layout>
                <c:manualLayout>
                  <c:x val="7.4104744664224981E-3"/>
                  <c:y val="7.683965721503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75-4706-BEDC-EC5B0683F635}"/>
                </c:ext>
              </c:extLst>
            </c:dLbl>
            <c:dLbl>
              <c:idx val="8"/>
              <c:layout>
                <c:manualLayout>
                  <c:x val="0"/>
                  <c:y val="8.415771980694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75-4706-BEDC-EC5B0683F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#,##0</c:formatCode>
                <c:ptCount val="9"/>
                <c:pt idx="0">
                  <c:v>620</c:v>
                </c:pt>
                <c:pt idx="1">
                  <c:v>650</c:v>
                </c:pt>
                <c:pt idx="2">
                  <c:v>680</c:v>
                </c:pt>
                <c:pt idx="3">
                  <c:v>710</c:v>
                </c:pt>
                <c:pt idx="4">
                  <c:v>740</c:v>
                </c:pt>
                <c:pt idx="5">
                  <c:v>770</c:v>
                </c:pt>
                <c:pt idx="6">
                  <c:v>770</c:v>
                </c:pt>
                <c:pt idx="7">
                  <c:v>770</c:v>
                </c:pt>
                <c:pt idx="8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1-4241-A79C-22CC6EA571C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общеобразовательных</c:v>
                </c:pt>
              </c:strCache>
            </c:strRef>
          </c:tx>
          <c:spPr>
            <a:solidFill>
              <a:srgbClr val="66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Лист1!$B$3:$J$3</c:f>
              <c:numCache>
                <c:formatCode>#,##0</c:formatCode>
                <c:ptCount val="9"/>
                <c:pt idx="0">
                  <c:v>3861</c:v>
                </c:pt>
                <c:pt idx="1">
                  <c:v>3864</c:v>
                </c:pt>
                <c:pt idx="2">
                  <c:v>3855</c:v>
                </c:pt>
                <c:pt idx="3">
                  <c:v>3855</c:v>
                </c:pt>
                <c:pt idx="4">
                  <c:v>3855</c:v>
                </c:pt>
                <c:pt idx="5">
                  <c:v>3855</c:v>
                </c:pt>
                <c:pt idx="6">
                  <c:v>3855</c:v>
                </c:pt>
                <c:pt idx="7">
                  <c:v>3855</c:v>
                </c:pt>
                <c:pt idx="8">
                  <c:v>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1-4241-A79C-22CC6EA57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6747520"/>
        <c:axId val="56749056"/>
        <c:axId val="56742784"/>
      </c:bar3DChart>
      <c:catAx>
        <c:axId val="5674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749056"/>
        <c:crosses val="autoZero"/>
        <c:auto val="1"/>
        <c:lblAlgn val="ctr"/>
        <c:lblOffset val="100"/>
        <c:noMultiLvlLbl val="0"/>
      </c:catAx>
      <c:valAx>
        <c:axId val="56749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6747520"/>
        <c:crosses val="autoZero"/>
        <c:crossBetween val="between"/>
      </c:valAx>
      <c:serAx>
        <c:axId val="56742784"/>
        <c:scaling>
          <c:orientation val="minMax"/>
        </c:scaling>
        <c:delete val="1"/>
        <c:axPos val="b"/>
        <c:majorTickMark val="out"/>
        <c:minorTickMark val="none"/>
        <c:tickLblPos val="nextTo"/>
        <c:crossAx val="56749056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8356656531691313"/>
          <c:w val="0.71849474708225691"/>
          <c:h val="7.4099129208174117E-2"/>
        </c:manualLayout>
      </c:layout>
      <c:overlay val="0"/>
      <c:txPr>
        <a:bodyPr/>
        <a:lstStyle/>
        <a:p>
          <a:pPr>
            <a:defRPr sz="1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0077149266655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52539139082567E-2"/>
                  <c:y val="1.130337369921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0E-48B6-99E6-9D35770192F7}"/>
                </c:ext>
              </c:extLst>
            </c:dLbl>
            <c:dLbl>
              <c:idx val="1"/>
              <c:layout>
                <c:manualLayout>
                  <c:x val="1.1127832066118558E-2"/>
                  <c:y val="-9.8132614894641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0E-48B6-99E6-9D35770192F7}"/>
                </c:ext>
              </c:extLst>
            </c:dLbl>
            <c:dLbl>
              <c:idx val="2"/>
              <c:layout>
                <c:manualLayout>
                  <c:x val="1.0974155340169213E-2"/>
                  <c:y val="8.8076847117683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056622562938694E-2"/>
                      <c:h val="9.2573212046122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0E-48B6-99E6-9D35770192F7}"/>
                </c:ext>
              </c:extLst>
            </c:dLbl>
            <c:dLbl>
              <c:idx val="3"/>
              <c:layout>
                <c:manualLayout>
                  <c:x val="9.6441503308777633E-3"/>
                  <c:y val="7.13346665185349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0E-48B6-99E6-9D35770192F7}"/>
                </c:ext>
              </c:extLst>
            </c:dLbl>
            <c:dLbl>
              <c:idx val="4"/>
              <c:layout>
                <c:manualLayout>
                  <c:x val="8.317043252503804E-3"/>
                  <c:y val="9.0155176284511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44088699702795E-2"/>
                      <c:h val="7.12468118219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10E-48B6-99E6-9D35770192F7}"/>
                </c:ext>
              </c:extLst>
            </c:dLbl>
            <c:dLbl>
              <c:idx val="5"/>
              <c:layout>
                <c:manualLayout>
                  <c:x val="1.1152679881339025E-2"/>
                  <c:y val="-5.673733126499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0E-48B6-99E6-9D35770192F7}"/>
                </c:ext>
              </c:extLst>
            </c:dLbl>
            <c:dLbl>
              <c:idx val="6"/>
              <c:layout>
                <c:manualLayout>
                  <c:x val="-3.3383496198355796E-3"/>
                  <c:y val="1.97609775633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0E-48B6-99E6-9D35770192F7}"/>
                </c:ext>
              </c:extLst>
            </c:dLbl>
            <c:dLbl>
              <c:idx val="8"/>
              <c:layout>
                <c:manualLayout>
                  <c:x val="-1.0754225140296853E-3"/>
                  <c:y val="3.73600992459059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165 656,0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10E-48B6-99E6-9D3577019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256307.20000000001</c:v>
                </c:pt>
                <c:pt idx="1">
                  <c:v>260552.1</c:v>
                </c:pt>
                <c:pt idx="2">
                  <c:v>113243.7</c:v>
                </c:pt>
                <c:pt idx="3">
                  <c:v>72316.100000000006</c:v>
                </c:pt>
                <c:pt idx="4">
                  <c:v>55999</c:v>
                </c:pt>
                <c:pt idx="5">
                  <c:v>39692.1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0E-48B6-99E6-9D35770192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1BAD9C"/>
            </a:solidFill>
          </c:spPr>
          <c:invertIfNegative val="0"/>
          <c:dLbls>
            <c:dLbl>
              <c:idx val="0"/>
              <c:layout>
                <c:manualLayout>
                  <c:x val="1.5189557561971778E-2"/>
                  <c:y val="-2.191490918353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0E-48B6-99E6-9D35770192F7}"/>
                </c:ext>
              </c:extLst>
            </c:dLbl>
            <c:dLbl>
              <c:idx val="1"/>
              <c:layout>
                <c:manualLayout>
                  <c:x val="1.4483172020418036E-2"/>
                  <c:y val="-4.2227692857975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0E-48B6-99E6-9D35770192F7}"/>
                </c:ext>
              </c:extLst>
            </c:dLbl>
            <c:dLbl>
              <c:idx val="2"/>
              <c:layout>
                <c:manualLayout>
                  <c:x val="1.2524846272109284E-2"/>
                  <c:y val="-6.264209125815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0E-48B6-99E6-9D35770192F7}"/>
                </c:ext>
              </c:extLst>
            </c:dLbl>
            <c:dLbl>
              <c:idx val="3"/>
              <c:layout>
                <c:manualLayout>
                  <c:x val="1.3223632611465835E-2"/>
                  <c:y val="-5.0332483382605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0E-48B6-99E6-9D35770192F7}"/>
                </c:ext>
              </c:extLst>
            </c:dLbl>
            <c:dLbl>
              <c:idx val="4"/>
              <c:layout>
                <c:manualLayout>
                  <c:x val="5.5638636385547226E-3"/>
                  <c:y val="-3.195986353819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0E-48B6-99E6-9D35770192F7}"/>
                </c:ext>
              </c:extLst>
            </c:dLbl>
            <c:dLbl>
              <c:idx val="5"/>
              <c:layout>
                <c:manualLayout>
                  <c:x val="8.3150016757942164E-3"/>
                  <c:y val="-6.567664568435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0E-48B6-99E6-9D35770192F7}"/>
                </c:ext>
              </c:extLst>
            </c:dLbl>
            <c:dLbl>
              <c:idx val="6"/>
              <c:layout>
                <c:manualLayout>
                  <c:x val="8.8648686731284607E-3"/>
                  <c:y val="-0.17921332826793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0E-48B6-99E6-9D35770192F7}"/>
                </c:ext>
              </c:extLst>
            </c:dLbl>
            <c:dLbl>
              <c:idx val="7"/>
              <c:layout>
                <c:manualLayout>
                  <c:x val="1.0680808500952391E-2"/>
                  <c:y val="-0.16449160007127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0E-48B6-99E6-9D35770192F7}"/>
                </c:ext>
              </c:extLst>
            </c:dLbl>
            <c:dLbl>
              <c:idx val="8"/>
              <c:layout>
                <c:manualLayout>
                  <c:x val="-6.9267371376159032E-5"/>
                  <c:y val="-0.11094814804853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0E-48B6-99E6-9D35770192F7}"/>
                </c:ext>
              </c:extLst>
            </c:dLbl>
            <c:dLbl>
              <c:idx val="9"/>
              <c:layout>
                <c:manualLayout>
                  <c:x val="9.5301910898788235E-3"/>
                  <c:y val="-9.7538856184210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0E-48B6-99E6-9D35770192F7}"/>
                </c:ext>
              </c:extLst>
            </c:dLbl>
            <c:dLbl>
              <c:idx val="10"/>
              <c:layout>
                <c:manualLayout>
                  <c:x val="1.4108357878933283E-3"/>
                  <c:y val="-0.10858298900965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10E-48B6-99E6-9D3577019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163792.79999999999</c:v>
                </c:pt>
                <c:pt idx="1">
                  <c:v>211095.9</c:v>
                </c:pt>
                <c:pt idx="2">
                  <c:v>165656</c:v>
                </c:pt>
                <c:pt idx="3">
                  <c:v>138581</c:v>
                </c:pt>
                <c:pt idx="4">
                  <c:v>142691.70000000001</c:v>
                </c:pt>
                <c:pt idx="5">
                  <c:v>146989.1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10E-48B6-99E6-9D3577019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8355712"/>
        <c:axId val="168357248"/>
        <c:axId val="0"/>
      </c:bar3DChart>
      <c:catAx>
        <c:axId val="1683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357248"/>
        <c:crosses val="autoZero"/>
        <c:auto val="1"/>
        <c:lblAlgn val="ctr"/>
        <c:lblOffset val="100"/>
        <c:noMultiLvlLbl val="0"/>
      </c:catAx>
      <c:valAx>
        <c:axId val="16835724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835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46770040456209"/>
          <c:y val="0.12503698187551904"/>
          <c:w val="0.2874292736460955"/>
          <c:h val="0.2173231647293525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AC-49B6-BC63-7F34A89530DC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AC-49B6-BC63-7F34A89530DC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AC-49B6-BC63-7F34A89530DC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AC-49B6-BC63-7F34A89530DC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AC-49B6-BC63-7F34A89530DC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AC-49B6-BC63-7F34A89530DC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AC-49B6-BC63-7F34A89530DC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AC-49B6-BC63-7F34A8953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AC-49B6-BC63-7F34A8953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30272"/>
        <c:axId val="209831808"/>
      </c:lineChart>
      <c:catAx>
        <c:axId val="2098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9831808"/>
        <c:crosses val="autoZero"/>
        <c:auto val="1"/>
        <c:lblAlgn val="ctr"/>
        <c:lblOffset val="100"/>
        <c:noMultiLvlLbl val="0"/>
      </c:catAx>
      <c:valAx>
        <c:axId val="20983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830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0-4C4A-AEB6-757F2509B530}"/>
                </c:ext>
              </c:extLst>
            </c:dLbl>
            <c:dLbl>
              <c:idx val="1"/>
              <c:layout>
                <c:manualLayout>
                  <c:x val="-2.3812844749648551E-2"/>
                  <c:y val="-8.291191822138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0-4C4A-AEB6-757F2509B530}"/>
                </c:ext>
              </c:extLst>
            </c:dLbl>
            <c:dLbl>
              <c:idx val="2"/>
              <c:layout>
                <c:manualLayout>
                  <c:x val="-2.1696441383480543E-2"/>
                  <c:y val="-0.18614998753580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F0-4C4A-AEB6-757F2509B530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F0-4C4A-AEB6-757F2509B530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F0-4C4A-AEB6-757F2509B530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F0-4C4A-AEB6-757F2509B530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F0-4C4A-AEB6-757F2509B530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F0-4C4A-AEB6-757F2509B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4F0-4C4A-AEB6-757F2509B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102592"/>
        <c:axId val="215104128"/>
      </c:lineChart>
      <c:catAx>
        <c:axId val="2151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5104128"/>
        <c:crosses val="autoZero"/>
        <c:auto val="1"/>
        <c:lblAlgn val="ctr"/>
        <c:lblOffset val="100"/>
        <c:noMultiLvlLbl val="0"/>
      </c:catAx>
      <c:valAx>
        <c:axId val="215104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510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523981624409583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7388928"/>
        <c:axId val="217390464"/>
        <c:axId val="0"/>
      </c:bar3DChart>
      <c:catAx>
        <c:axId val="2173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390464"/>
        <c:crosses val="autoZero"/>
        <c:auto val="1"/>
        <c:lblAlgn val="ctr"/>
        <c:lblOffset val="100"/>
        <c:noMultiLvlLbl val="0"/>
      </c:catAx>
      <c:valAx>
        <c:axId val="2173904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7388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656989172064785"/>
          <c:y val="0.85068926950557833"/>
          <c:w val="0.48995580293935975"/>
          <c:h val="9.5090167949938548E-2"/>
        </c:manualLayout>
      </c:layout>
      <c:overlay val="0"/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244898252368604E-2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9539259147174199E-2"/>
                  <c:y val="0.4083426553066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1 585,0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6-4222-916B-CF808066BC85}"/>
                </c:ext>
              </c:extLst>
            </c:dLbl>
            <c:dLbl>
              <c:idx val="1"/>
              <c:layout>
                <c:manualLayout>
                  <c:x val="-3.8237024004773683E-2"/>
                  <c:y val="0.32840801127831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06-4222-916B-CF808066BC85}"/>
                </c:ext>
              </c:extLst>
            </c:dLbl>
            <c:dLbl>
              <c:idx val="2"/>
              <c:layout>
                <c:manualLayout>
                  <c:x val="-2.316816079381297E-2"/>
                  <c:y val="0.34547296883140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06-4222-916B-CF808066BC85}"/>
                </c:ext>
              </c:extLst>
            </c:dLbl>
            <c:dLbl>
              <c:idx val="3"/>
              <c:layout>
                <c:manualLayout>
                  <c:x val="-2.1537766112569263E-2"/>
                  <c:y val="0.249581588455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06-4222-916B-CF808066BC85}"/>
                </c:ext>
              </c:extLst>
            </c:dLbl>
            <c:dLbl>
              <c:idx val="4"/>
              <c:layout>
                <c:manualLayout>
                  <c:x val="-3.9359382567077571E-2"/>
                  <c:y val="0.2522506819087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06-4222-916B-CF808066BC85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06-4222-916B-CF808066BC85}"/>
                </c:ext>
              </c:extLst>
            </c:dLbl>
            <c:dLbl>
              <c:idx val="6"/>
              <c:layout>
                <c:manualLayout>
                  <c:x val="-2.7142633040577596E-2"/>
                  <c:y val="0.26759171289343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06-4222-916B-CF808066BC85}"/>
                </c:ext>
              </c:extLst>
            </c:dLbl>
            <c:dLbl>
              <c:idx val="7"/>
              <c:layout>
                <c:manualLayout>
                  <c:x val="-2.7142633040577596E-2"/>
                  <c:y val="0.2675917128934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06-4222-916B-CF808066BC85}"/>
                </c:ext>
              </c:extLst>
            </c:dLbl>
            <c:dLbl>
              <c:idx val="8"/>
              <c:layout>
                <c:manualLayout>
                  <c:x val="-2.0356974780433197E-2"/>
                  <c:y val="0.2919182322473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06-4222-916B-CF808066B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1585</c:v>
                </c:pt>
                <c:pt idx="1">
                  <c:v>20077.2</c:v>
                </c:pt>
                <c:pt idx="2">
                  <c:v>14904.1</c:v>
                </c:pt>
                <c:pt idx="3">
                  <c:v>1559.3</c:v>
                </c:pt>
                <c:pt idx="4">
                  <c:v>1150.3</c:v>
                </c:pt>
                <c:pt idx="5">
                  <c:v>1150.3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206-4222-916B-CF808066B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05152"/>
        <c:axId val="217523328"/>
      </c:lineChart>
      <c:catAx>
        <c:axId val="21750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523328"/>
        <c:crosses val="autoZero"/>
        <c:auto val="1"/>
        <c:lblAlgn val="ctr"/>
        <c:lblOffset val="100"/>
        <c:noMultiLvlLbl val="0"/>
      </c:catAx>
      <c:valAx>
        <c:axId val="21752332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7505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0687039326576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0698072078012811E-2"/>
                  <c:y val="-0.23161695469543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69-4C89-B3B6-A3282EA60614}"/>
                </c:ext>
              </c:extLst>
            </c:dLbl>
            <c:dLbl>
              <c:idx val="1"/>
              <c:layout>
                <c:manualLayout>
                  <c:x val="1.5578914170826897E-2"/>
                  <c:y val="-0.20434673290080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69-4C89-B3B6-A3282EA60614}"/>
                </c:ext>
              </c:extLst>
            </c:dLbl>
            <c:dLbl>
              <c:idx val="2"/>
              <c:layout>
                <c:manualLayout>
                  <c:x val="1.3291981894484842E-2"/>
                  <c:y val="-0.1294838712059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69-4C89-B3B6-A3282EA60614}"/>
                </c:ext>
              </c:extLst>
            </c:dLbl>
            <c:dLbl>
              <c:idx val="3"/>
              <c:layout>
                <c:manualLayout>
                  <c:x val="6.1189437732725041E-3"/>
                  <c:y val="-0.10512308626562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69-4C89-B3B6-A3282EA60614}"/>
                </c:ext>
              </c:extLst>
            </c:dLbl>
            <c:dLbl>
              <c:idx val="4"/>
              <c:layout>
                <c:manualLayout>
                  <c:x val="6.5233567238047775E-3"/>
                  <c:y val="-0.11543569211330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57521386512617E-2"/>
                      <c:h val="6.3438949662076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569-4C89-B3B6-A3282EA60614}"/>
                </c:ext>
              </c:extLst>
            </c:dLbl>
            <c:dLbl>
              <c:idx val="5"/>
              <c:layout>
                <c:manualLayout>
                  <c:x val="7.0475101475752063E-3"/>
                  <c:y val="-6.350008317079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69-4C89-B3B6-A3282EA60614}"/>
                </c:ext>
              </c:extLst>
            </c:dLbl>
            <c:dLbl>
              <c:idx val="6"/>
              <c:layout>
                <c:manualLayout>
                  <c:x val="-8.9022653928872309E-3"/>
                  <c:y val="-0.22014588303323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69-4C89-B3B6-A3282EA606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Лист1!$B$3:$B$7</c:f>
              <c:numCache>
                <c:formatCode>#\ ##0.0</c:formatCode>
                <c:ptCount val="5"/>
                <c:pt idx="0">
                  <c:v>20077.2</c:v>
                </c:pt>
                <c:pt idx="1">
                  <c:v>14904.1</c:v>
                </c:pt>
                <c:pt idx="2">
                  <c:v>1559.3</c:v>
                </c:pt>
                <c:pt idx="3">
                  <c:v>1150.3</c:v>
                </c:pt>
                <c:pt idx="4" formatCode="#,##0.00">
                  <c:v>1150.3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69-4C89-B3B6-A3282EA60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7572864"/>
        <c:axId val="217574400"/>
        <c:axId val="0"/>
      </c:bar3DChart>
      <c:catAx>
        <c:axId val="2175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574400"/>
        <c:crosses val="autoZero"/>
        <c:auto val="1"/>
        <c:lblAlgn val="ctr"/>
        <c:lblOffset val="100"/>
        <c:noMultiLvlLbl val="0"/>
      </c:catAx>
      <c:valAx>
        <c:axId val="21757440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7572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153533539031798"/>
          <c:y val="0.19603448937698673"/>
          <c:w val="0.23340493545533436"/>
          <c:h val="0.14931077911846263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63744"/>
        <c:axId val="217731072"/>
      </c:lineChart>
      <c:catAx>
        <c:axId val="21766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731072"/>
        <c:crosses val="autoZero"/>
        <c:auto val="1"/>
        <c:lblAlgn val="ctr"/>
        <c:lblOffset val="100"/>
        <c:noMultiLvlLbl val="0"/>
      </c:catAx>
      <c:valAx>
        <c:axId val="2177310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766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23-428E-AAC8-2F97C6F3AD3B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3-428E-AAC8-2F97C6F3AD3B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23-428E-AAC8-2F97C6F3AD3B}"/>
                </c:ext>
              </c:extLst>
            </c:dLbl>
            <c:dLbl>
              <c:idx val="3"/>
              <c:layout>
                <c:manualLayout>
                  <c:x val="-2.0196653082868648E-2"/>
                  <c:y val="-0.24533697632058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23-428E-AAC8-2F97C6F3AD3B}"/>
                </c:ext>
              </c:extLst>
            </c:dLbl>
            <c:dLbl>
              <c:idx val="4"/>
              <c:layout>
                <c:manualLayout>
                  <c:x val="-1.998737480358017E-2"/>
                  <c:y val="-0.22408500303582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23-428E-AAC8-2F97C6F3AD3B}"/>
                </c:ext>
              </c:extLst>
            </c:dLbl>
            <c:dLbl>
              <c:idx val="5"/>
              <c:layout>
                <c:manualLayout>
                  <c:x val="5.1274359454342236E-3"/>
                  <c:y val="-0.11830479659987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23-428E-AAC8-2F97C6F3AD3B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23-428E-AAC8-2F97C6F3AD3B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23-428E-AAC8-2F97C6F3AD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35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523-428E-AAC8-2F97C6F3A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762816"/>
        <c:axId val="217768704"/>
      </c:lineChart>
      <c:catAx>
        <c:axId val="21776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768704"/>
        <c:crosses val="autoZero"/>
        <c:auto val="1"/>
        <c:lblAlgn val="ctr"/>
        <c:lblOffset val="100"/>
        <c:noMultiLvlLbl val="0"/>
      </c:catAx>
      <c:valAx>
        <c:axId val="217768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76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99157631305291E-2"/>
          <c:y val="0.14224050068656241"/>
          <c:w val="0.96700205912347592"/>
          <c:h val="0.460624021396555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6811836741683639E-2"/>
                  <c:y val="-0.1823944824013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C-4A1F-89A6-7AA7F86B40F8}"/>
                </c:ext>
              </c:extLst>
            </c:dLbl>
            <c:dLbl>
              <c:idx val="1"/>
              <c:layout>
                <c:manualLayout>
                  <c:x val="-1.3142486974730119E-3"/>
                  <c:y val="-9.9295366500930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C-4A1F-89A6-7AA7F86B40F8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C-4A1F-89A6-7AA7F86B40F8}"/>
                </c:ext>
              </c:extLst>
            </c:dLbl>
            <c:dLbl>
              <c:idx val="3"/>
              <c:layout>
                <c:manualLayout>
                  <c:x val="-2.0196653082868648E-2"/>
                  <c:y val="-0.2132957908011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C-4A1F-89A6-7AA7F86B40F8}"/>
                </c:ext>
              </c:extLst>
            </c:dLbl>
            <c:dLbl>
              <c:idx val="4"/>
              <c:layout>
                <c:manualLayout>
                  <c:x val="-1.998737480358017E-2"/>
                  <c:y val="-0.20387095762577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C-4A1F-89A6-7AA7F86B40F8}"/>
                </c:ext>
              </c:extLst>
            </c:dLbl>
            <c:dLbl>
              <c:idx val="5"/>
              <c:layout>
                <c:manualLayout>
                  <c:x val="-1.4371347299784749E-2"/>
                  <c:y val="-0.15977864242082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C-4A1F-89A6-7AA7F86B40F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C-4A1F-89A6-7AA7F86B40F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8C-4A1F-89A6-7AA7F86B40F8}"/>
                </c:ext>
              </c:extLst>
            </c:dLbl>
            <c:dLbl>
              <c:idx val="8"/>
              <c:layout>
                <c:manualLayout>
                  <c:x val="-1.4999064034783656E-3"/>
                  <c:y val="-0.2032588421314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8C-4A1F-89A6-7AA7F86B4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37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78C-4A1F-89A6-7AA7F86B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850240"/>
        <c:axId val="217851776"/>
      </c:lineChart>
      <c:catAx>
        <c:axId val="2178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851776"/>
        <c:crosses val="autoZero"/>
        <c:auto val="1"/>
        <c:lblAlgn val="ctr"/>
        <c:lblOffset val="100"/>
        <c:noMultiLvlLbl val="0"/>
      </c:catAx>
      <c:valAx>
        <c:axId val="21785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850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C5-4354-B939-00440610C258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C5-4354-B939-00440610C258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C5-4354-B939-00440610C258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C5-4354-B939-00440610C258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C5-4354-B939-00440610C258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C5-4354-B939-00440610C258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C5-4354-B939-00440610C258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C5-4354-B939-00440610C258}"/>
                </c:ext>
              </c:extLst>
            </c:dLbl>
            <c:dLbl>
              <c:idx val="8"/>
              <c:layout>
                <c:manualLayout>
                  <c:x val="-2.3998502455653849E-2"/>
                  <c:y val="-0.1987503765693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C5-4354-B939-00440610C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C5-4354-B939-00440610C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904640"/>
        <c:axId val="217906176"/>
      </c:lineChart>
      <c:catAx>
        <c:axId val="2179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906176"/>
        <c:crosses val="autoZero"/>
        <c:auto val="1"/>
        <c:lblAlgn val="ctr"/>
        <c:lblOffset val="100"/>
        <c:noMultiLvlLbl val="0"/>
      </c:catAx>
      <c:valAx>
        <c:axId val="21790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904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Обеспеченность, учреждений на  100 тыс. населения</a:t>
            </a:r>
          </a:p>
        </c:rich>
      </c:tx>
      <c:layout>
        <c:manualLayout>
          <c:xMode val="edge"/>
          <c:yMode val="edge"/>
          <c:x val="0.11870428748657558"/>
          <c:y val="0.142612576058376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185127578417E-2"/>
          <c:y val="0.26141609617008621"/>
          <c:w val="0.9588471651298005"/>
          <c:h val="0.61691267538787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общедоступными библиотеками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0.0</c:formatCode>
                <c:ptCount val="9"/>
                <c:pt idx="0">
                  <c:v>55</c:v>
                </c:pt>
                <c:pt idx="1">
                  <c:v>65.3</c:v>
                </c:pt>
                <c:pt idx="2">
                  <c:v>66.099999999999994</c:v>
                </c:pt>
                <c:pt idx="3">
                  <c:v>66.7</c:v>
                </c:pt>
                <c:pt idx="4">
                  <c:v>67.099999999999994</c:v>
                </c:pt>
                <c:pt idx="5">
                  <c:v>67.7</c:v>
                </c:pt>
                <c:pt idx="6">
                  <c:v>67.7</c:v>
                </c:pt>
                <c:pt idx="7">
                  <c:v>67.7</c:v>
                </c:pt>
                <c:pt idx="8">
                  <c:v>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C-4514-989E-1E99605FF3F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учреждениями культурно-досугового типа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4C-4514-989E-1E99605FF3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4C-4514-989E-1E99605FF3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4C-4514-989E-1E99605FF3F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54C-4514-989E-1E99605FF3F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54C-4514-989E-1E99605FF3F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54C-4514-989E-1E99605FF3F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4C-4514-989E-1E99605FF3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4C-4514-989E-1E99605FF3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4C-4514-989E-1E99605FF3F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4C-4514-989E-1E99605FF3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4C-4514-989E-1E99605FF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Лист1!$B$3:$J$3</c:f>
              <c:numCache>
                <c:formatCode>0.0</c:formatCode>
                <c:ptCount val="9"/>
                <c:pt idx="0">
                  <c:v>37.5</c:v>
                </c:pt>
                <c:pt idx="1">
                  <c:v>44.5</c:v>
                </c:pt>
                <c:pt idx="2">
                  <c:v>45</c:v>
                </c:pt>
                <c:pt idx="3">
                  <c:v>45.5</c:v>
                </c:pt>
                <c:pt idx="4">
                  <c:v>45.7</c:v>
                </c:pt>
                <c:pt idx="5">
                  <c:v>46.2</c:v>
                </c:pt>
                <c:pt idx="6">
                  <c:v>46.2</c:v>
                </c:pt>
                <c:pt idx="7">
                  <c:v>46.2</c:v>
                </c:pt>
                <c:pt idx="8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4C-4514-989E-1E99605FF3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35288320"/>
        <c:axId val="135289856"/>
      </c:barChart>
      <c:catAx>
        <c:axId val="1352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289856"/>
        <c:crosses val="autoZero"/>
        <c:auto val="1"/>
        <c:lblAlgn val="ctr"/>
        <c:lblOffset val="100"/>
        <c:noMultiLvlLbl val="0"/>
      </c:catAx>
      <c:valAx>
        <c:axId val="1352898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5288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0000000001E-2"/>
          <c:y val="0.22017298369406396"/>
          <c:w val="0.9"/>
          <c:h val="5.9846659894194153E-2"/>
        </c:manualLayout>
      </c:layout>
      <c:overlay val="0"/>
      <c:spPr>
        <a:noFill/>
      </c:spPr>
      <c:txPr>
        <a:bodyPr/>
        <a:lstStyle/>
        <a:p>
          <a:pPr>
            <a:defRPr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976832"/>
        <c:axId val="217978368"/>
      </c:lineChart>
      <c:catAx>
        <c:axId val="2179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978368"/>
        <c:crosses val="autoZero"/>
        <c:auto val="1"/>
        <c:lblAlgn val="ctr"/>
        <c:lblOffset val="100"/>
        <c:noMultiLvlLbl val="0"/>
      </c:catAx>
      <c:valAx>
        <c:axId val="217978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9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23711675068515E-3"/>
          <c:y val="0.10946938951421163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7433256854604265E-2"/>
                  <c:y val="0.38401613595268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6-4452-BD54-AB62EEB37F0C}"/>
                </c:ext>
              </c:extLst>
            </c:dLbl>
            <c:dLbl>
              <c:idx val="1"/>
              <c:layout>
                <c:manualLayout>
                  <c:x val="-3.3452039430726901E-2"/>
                  <c:y val="0.28131614357596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6-4452-BD54-AB62EEB37F0C}"/>
                </c:ext>
              </c:extLst>
            </c:dLbl>
            <c:dLbl>
              <c:idx val="2"/>
              <c:layout>
                <c:manualLayout>
                  <c:x val="-3.327903134644717E-2"/>
                  <c:y val="-0.21403506083545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36-4452-BD54-AB62EEB37F0C}"/>
                </c:ext>
              </c:extLst>
            </c:dLbl>
            <c:dLbl>
              <c:idx val="3"/>
              <c:layout>
                <c:manualLayout>
                  <c:x val="-3.6180241171572119E-2"/>
                  <c:y val="-0.1516348076065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36-4452-BD54-AB62EEB37F0C}"/>
                </c:ext>
              </c:extLst>
            </c:dLbl>
            <c:dLbl>
              <c:idx val="4"/>
              <c:layout>
                <c:manualLayout>
                  <c:x val="-3.6634745522080896E-2"/>
                  <c:y val="0.2482003735096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36-4452-BD54-AB62EEB37F0C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36-4452-BD54-AB62EEB37F0C}"/>
                </c:ext>
              </c:extLst>
            </c:dLbl>
            <c:dLbl>
              <c:idx val="6"/>
              <c:layout>
                <c:manualLayout>
                  <c:x val="-4.3594658495814793E-2"/>
                  <c:y val="0.41964743007252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36-4452-BD54-AB62EEB37F0C}"/>
                </c:ext>
              </c:extLst>
            </c:dLbl>
            <c:dLbl>
              <c:idx val="7"/>
              <c:layout>
                <c:manualLayout>
                  <c:x val="-4.9044098078112747E-2"/>
                  <c:y val="0.41964743007252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36-4452-BD54-AB62EEB37F0C}"/>
                </c:ext>
              </c:extLst>
            </c:dLbl>
            <c:dLbl>
              <c:idx val="8"/>
              <c:layout>
                <c:manualLayout>
                  <c:x val="-3.5420660027849521E-2"/>
                  <c:y val="0.25645120726654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36-4452-BD54-AB62EEB37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165365.70000000001</c:v>
                </c:pt>
                <c:pt idx="1">
                  <c:v>217183.4</c:v>
                </c:pt>
                <c:pt idx="2">
                  <c:v>710117.9</c:v>
                </c:pt>
                <c:pt idx="3">
                  <c:v>102576.7</c:v>
                </c:pt>
                <c:pt idx="4">
                  <c:v>241108.9</c:v>
                </c:pt>
                <c:pt idx="5">
                  <c:v>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836-4452-BD54-AB62EEB37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055808"/>
        <c:axId val="218057344"/>
      </c:lineChart>
      <c:catAx>
        <c:axId val="21805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8057344"/>
        <c:crosses val="autoZero"/>
        <c:auto val="1"/>
        <c:lblAlgn val="ctr"/>
        <c:lblOffset val="100"/>
        <c:noMultiLvlLbl val="0"/>
      </c:catAx>
      <c:valAx>
        <c:axId val="21805734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805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35727258268992E-2"/>
          <c:y val="7.2783033607378755E-2"/>
          <c:w val="0.93501107026443531"/>
          <c:h val="0.69023131594391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698335"/>
            </a:solidFill>
          </c:spPr>
          <c:invertIfNegative val="0"/>
          <c:dLbls>
            <c:dLbl>
              <c:idx val="0"/>
              <c:layout>
                <c:manualLayout>
                  <c:x val="2.1944693608686229E-3"/>
                  <c:y val="-2.27638919773863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</a:t>
                    </a:r>
                    <a:r>
                      <a:rPr lang="en-US" baseline="0" dirty="0"/>
                      <a:t> 485,6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4E-414A-A386-3AF8C0D3C3F2}"/>
                </c:ext>
              </c:extLst>
            </c:dLbl>
            <c:dLbl>
              <c:idx val="1"/>
              <c:layout>
                <c:manualLayout>
                  <c:x val="2.6190491656327471E-3"/>
                  <c:y val="-2.2874698412963441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63 685,6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E6-485E-A144-7E9D0701B562}"/>
                </c:ext>
              </c:extLst>
            </c:dLbl>
            <c:dLbl>
              <c:idx val="2"/>
              <c:layout>
                <c:manualLayout>
                  <c:x val="2.4191010127911309E-3"/>
                  <c:y val="5.565556806133507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479 283,2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4E-414A-A386-3AF8C0D3C3F2}"/>
                </c:ext>
              </c:extLst>
            </c:dLbl>
            <c:dLbl>
              <c:idx val="3"/>
              <c:layout>
                <c:manualLayout>
                  <c:x val="1.7598508124591439E-3"/>
                  <c:y val="2.329344807618018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631 199,4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93289513233127E-2"/>
                      <c:h val="8.56029046465084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4E-414A-A386-3AF8C0D3C3F2}"/>
                </c:ext>
              </c:extLst>
            </c:dLbl>
            <c:dLbl>
              <c:idx val="4"/>
              <c:layout>
                <c:manualLayout>
                  <c:x val="1.508121074071231E-3"/>
                  <c:y val="3.744630877264511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80 485,6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4E-414A-A386-3AF8C0D3C3F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4E-414A-A386-3AF8C0D3C3F2}"/>
                </c:ext>
              </c:extLst>
            </c:dLbl>
            <c:dLbl>
              <c:idx val="6"/>
              <c:layout>
                <c:manualLayout>
                  <c:x val="3.4246496076787867E-3"/>
                  <c:y val="1.3004812619123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4E-414A-A386-3AF8C0D3C3F2}"/>
                </c:ext>
              </c:extLst>
            </c:dLbl>
            <c:dLbl>
              <c:idx val="7"/>
              <c:layout>
                <c:manualLayout>
                  <c:x val="5.6893324344884939E-3"/>
                  <c:y val="3.827846114558084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631 199,4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D4E-414A-A386-3AF8C0D3C3F2}"/>
                </c:ext>
              </c:extLst>
            </c:dLbl>
            <c:dLbl>
              <c:idx val="8"/>
              <c:layout>
                <c:manualLayout>
                  <c:x val="9.4822207241474909E-4"/>
                  <c:y val="2.0879160624862184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4E-414A-A386-3AF8C0D3C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 formatCode="#,##0.00">
                  <c:v>80485.600000000006</c:v>
                </c:pt>
                <c:pt idx="1">
                  <c:v>63685.599999999999</c:v>
                </c:pt>
                <c:pt idx="2">
                  <c:v>479283.20000000001</c:v>
                </c:pt>
                <c:pt idx="3" formatCode="#,##0.00">
                  <c:v>77914.399999999994</c:v>
                </c:pt>
                <c:pt idx="4" formatCode="General">
                  <c:v>204072.2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4E-414A-A386-3AF8C0D3C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DA0808"/>
            </a:solidFill>
          </c:spPr>
          <c:invertIfNegative val="0"/>
          <c:dLbls>
            <c:dLbl>
              <c:idx val="0"/>
              <c:layout>
                <c:manualLayout>
                  <c:x val="4.1596435233247934E-3"/>
                  <c:y val="-1.0984728028605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4E-414A-A386-3AF8C0D3C3F2}"/>
                </c:ext>
              </c:extLst>
            </c:dLbl>
            <c:dLbl>
              <c:idx val="1"/>
              <c:layout>
                <c:manualLayout>
                  <c:x val="-8.8473174196312683E-4"/>
                  <c:y val="2.2076103902147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4E-414A-A386-3AF8C0D3C3F2}"/>
                </c:ext>
              </c:extLst>
            </c:dLbl>
            <c:dLbl>
              <c:idx val="2"/>
              <c:layout>
                <c:manualLayout>
                  <c:x val="2.9240618127895387E-3"/>
                  <c:y val="9.252508486582678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4E-414A-A386-3AF8C0D3C3F2}"/>
                </c:ext>
              </c:extLst>
            </c:dLbl>
            <c:dLbl>
              <c:idx val="3"/>
              <c:layout>
                <c:manualLayout>
                  <c:x val="2.0330105583839277E-3"/>
                  <c:y val="-1.5872107904350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4E-414A-A386-3AF8C0D3C3F2}"/>
                </c:ext>
              </c:extLst>
            </c:dLbl>
            <c:dLbl>
              <c:idx val="4"/>
              <c:layout>
                <c:manualLayout>
                  <c:x val="1.6743443371742353E-3"/>
                  <c:y val="-3.936683229445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45834954787267E-2"/>
                      <c:h val="9.77840230780965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D4E-414A-A386-3AF8C0D3C3F2}"/>
                </c:ext>
              </c:extLst>
            </c:dLbl>
            <c:dLbl>
              <c:idx val="5"/>
              <c:layout>
                <c:manualLayout>
                  <c:x val="-7.4839411241453004E-4"/>
                  <c:y val="6.06253738011598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656860538775879E-2"/>
                      <c:h val="8.449940263184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D4E-414A-A386-3AF8C0D3C3F2}"/>
                </c:ext>
              </c:extLst>
            </c:dLbl>
            <c:dLbl>
              <c:idx val="6"/>
              <c:layout>
                <c:manualLayout>
                  <c:x val="6.6375545069032437E-3"/>
                  <c:y val="-4.1758321249724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4E-414A-A386-3AF8C0D3C3F2}"/>
                </c:ext>
              </c:extLst>
            </c:dLbl>
            <c:dLbl>
              <c:idx val="7"/>
              <c:layout>
                <c:manualLayout>
                  <c:x val="6.6375545069032437E-3"/>
                  <c:y val="-3.131874093729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4E-414A-A386-3AF8C0D3C3F2}"/>
                </c:ext>
              </c:extLst>
            </c:dLbl>
            <c:dLbl>
              <c:idx val="8"/>
              <c:layout>
                <c:manualLayout>
                  <c:x val="7.585776579317853E-3"/>
                  <c:y val="-2.4359020729006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4E-414A-A386-3AF8C0D3C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11750.7</c:v>
                </c:pt>
                <c:pt idx="1">
                  <c:v>5885.9</c:v>
                </c:pt>
                <c:pt idx="2">
                  <c:v>38709.9</c:v>
                </c:pt>
                <c:pt idx="3">
                  <c:v>24662.3</c:v>
                </c:pt>
                <c:pt idx="4">
                  <c:v>37036.699999999997</c:v>
                </c:pt>
                <c:pt idx="5" formatCode="General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4E-414A-A386-3AF8C0D3C3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73129.399999999994</c:v>
                </c:pt>
                <c:pt idx="1">
                  <c:v>147611.9</c:v>
                </c:pt>
                <c:pt idx="2">
                  <c:v>192124.79999999999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D-4ABD-89D8-B0DB77F04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8165248"/>
        <c:axId val="218166784"/>
      </c:barChart>
      <c:catAx>
        <c:axId val="2181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166784"/>
        <c:crosses val="autoZero"/>
        <c:auto val="1"/>
        <c:lblAlgn val="ctr"/>
        <c:lblOffset val="100"/>
        <c:noMultiLvlLbl val="0"/>
      </c:catAx>
      <c:valAx>
        <c:axId val="218166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816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28854261861637"/>
          <c:y val="0.90261856008604235"/>
          <c:w val="0.62517426933270515"/>
          <c:h val="7.4116374128396251E-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6811836741683639E-2"/>
                  <c:y val="-0.1823944824013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E-4EA1-971E-17E012262D8E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CE-4EA1-971E-17E012262D8E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40</a:t>
                    </a:r>
                  </a:p>
                  <a:p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CE-4EA1-971E-17E012262D8E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E-4EA1-971E-17E012262D8E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CE-4EA1-971E-17E012262D8E}"/>
                </c:ext>
              </c:extLst>
            </c:dLbl>
            <c:dLbl>
              <c:idx val="5"/>
              <c:layout>
                <c:manualLayout>
                  <c:x val="6.2771673499890685E-4"/>
                  <c:y val="-0.18999123554172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CE-4EA1-971E-17E012262D8E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CE-4EA1-971E-17E012262D8E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CE-4EA1-971E-17E012262D8E}"/>
                </c:ext>
              </c:extLst>
            </c:dLbl>
            <c:dLbl>
              <c:idx val="8"/>
              <c:layout>
                <c:manualLayout>
                  <c:x val="-1.4999064034783656E-3"/>
                  <c:y val="-0.2032588421314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CE-4EA1-971E-17E012262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40</c:v>
                </c:pt>
                <c:pt idx="3">
                  <c:v>52</c:v>
                </c:pt>
                <c:pt idx="4">
                  <c:v>64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ACE-4EA1-971E-17E012262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520192"/>
        <c:axId val="218521984"/>
      </c:lineChart>
      <c:catAx>
        <c:axId val="21852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521984"/>
        <c:crosses val="autoZero"/>
        <c:auto val="1"/>
        <c:lblAlgn val="ctr"/>
        <c:lblOffset val="100"/>
        <c:noMultiLvlLbl val="0"/>
      </c:catAx>
      <c:valAx>
        <c:axId val="21852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520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244898252368604E-2"/>
          <c:w val="0.9783522816726109"/>
          <c:h val="0.470892123097433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039224263633706E-2"/>
                  <c:y val="0.311036726836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8-4832-9C4E-D2FDC5F71A8F}"/>
                </c:ext>
              </c:extLst>
            </c:dLbl>
            <c:dLbl>
              <c:idx val="1"/>
              <c:layout>
                <c:manualLayout>
                  <c:x val="-5.4522601341498979E-2"/>
                  <c:y val="0.1824489825236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8-4832-9C4E-D2FDC5F71A8F}"/>
                </c:ext>
              </c:extLst>
            </c:dLbl>
            <c:dLbl>
              <c:idx val="2"/>
              <c:layout>
                <c:manualLayout>
                  <c:x val="-2.8596675415573054E-2"/>
                  <c:y val="0.24816940459857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8-4832-9C4E-D2FDC5F71A8F}"/>
                </c:ext>
              </c:extLst>
            </c:dLbl>
            <c:dLbl>
              <c:idx val="3"/>
              <c:layout>
                <c:manualLayout>
                  <c:x val="-2.1537766112569263E-2"/>
                  <c:y val="0.24958158845543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8-4832-9C4E-D2FDC5F71A8F}"/>
                </c:ext>
              </c:extLst>
            </c:dLbl>
            <c:dLbl>
              <c:idx val="4"/>
              <c:layout>
                <c:manualLayout>
                  <c:x val="-3.9359434237386991E-2"/>
                  <c:y val="0.15494515755978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8-4832-9C4E-D2FDC5F71A8F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8-4832-9C4E-D2FDC5F71A8F}"/>
                </c:ext>
              </c:extLst>
            </c:dLbl>
            <c:dLbl>
              <c:idx val="6"/>
              <c:layout>
                <c:manualLayout>
                  <c:x val="-4.2071081212895274E-2"/>
                  <c:y val="0.31624475160133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8-4832-9C4E-D2FDC5F71A8F}"/>
                </c:ext>
              </c:extLst>
            </c:dLbl>
            <c:dLbl>
              <c:idx val="7"/>
              <c:layout>
                <c:manualLayout>
                  <c:x val="-4.2071081212895274E-2"/>
                  <c:y val="0.24326519353948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8-4832-9C4E-D2FDC5F71A8F}"/>
                </c:ext>
              </c:extLst>
            </c:dLbl>
            <c:dLbl>
              <c:idx val="8"/>
              <c:layout>
                <c:manualLayout>
                  <c:x val="-3.6642554604779852E-2"/>
                  <c:y val="0.21893867418554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C8-4832-9C4E-D2FDC5F71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1187.4000000000001</c:v>
                </c:pt>
                <c:pt idx="1">
                  <c:v>1257.4000000000001</c:v>
                </c:pt>
                <c:pt idx="2">
                  <c:v>1407.4</c:v>
                </c:pt>
                <c:pt idx="3">
                  <c:v>1337.4</c:v>
                </c:pt>
                <c:pt idx="4">
                  <c:v>1337.4</c:v>
                </c:pt>
                <c:pt idx="5">
                  <c:v>1337.4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BC8-4832-9C4E-D2FDC5F7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00416"/>
        <c:axId val="141902208"/>
      </c:lineChart>
      <c:catAx>
        <c:axId val="14190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902208"/>
        <c:crosses val="autoZero"/>
        <c:auto val="1"/>
        <c:lblAlgn val="ctr"/>
        <c:lblOffset val="100"/>
        <c:noMultiLvlLbl val="0"/>
      </c:catAx>
      <c:valAx>
        <c:axId val="14190220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190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44647189874379E-2"/>
          <c:y val="0"/>
          <c:w val="0.98179322069960095"/>
          <c:h val="0.872595531272316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523F69"/>
            </a:solidFill>
          </c:spPr>
          <c:invertIfNegative val="0"/>
          <c:dLbls>
            <c:dLbl>
              <c:idx val="0"/>
              <c:layout>
                <c:manualLayout>
                  <c:x val="1.3219988233629973E-2"/>
                  <c:y val="-0.2474293275018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7-40DC-B635-F8C4BF3BA400}"/>
                </c:ext>
              </c:extLst>
            </c:dLbl>
            <c:dLbl>
              <c:idx val="1"/>
              <c:layout>
                <c:manualLayout>
                  <c:x val="8.1492656207091899E-3"/>
                  <c:y val="-0.19176582904662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7-40DC-B635-F8C4BF3BA400}"/>
                </c:ext>
              </c:extLst>
            </c:dLbl>
            <c:dLbl>
              <c:idx val="2"/>
              <c:layout>
                <c:manualLayout>
                  <c:x val="9.9386257988679939E-3"/>
                  <c:y val="-0.26613216811035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7-40DC-B635-F8C4BF3BA400}"/>
                </c:ext>
              </c:extLst>
            </c:dLbl>
            <c:dLbl>
              <c:idx val="3"/>
              <c:layout>
                <c:manualLayout>
                  <c:x val="2.188341057926034E-2"/>
                  <c:y val="-0.3017352910608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DC-B635-F8C4BF3BA400}"/>
                </c:ext>
              </c:extLst>
            </c:dLbl>
            <c:dLbl>
              <c:idx val="4"/>
              <c:layout>
                <c:manualLayout>
                  <c:x val="2.1445785016620058E-2"/>
                  <c:y val="-0.2901398052546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DC-B635-F8C4BF3BA400}"/>
                </c:ext>
              </c:extLst>
            </c:dLbl>
            <c:dLbl>
              <c:idx val="5"/>
              <c:layout>
                <c:manualLayout>
                  <c:x val="1.6638893515772885E-2"/>
                  <c:y val="-0.29543267593923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7-40DC-B635-F8C4BF3BA400}"/>
                </c:ext>
              </c:extLst>
            </c:dLbl>
            <c:dLbl>
              <c:idx val="6"/>
              <c:layout>
                <c:manualLayout>
                  <c:x val="4.6150594596402065E-3"/>
                  <c:y val="-0.22091782190172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47-40DC-B635-F8C4BF3BA400}"/>
                </c:ext>
              </c:extLst>
            </c:dLbl>
            <c:dLbl>
              <c:idx val="7"/>
              <c:layout>
                <c:manualLayout>
                  <c:x val="1.3517355889629041E-2"/>
                  <c:y val="-0.19841556864953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47-40DC-B635-F8C4BF3BA400}"/>
                </c:ext>
              </c:extLst>
            </c:dLbl>
            <c:dLbl>
              <c:idx val="8"/>
              <c:layout>
                <c:manualLayout>
                  <c:x val="5.7931525241268021E-3"/>
                  <c:y val="-0.18371811911993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47-40DC-B635-F8C4BF3BA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Лист1!$B$2:$B$8</c:f>
              <c:numCache>
                <c:formatCode>#\ ##0.0</c:formatCode>
                <c:ptCount val="6"/>
                <c:pt idx="0">
                  <c:v>1187.4000000000001</c:v>
                </c:pt>
                <c:pt idx="1">
                  <c:v>1257.4000000000001</c:v>
                </c:pt>
                <c:pt idx="2">
                  <c:v>1407.4</c:v>
                </c:pt>
                <c:pt idx="3">
                  <c:v>1337.4</c:v>
                </c:pt>
                <c:pt idx="4">
                  <c:v>1337.4</c:v>
                </c:pt>
                <c:pt idx="5">
                  <c:v>1337.4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47-40DC-B635-F8C4BF3BA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2229888"/>
        <c:axId val="142231424"/>
        <c:axId val="0"/>
      </c:bar3DChart>
      <c:catAx>
        <c:axId val="1422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2231424"/>
        <c:crosses val="autoZero"/>
        <c:auto val="1"/>
        <c:lblAlgn val="ctr"/>
        <c:lblOffset val="100"/>
        <c:noMultiLvlLbl val="0"/>
      </c:catAx>
      <c:valAx>
        <c:axId val="1422314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222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0141046994353138"/>
          <c:w val="0.35325143335643006"/>
          <c:h val="9.5090167949938548E-2"/>
        </c:manualLayout>
      </c:layout>
      <c:overlay val="0"/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59936"/>
        <c:axId val="141961472"/>
      </c:lineChart>
      <c:catAx>
        <c:axId val="14195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961472"/>
        <c:crosses val="autoZero"/>
        <c:auto val="1"/>
        <c:lblAlgn val="ctr"/>
        <c:lblOffset val="100"/>
        <c:noMultiLvlLbl val="0"/>
      </c:catAx>
      <c:valAx>
        <c:axId val="1419614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195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80416"/>
        <c:axId val="141981952"/>
      </c:lineChart>
      <c:catAx>
        <c:axId val="1419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981952"/>
        <c:crosses val="autoZero"/>
        <c:auto val="1"/>
        <c:lblAlgn val="ctr"/>
        <c:lblOffset val="100"/>
        <c:noMultiLvlLbl val="0"/>
      </c:catAx>
      <c:valAx>
        <c:axId val="141981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98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37760"/>
        <c:axId val="142039296"/>
      </c:lineChart>
      <c:catAx>
        <c:axId val="142037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9296"/>
        <c:crosses val="autoZero"/>
        <c:auto val="1"/>
        <c:lblAlgn val="ctr"/>
        <c:lblOffset val="100"/>
        <c:noMultiLvlLbl val="0"/>
      </c:catAx>
      <c:valAx>
        <c:axId val="1420392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203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E-4B6A-8955-C66C67C364AA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E-4B6A-8955-C66C67C364AA}"/>
                </c:ext>
              </c:extLst>
            </c:dLbl>
            <c:dLbl>
              <c:idx val="2"/>
              <c:layout>
                <c:manualLayout>
                  <c:x val="-2.019653595223507E-2"/>
                  <c:y val="-0.31741005797035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998315262610581E-2"/>
                      <c:h val="0.24614451858818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DCE-4B6A-8955-C66C67C364AA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E-4B6A-8955-C66C67C364AA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CE-4B6A-8955-C66C67C364AA}"/>
                </c:ext>
              </c:extLst>
            </c:dLbl>
            <c:dLbl>
              <c:idx val="5"/>
              <c:layout>
                <c:manualLayout>
                  <c:x val="-3.087031773804666E-2"/>
                  <c:y val="-0.12940957767895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CE-4B6A-8955-C66C67C364AA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CE-4B6A-8955-C66C67C364AA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CE-4B6A-8955-C66C67C364AA}"/>
                </c:ext>
              </c:extLst>
            </c:dLbl>
            <c:dLbl>
              <c:idx val="8"/>
              <c:layout>
                <c:manualLayout>
                  <c:x val="-1.0499344824348559E-2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CE-4B6A-8955-C66C67C364AA}"/>
                </c:ext>
              </c:extLst>
            </c:dLbl>
            <c:dLbl>
              <c:idx val="9"/>
              <c:layout>
                <c:manualLayout>
                  <c:x val="-4.4997192104350965E-3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CE-4B6A-8955-C66C67C36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DCE-4B6A-8955-C66C67C36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80256"/>
        <c:axId val="142168064"/>
      </c:lineChart>
      <c:catAx>
        <c:axId val="1420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2168064"/>
        <c:crosses val="autoZero"/>
        <c:auto val="1"/>
        <c:lblAlgn val="ctr"/>
        <c:lblOffset val="100"/>
        <c:noMultiLvlLbl val="0"/>
      </c:catAx>
      <c:valAx>
        <c:axId val="14216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80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жилых домов, тыс.кв.м общей площади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ввод жилья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80-4C2D-ADDB-7AEE834840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80-4C2D-ADDB-7AEE834840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180-4C2D-ADDB-7AEE8348407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80-4C2D-ADDB-7AEE834840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180-4C2D-ADDB-7AEE8348407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180-4C2D-ADDB-7AEE8348407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36</c:v>
                </c:pt>
                <c:pt idx="1">
                  <c:v>164.8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1-423C-8AC9-FFA31100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978560"/>
        <c:axId val="134984448"/>
      </c:barChart>
      <c:catAx>
        <c:axId val="13497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984448"/>
        <c:crosses val="autoZero"/>
        <c:auto val="1"/>
        <c:lblAlgn val="ctr"/>
        <c:lblOffset val="100"/>
        <c:noMultiLvlLbl val="0"/>
      </c:catAx>
      <c:valAx>
        <c:axId val="134984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9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8970438262022E-2"/>
          <c:y val="0.45575798174575644"/>
          <c:w val="0.96700205912347592"/>
          <c:h val="0.135275189301051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5C-4856-84CD-A61E8FCB009E}"/>
                </c:ext>
              </c:extLst>
            </c:dLbl>
            <c:dLbl>
              <c:idx val="1"/>
              <c:layout>
                <c:manualLayout>
                  <c:x val="-3.4312189573997058E-2"/>
                  <c:y val="-0.2016603466631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C-4856-84CD-A61E8FCB009E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5C-4856-84CD-A61E8FCB009E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C-4856-84CD-A61E8FCB009E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5C-4856-84CD-A61E8FCB009E}"/>
                </c:ext>
              </c:extLst>
            </c:dLbl>
            <c:dLbl>
              <c:idx val="5"/>
              <c:layout>
                <c:manualLayout>
                  <c:x val="6.2771673499890685E-4"/>
                  <c:y val="-8.012488486428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5C-4856-84CD-A61E8FCB009E}"/>
                </c:ext>
              </c:extLst>
            </c:dLbl>
            <c:dLbl>
              <c:idx val="6"/>
              <c:layout>
                <c:manualLayout>
                  <c:x val="-3.442828469168361E-2"/>
                  <c:y val="-6.493295767999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5C-4856-84CD-A61E8FCB009E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5C-4856-84CD-A61E8FCB009E}"/>
                </c:ext>
              </c:extLst>
            </c:dLbl>
            <c:dLbl>
              <c:idx val="8"/>
              <c:layout>
                <c:manualLayout>
                  <c:x val="0"/>
                  <c:y val="-5.5506629108637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5C-4856-84CD-A61E8FCB0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65C-4856-84CD-A61E8FCB0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71936"/>
        <c:axId val="142886016"/>
      </c:lineChart>
      <c:catAx>
        <c:axId val="1428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2886016"/>
        <c:crosses val="autoZero"/>
        <c:auto val="1"/>
        <c:lblAlgn val="ctr"/>
        <c:lblOffset val="100"/>
        <c:noMultiLvlLbl val="0"/>
      </c:catAx>
      <c:valAx>
        <c:axId val="14288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871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13949560866394E-3"/>
          <c:y val="1.3700699059290585E-2"/>
          <c:w val="0.9783522816726109"/>
          <c:h val="0.51900081988435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00032"/>
        <c:axId val="214701568"/>
      </c:lineChart>
      <c:catAx>
        <c:axId val="21470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701568"/>
        <c:crosses val="autoZero"/>
        <c:auto val="1"/>
        <c:lblAlgn val="ctr"/>
        <c:lblOffset val="100"/>
        <c:noMultiLvlLbl val="0"/>
      </c:catAx>
      <c:valAx>
        <c:axId val="21470156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470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620364276482201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720512"/>
        <c:axId val="214722048"/>
      </c:barChart>
      <c:catAx>
        <c:axId val="2147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722048"/>
        <c:crosses val="autoZero"/>
        <c:auto val="1"/>
        <c:lblAlgn val="ctr"/>
        <c:lblOffset val="100"/>
        <c:noMultiLvlLbl val="0"/>
      </c:catAx>
      <c:valAx>
        <c:axId val="21472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720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412273625789008"/>
          <c:y val="5.659093434062879E-3"/>
          <c:w val="0.72524142581769935"/>
          <c:h val="0.1061632040884346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13949560866394E-3"/>
          <c:y val="0.28667836972354971"/>
          <c:w val="0.9783522816726109"/>
          <c:h val="0.642841837707563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732507427891428E-2"/>
                  <c:y val="-0.23391624234055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A-4DC7-8514-B4F2961004E0}"/>
                </c:ext>
              </c:extLst>
            </c:dLbl>
            <c:dLbl>
              <c:idx val="1"/>
              <c:layout>
                <c:manualLayout>
                  <c:x val="-5.0451208873033601E-2"/>
                  <c:y val="0.18385043583326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A-4DC7-8514-B4F2961004E0}"/>
                </c:ext>
              </c:extLst>
            </c:dLbl>
            <c:dLbl>
              <c:idx val="2"/>
              <c:layout>
                <c:manualLayout>
                  <c:x val="-4.4645724716033841E-2"/>
                  <c:y val="-0.212783984242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A-4DC7-8514-B4F2961004E0}"/>
                </c:ext>
              </c:extLst>
            </c:dLbl>
            <c:dLbl>
              <c:idx val="3"/>
              <c:layout>
                <c:manualLayout>
                  <c:x val="-5.9537472435266955E-2"/>
                  <c:y val="0.24958142746181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A-4DC7-8514-B4F2961004E0}"/>
                </c:ext>
              </c:extLst>
            </c:dLbl>
            <c:dLbl>
              <c:idx val="4"/>
              <c:layout>
                <c:manualLayout>
                  <c:x val="-3.9359434237386991E-2"/>
                  <c:y val="0.15494515755978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A-4DC7-8514-B4F2961004E0}"/>
                </c:ext>
              </c:extLst>
            </c:dLbl>
            <c:dLbl>
              <c:idx val="5"/>
              <c:layout>
                <c:manualLayout>
                  <c:x val="-3.2300379119276759E-2"/>
                  <c:y val="0.26441454707399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0A-4DC7-8514-B4F2961004E0}"/>
                </c:ext>
              </c:extLst>
            </c:dLbl>
            <c:dLbl>
              <c:idx val="6"/>
              <c:layout>
                <c:manualLayout>
                  <c:x val="-4.9918235930156624E-2"/>
                  <c:y val="0.34573404680680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0A-4DC7-8514-B4F2961004E0}"/>
                </c:ext>
              </c:extLst>
            </c:dLbl>
            <c:dLbl>
              <c:idx val="7"/>
              <c:layout>
                <c:manualLayout>
                  <c:x val="-5.2928134429126313E-2"/>
                  <c:y val="0.21921118494864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0A-4DC7-8514-B4F2961004E0}"/>
                </c:ext>
              </c:extLst>
            </c:dLbl>
            <c:dLbl>
              <c:idx val="8"/>
              <c:layout>
                <c:manualLayout>
                  <c:x val="-6.5142277510732371E-2"/>
                  <c:y val="0.22509974733510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0A-4DC7-8514-B4F2961004E0}"/>
                </c:ext>
              </c:extLst>
            </c:dLbl>
            <c:dLbl>
              <c:idx val="9"/>
              <c:layout>
                <c:manualLayout>
                  <c:x val="-6.2428055993328367E-2"/>
                  <c:y val="0.21921118494864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0A-4DC7-8514-B4F2961004E0}"/>
                </c:ext>
              </c:extLst>
            </c:dLbl>
            <c:dLbl>
              <c:idx val="10"/>
              <c:layout>
                <c:manualLayout>
                  <c:x val="-4.0654763816477354E-2"/>
                  <c:y val="0.20386228487328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0A-4DC7-8514-B4F296100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367920.5</c:v>
                </c:pt>
                <c:pt idx="1">
                  <c:v>383827.7</c:v>
                </c:pt>
                <c:pt idx="2">
                  <c:v>380976.3</c:v>
                </c:pt>
                <c:pt idx="3">
                  <c:v>377150.7</c:v>
                </c:pt>
                <c:pt idx="4">
                  <c:v>366536</c:v>
                </c:pt>
                <c:pt idx="5">
                  <c:v>367834.2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90A-4DC7-8514-B4F296100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68992"/>
        <c:axId val="202883072"/>
      </c:lineChart>
      <c:catAx>
        <c:axId val="20286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883072"/>
        <c:crosses val="autoZero"/>
        <c:auto val="1"/>
        <c:lblAlgn val="ctr"/>
        <c:lblOffset val="100"/>
        <c:noMultiLvlLbl val="0"/>
      </c:catAx>
      <c:valAx>
        <c:axId val="2028830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02868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414380683120653"/>
          <c:w val="0.99859573312958561"/>
          <c:h val="0.74789242621060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D6A300"/>
            </a:solidFill>
          </c:spPr>
          <c:invertIfNegative val="0"/>
          <c:dLbls>
            <c:dLbl>
              <c:idx val="0"/>
              <c:layout>
                <c:manualLayout>
                  <c:x val="1.3490476366823403E-2"/>
                  <c:y val="-1.010998073156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1-4788-9693-7FD313F6BF14}"/>
                </c:ext>
              </c:extLst>
            </c:dLbl>
            <c:dLbl>
              <c:idx val="1"/>
              <c:layout>
                <c:manualLayout>
                  <c:x val="7.83863521337135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21-4788-9693-7FD313F6BF14}"/>
                </c:ext>
              </c:extLst>
            </c:dLbl>
            <c:dLbl>
              <c:idx val="2"/>
              <c:layout>
                <c:manualLayout>
                  <c:x val="3.807601624510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21-4788-9693-7FD313F6BF14}"/>
                </c:ext>
              </c:extLst>
            </c:dLbl>
            <c:dLbl>
              <c:idx val="3"/>
              <c:layout>
                <c:manualLayout>
                  <c:x val="3.2757934303595895E-3"/>
                  <c:y val="-5.76939539475187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21-4788-9693-7FD313F6BF14}"/>
                </c:ext>
              </c:extLst>
            </c:dLbl>
            <c:dLbl>
              <c:idx val="4"/>
              <c:layout>
                <c:manualLayout>
                  <c:x val="3.3316514214469998E-3"/>
                  <c:y val="-1.661456392283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21-4788-9693-7FD313F6BF14}"/>
                </c:ext>
              </c:extLst>
            </c:dLbl>
            <c:dLbl>
              <c:idx val="5"/>
              <c:layout>
                <c:manualLayout>
                  <c:x val="-4.1427495710353174E-3"/>
                  <c:y val="-4.153517083885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21-4788-9693-7FD313F6BF14}"/>
                </c:ext>
              </c:extLst>
            </c:dLbl>
            <c:dLbl>
              <c:idx val="6"/>
              <c:layout>
                <c:manualLayout>
                  <c:x val="4.2128006112430909E-3"/>
                  <c:y val="0.16033572027350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06-4BDA-BEAA-5FFABEC995FF}"/>
                </c:ext>
              </c:extLst>
            </c:dLbl>
            <c:dLbl>
              <c:idx val="7"/>
              <c:layout>
                <c:manualLayout>
                  <c:x val="2.8085337408286244E-3"/>
                  <c:y val="9.62014321641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6-4BDA-BEAA-5FFABEC995FF}"/>
                </c:ext>
              </c:extLst>
            </c:dLbl>
            <c:dLbl>
              <c:idx val="8"/>
              <c:layout>
                <c:manualLayout>
                  <c:x val="0"/>
                  <c:y val="0.13361310022792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6-4BDA-BEAA-5FFABEC99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343362.7</c:v>
                </c:pt>
                <c:pt idx="1">
                  <c:v>358381.4</c:v>
                </c:pt>
                <c:pt idx="2">
                  <c:v>353057.7</c:v>
                </c:pt>
                <c:pt idx="3">
                  <c:v>358766.7</c:v>
                </c:pt>
                <c:pt idx="4">
                  <c:v>348031.3</c:v>
                </c:pt>
                <c:pt idx="5">
                  <c:v>349284.9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81-406E-8DDE-C18F933D37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бюджект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1097467730887168E-2"/>
                  <c:y val="-3.277119040645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21-4788-9693-7FD313F6BF14}"/>
                </c:ext>
              </c:extLst>
            </c:dLbl>
            <c:dLbl>
              <c:idx val="1"/>
              <c:layout>
                <c:manualLayout>
                  <c:x val="3.9530665263136948E-3"/>
                  <c:y val="-2.20821423882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21-4788-9693-7FD313F6BF14}"/>
                </c:ext>
              </c:extLst>
            </c:dLbl>
            <c:dLbl>
              <c:idx val="2"/>
              <c:layout>
                <c:manualLayout>
                  <c:x val="-7.2673574848806342E-3"/>
                  <c:y val="-1.6737618379102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21-4788-9693-7FD313F6BF14}"/>
                </c:ext>
              </c:extLst>
            </c:dLbl>
            <c:dLbl>
              <c:idx val="3"/>
              <c:layout>
                <c:manualLayout>
                  <c:x val="6.7205779829751988E-3"/>
                  <c:y val="-1.044370490820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21-4788-9693-7FD313F6BF14}"/>
                </c:ext>
              </c:extLst>
            </c:dLbl>
            <c:dLbl>
              <c:idx val="4"/>
              <c:layout>
                <c:manualLayout>
                  <c:x val="6.8163335034302263E-3"/>
                  <c:y val="-6.3570377702141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21-4788-9693-7FD313F6BF14}"/>
                </c:ext>
              </c:extLst>
            </c:dLbl>
            <c:dLbl>
              <c:idx val="5"/>
              <c:layout>
                <c:manualLayout>
                  <c:x val="1.4179353187032926E-3"/>
                  <c:y val="-2.711245591448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21-4788-9693-7FD313F6BF14}"/>
                </c:ext>
              </c:extLst>
            </c:dLbl>
            <c:dLbl>
              <c:idx val="6"/>
              <c:layout>
                <c:manualLayout>
                  <c:x val="-1.8269180267507311E-2"/>
                  <c:y val="-3.8417448566320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21-4788-9693-7FD313F6BF14}"/>
                </c:ext>
              </c:extLst>
            </c:dLbl>
            <c:dLbl>
              <c:idx val="7"/>
              <c:layout>
                <c:manualLayout>
                  <c:x val="-5.6717412748131706E-3"/>
                  <c:y val="-3.776375155614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21-4788-9693-7FD313F6B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17400.099999999999</c:v>
                </c:pt>
                <c:pt idx="1">
                  <c:v>18003.7</c:v>
                </c:pt>
                <c:pt idx="2">
                  <c:v>17404.900000000001</c:v>
                </c:pt>
                <c:pt idx="3">
                  <c:v>18384</c:v>
                </c:pt>
                <c:pt idx="4">
                  <c:v>18504.7</c:v>
                </c:pt>
                <c:pt idx="5">
                  <c:v>18549.3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281-406E-8DDE-C18F933D37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поселения Кольского района</c:v>
                </c:pt>
              </c:strCache>
            </c:strRef>
          </c:tx>
          <c:spPr>
            <a:solidFill>
              <a:srgbClr val="A01869"/>
            </a:solidFill>
          </c:spPr>
          <c:invertIfNegative val="0"/>
          <c:dLbls>
            <c:dLbl>
              <c:idx val="1"/>
              <c:layout>
                <c:manualLayout>
                  <c:x val="-1.4179353187032926E-3"/>
                  <c:y val="6.2939585926906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21-4788-9693-7FD313F6BF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7 602,8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21-4788-9693-7FD313F6BF14}"/>
                </c:ext>
              </c:extLst>
            </c:dLbl>
            <c:dLbl>
              <c:idx val="4"/>
              <c:layout>
                <c:manualLayout>
                  <c:x val="7.089676593516463E-3"/>
                  <c:y val="2.48991942071795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9 940,6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21-4788-9693-7FD313F6BF14}"/>
                </c:ext>
              </c:extLst>
            </c:dLbl>
            <c:dLbl>
              <c:idx val="5"/>
              <c:layout>
                <c:manualLayout>
                  <c:x val="-2.26869650992526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2 917,2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21-4788-9693-7FD313F6BF14}"/>
                </c:ext>
              </c:extLst>
            </c:dLbl>
            <c:dLbl>
              <c:idx val="6"/>
              <c:layout>
                <c:manualLayout>
                  <c:x val="9.6248672442589538E-3"/>
                  <c:y val="-5.9669296004148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21-4788-9693-7FD313F6B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7157.7</c:v>
                </c:pt>
                <c:pt idx="1">
                  <c:v>7442.6</c:v>
                </c:pt>
                <c:pt idx="2">
                  <c:v>10513.7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281-406E-8DDE-C18F933D3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781952"/>
        <c:axId val="214783488"/>
      </c:barChart>
      <c:catAx>
        <c:axId val="2147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783488"/>
        <c:crosses val="autoZero"/>
        <c:auto val="1"/>
        <c:lblAlgn val="ctr"/>
        <c:lblOffset val="100"/>
        <c:noMultiLvlLbl val="0"/>
      </c:catAx>
      <c:valAx>
        <c:axId val="21478348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14781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7168384313565E-2"/>
          <c:y val="0"/>
          <c:w val="0.69859059152254044"/>
          <c:h val="0.11955321462598432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824064"/>
        <c:axId val="214825600"/>
      </c:lineChart>
      <c:catAx>
        <c:axId val="2148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825600"/>
        <c:crosses val="autoZero"/>
        <c:auto val="1"/>
        <c:lblAlgn val="ctr"/>
        <c:lblOffset val="100"/>
        <c:noMultiLvlLbl val="0"/>
      </c:catAx>
      <c:valAx>
        <c:axId val="214825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82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90944"/>
        <c:axId val="208292480"/>
      </c:lineChart>
      <c:catAx>
        <c:axId val="2082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292480"/>
        <c:crosses val="autoZero"/>
        <c:auto val="1"/>
        <c:lblAlgn val="ctr"/>
        <c:lblOffset val="100"/>
        <c:noMultiLvlLbl val="0"/>
      </c:catAx>
      <c:valAx>
        <c:axId val="20829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290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718327389123E-2"/>
          <c:y val="0.16167185127578418"/>
          <c:w val="0.9783522816726109"/>
          <c:h val="0.676656297448431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13824"/>
        <c:axId val="208415360"/>
      </c:lineChart>
      <c:catAx>
        <c:axId val="208413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415360"/>
        <c:crosses val="autoZero"/>
        <c:auto val="1"/>
        <c:lblAlgn val="ctr"/>
        <c:lblOffset val="100"/>
        <c:noMultiLvlLbl val="0"/>
      </c:catAx>
      <c:valAx>
        <c:axId val="2084153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08413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9-4537-B819-E17D56D688A2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9-4537-B819-E17D56D688A2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29-4537-B819-E17D56D688A2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9-4537-B819-E17D56D688A2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29-4537-B819-E17D56D688A2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29-4537-B819-E17D56D688A2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29-4537-B819-E17D56D688A2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29-4537-B819-E17D56D688A2}"/>
                </c:ext>
              </c:extLst>
            </c:dLbl>
            <c:dLbl>
              <c:idx val="8"/>
              <c:layout>
                <c:manualLayout>
                  <c:x val="-1.6498970438262022E-2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29-4537-B819-E17D56D688A2}"/>
                </c:ext>
              </c:extLst>
            </c:dLbl>
            <c:dLbl>
              <c:idx val="9"/>
              <c:layout>
                <c:manualLayout>
                  <c:x val="-1.9498783245218865E-2"/>
                  <c:y val="-0.1381906136490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29-4537-B819-E17D56D688A2}"/>
                </c:ext>
              </c:extLst>
            </c:dLbl>
            <c:dLbl>
              <c:idx val="10"/>
              <c:layout>
                <c:manualLayout>
                  <c:x val="-2.9998128069567312E-3"/>
                  <c:y val="-0.13263458232638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29-4537-B819-E17D56D68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529-4537-B819-E17D56D68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56704"/>
        <c:axId val="208462592"/>
      </c:lineChart>
      <c:catAx>
        <c:axId val="2084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462592"/>
        <c:crosses val="autoZero"/>
        <c:auto val="1"/>
        <c:lblAlgn val="ctr"/>
        <c:lblOffset val="100"/>
        <c:noMultiLvlLbl val="0"/>
      </c:catAx>
      <c:valAx>
        <c:axId val="208462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456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8811129258710798E-2"/>
                  <c:y val="-7.62848871454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F6-44F8-A5FE-177954B06D2C}"/>
                </c:ext>
              </c:extLst>
            </c:dLbl>
            <c:dLbl>
              <c:idx val="1"/>
              <c:layout>
                <c:manualLayout>
                  <c:x val="-2.6812658612155805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F6-44F8-A5FE-177954B06D2C}"/>
                </c:ext>
              </c:extLst>
            </c:dLbl>
            <c:dLbl>
              <c:idx val="2"/>
              <c:layout>
                <c:manualLayout>
                  <c:x val="-2.4696255162670169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F6-44F8-A5FE-177954B06D2C}"/>
                </c:ext>
              </c:extLst>
            </c:dLbl>
            <c:dLbl>
              <c:idx val="3"/>
              <c:layout>
                <c:manualLayout>
                  <c:x val="-3.0696038483269388E-2"/>
                  <c:y val="-0.19907134711064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F6-44F8-A5FE-177954B06D2C}"/>
                </c:ext>
              </c:extLst>
            </c:dLbl>
            <c:dLbl>
              <c:idx val="4"/>
              <c:layout>
                <c:manualLayout>
                  <c:x val="-3.4986407318916578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F6-44F8-A5FE-177954B06D2C}"/>
                </c:ext>
              </c:extLst>
            </c:dLbl>
            <c:dLbl>
              <c:idx val="5"/>
              <c:layout>
                <c:manualLayout>
                  <c:x val="-3.0870359399044114E-2"/>
                  <c:y val="-0.1028822062388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F6-44F8-A5FE-177954B06D2C}"/>
                </c:ext>
              </c:extLst>
            </c:dLbl>
            <c:dLbl>
              <c:idx val="6"/>
              <c:layout>
                <c:manualLayout>
                  <c:x val="-3.2928383358980309E-2"/>
                  <c:y val="-0.146974580341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F6-44F8-A5FE-177954B06D2C}"/>
                </c:ext>
              </c:extLst>
            </c:dLbl>
            <c:dLbl>
              <c:idx val="7"/>
              <c:layout>
                <c:manualLayout>
                  <c:x val="-2.2638263559298964E-2"/>
                  <c:y val="-0.15573634843391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F6-44F8-A5FE-177954B06D2C}"/>
                </c:ext>
              </c:extLst>
            </c:dLbl>
            <c:dLbl>
              <c:idx val="8"/>
              <c:layout>
                <c:manualLayout>
                  <c:x val="-1.1999251227826925E-2"/>
                  <c:y val="-2.652691646527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F6-44F8-A5FE-177954B06D2C}"/>
                </c:ext>
              </c:extLst>
            </c:dLbl>
            <c:dLbl>
              <c:idx val="9"/>
              <c:layout>
                <c:manualLayout>
                  <c:x val="-7.4995320173919383E-3"/>
                  <c:y val="-5.305383293055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F6-44F8-A5FE-177954B06D2C}"/>
                </c:ext>
              </c:extLst>
            </c:dLbl>
            <c:dLbl>
              <c:idx val="10"/>
              <c:layout>
                <c:manualLayout>
                  <c:x val="-5.9996256139134624E-3"/>
                  <c:y val="-2.652691646527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F6-44F8-A5FE-177954B06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BF6-44F8-A5FE-177954B06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64672"/>
        <c:axId val="208366208"/>
      </c:lineChart>
      <c:catAx>
        <c:axId val="2083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366208"/>
        <c:crosses val="autoZero"/>
        <c:auto val="1"/>
        <c:lblAlgn val="ctr"/>
        <c:lblOffset val="100"/>
        <c:noMultiLvlLbl val="0"/>
      </c:catAx>
      <c:valAx>
        <c:axId val="20836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364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DFF6F-A877-4EC8-AA83-F8DC0E980BF0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8030FA-2AB7-45E1-BB97-FDC6AE1928E1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к 2029 году:</a:t>
          </a:r>
        </a:p>
        <a:p>
          <a:pPr algn="l"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увеличение количества малых предприятий до 651 единиц  (18,1%) к уровню 2022 года</a:t>
          </a:r>
          <a:endParaRPr lang="ru-RU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44EC8-F3AC-4C7F-B66C-8601FF2770E7}" type="parTrans" cxnId="{41A007C8-0309-4DBF-B60D-85F8E7D6719A}">
      <dgm:prSet/>
      <dgm:spPr/>
      <dgm:t>
        <a:bodyPr/>
        <a:lstStyle/>
        <a:p>
          <a:endParaRPr lang="ru-RU" b="0"/>
        </a:p>
      </dgm:t>
    </dgm:pt>
    <dgm:pt modelId="{0105C261-A59D-4CCE-8695-2187339DD88F}" type="sibTrans" cxnId="{41A007C8-0309-4DBF-B60D-85F8E7D6719A}">
      <dgm:prSet/>
      <dgm:spPr/>
      <dgm:t>
        <a:bodyPr/>
        <a:lstStyle/>
        <a:p>
          <a:endParaRPr lang="ru-RU" b="0"/>
        </a:p>
      </dgm:t>
    </dgm:pt>
    <dgm:pt modelId="{7C81C820-5883-4773-91AC-605D5E8AFB5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</a:t>
          </a:r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предпринимателей до 873 человек (2,3%) к уровню 2022 года</a:t>
          </a:r>
          <a:endParaRPr lang="ru-RU" sz="14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5C571-D99C-4E5A-9AA5-8ED16CC85A4F}" type="parTrans" cxnId="{BFA33135-BEF5-44EB-9CD0-EDA45E8A3417}">
      <dgm:prSet/>
      <dgm:spPr/>
      <dgm:t>
        <a:bodyPr/>
        <a:lstStyle/>
        <a:p>
          <a:endParaRPr lang="ru-RU" b="0"/>
        </a:p>
      </dgm:t>
    </dgm:pt>
    <dgm:pt modelId="{C54E6DCE-07F5-4F60-833F-68E20458F77A}" type="sibTrans" cxnId="{BFA33135-BEF5-44EB-9CD0-EDA45E8A3417}">
      <dgm:prSet/>
      <dgm:spPr/>
      <dgm:t>
        <a:bodyPr/>
        <a:lstStyle/>
        <a:p>
          <a:endParaRPr lang="ru-RU" b="0"/>
        </a:p>
      </dgm:t>
    </dgm:pt>
    <dgm:pt modelId="{48553FA2-37EA-4B35-B7F5-A7133488D4E2}">
      <dgm:prSet custT="1"/>
      <dgm:spPr>
        <a:solidFill>
          <a:srgbClr val="FFD347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среднесписочная численность работников по малым предприятиям составит 2 354 человек с ростом (24,3%) к уровню 2022 года</a:t>
          </a:r>
        </a:p>
      </dgm:t>
    </dgm:pt>
    <dgm:pt modelId="{E7A2D3BA-B4DB-4166-B130-3CACF5EB9402}" type="parTrans" cxnId="{ED51DAD2-A7EA-490D-839A-DAD25B4F389D}">
      <dgm:prSet/>
      <dgm:spPr/>
      <dgm:t>
        <a:bodyPr/>
        <a:lstStyle/>
        <a:p>
          <a:endParaRPr lang="ru-RU"/>
        </a:p>
      </dgm:t>
    </dgm:pt>
    <dgm:pt modelId="{885D25BD-8FB5-490E-BA24-246EBA5294CD}" type="sibTrans" cxnId="{ED51DAD2-A7EA-490D-839A-DAD25B4F389D}">
      <dgm:prSet/>
      <dgm:spPr/>
      <dgm:t>
        <a:bodyPr/>
        <a:lstStyle/>
        <a:p>
          <a:endParaRPr lang="ru-RU"/>
        </a:p>
      </dgm:t>
    </dgm:pt>
    <dgm:pt modelId="{CED19E76-BA14-4B06-A8C1-0E7155D02AFD}" type="pres">
      <dgm:prSet presAssocID="{F54DFF6F-A877-4EC8-AA83-F8DC0E980BF0}" presName="linear" presStyleCnt="0">
        <dgm:presLayoutVars>
          <dgm:animLvl val="lvl"/>
          <dgm:resizeHandles val="exact"/>
        </dgm:presLayoutVars>
      </dgm:prSet>
      <dgm:spPr/>
    </dgm:pt>
    <dgm:pt modelId="{9C6368AC-88C2-4E5B-BDA6-EB98B1272EC7}" type="pres">
      <dgm:prSet presAssocID="{378030FA-2AB7-45E1-BB97-FDC6AE1928E1}" presName="parentText" presStyleLbl="node1" presStyleIdx="0" presStyleCnt="3" custScaleX="60331" custScaleY="70069" custLinFactNeighborX="19008" custLinFactNeighborY="15634">
        <dgm:presLayoutVars>
          <dgm:chMax val="0"/>
          <dgm:bulletEnabled val="1"/>
        </dgm:presLayoutVars>
      </dgm:prSet>
      <dgm:spPr/>
    </dgm:pt>
    <dgm:pt modelId="{386C8785-7888-429B-9B52-C93F1BAD24E5}" type="pres">
      <dgm:prSet presAssocID="{0105C261-A59D-4CCE-8695-2187339DD88F}" presName="spacer" presStyleCnt="0"/>
      <dgm:spPr/>
    </dgm:pt>
    <dgm:pt modelId="{64803630-53CB-4150-ADB7-61610D397A99}" type="pres">
      <dgm:prSet presAssocID="{48553FA2-37EA-4B35-B7F5-A7133488D4E2}" presName="parentText" presStyleLbl="node1" presStyleIdx="1" presStyleCnt="3" custScaleX="60359" custScaleY="57688" custLinFactNeighborX="19022" custLinFactNeighborY="-40970">
        <dgm:presLayoutVars>
          <dgm:chMax val="0"/>
          <dgm:bulletEnabled val="1"/>
        </dgm:presLayoutVars>
      </dgm:prSet>
      <dgm:spPr/>
    </dgm:pt>
    <dgm:pt modelId="{C5A1F488-4F54-4AFB-A379-D9A4950C0E39}" type="pres">
      <dgm:prSet presAssocID="{885D25BD-8FB5-490E-BA24-246EBA5294CD}" presName="spacer" presStyleCnt="0"/>
      <dgm:spPr/>
    </dgm:pt>
    <dgm:pt modelId="{1A39EDE2-818D-4CE4-A99A-93F9B2A8377A}" type="pres">
      <dgm:prSet presAssocID="{7C81C820-5883-4773-91AC-605D5E8AFB5A}" presName="parentText" presStyleLbl="node1" presStyleIdx="2" presStyleCnt="3" custScaleX="60331" custScaleY="46662" custLinFactNeighborX="19008" custLinFactNeighborY="-96974">
        <dgm:presLayoutVars>
          <dgm:chMax val="0"/>
          <dgm:bulletEnabled val="1"/>
        </dgm:presLayoutVars>
      </dgm:prSet>
      <dgm:spPr/>
    </dgm:pt>
  </dgm:ptLst>
  <dgm:cxnLst>
    <dgm:cxn modelId="{967B9F2C-FCA7-41CC-A985-DDA53BD81686}" type="presOf" srcId="{7C81C820-5883-4773-91AC-605D5E8AFB5A}" destId="{1A39EDE2-818D-4CE4-A99A-93F9B2A8377A}" srcOrd="0" destOrd="0" presId="urn:microsoft.com/office/officeart/2005/8/layout/vList2"/>
    <dgm:cxn modelId="{BFA33135-BEF5-44EB-9CD0-EDA45E8A3417}" srcId="{F54DFF6F-A877-4EC8-AA83-F8DC0E980BF0}" destId="{7C81C820-5883-4773-91AC-605D5E8AFB5A}" srcOrd="2" destOrd="0" parTransId="{1C45C571-D99C-4E5A-9AA5-8ED16CC85A4F}" sibTransId="{C54E6DCE-07F5-4F60-833F-68E20458F77A}"/>
    <dgm:cxn modelId="{2112E7B0-85A5-49F1-A743-1C40E01DD045}" type="presOf" srcId="{48553FA2-37EA-4B35-B7F5-A7133488D4E2}" destId="{64803630-53CB-4150-ADB7-61610D397A99}" srcOrd="0" destOrd="0" presId="urn:microsoft.com/office/officeart/2005/8/layout/vList2"/>
    <dgm:cxn modelId="{94B056BB-7E71-4133-82D5-461CB6644BFD}" type="presOf" srcId="{F54DFF6F-A877-4EC8-AA83-F8DC0E980BF0}" destId="{CED19E76-BA14-4B06-A8C1-0E7155D02AFD}" srcOrd="0" destOrd="0" presId="urn:microsoft.com/office/officeart/2005/8/layout/vList2"/>
    <dgm:cxn modelId="{41A007C8-0309-4DBF-B60D-85F8E7D6719A}" srcId="{F54DFF6F-A877-4EC8-AA83-F8DC0E980BF0}" destId="{378030FA-2AB7-45E1-BB97-FDC6AE1928E1}" srcOrd="0" destOrd="0" parTransId="{78F44EC8-F3AC-4C7F-B66C-8601FF2770E7}" sibTransId="{0105C261-A59D-4CCE-8695-2187339DD88F}"/>
    <dgm:cxn modelId="{ED51DAD2-A7EA-490D-839A-DAD25B4F389D}" srcId="{F54DFF6F-A877-4EC8-AA83-F8DC0E980BF0}" destId="{48553FA2-37EA-4B35-B7F5-A7133488D4E2}" srcOrd="1" destOrd="0" parTransId="{E7A2D3BA-B4DB-4166-B130-3CACF5EB9402}" sibTransId="{885D25BD-8FB5-490E-BA24-246EBA5294CD}"/>
    <dgm:cxn modelId="{691719F5-2F1D-418F-AA5E-BF6D39D39780}" type="presOf" srcId="{378030FA-2AB7-45E1-BB97-FDC6AE1928E1}" destId="{9C6368AC-88C2-4E5B-BDA6-EB98B1272EC7}" srcOrd="0" destOrd="0" presId="urn:microsoft.com/office/officeart/2005/8/layout/vList2"/>
    <dgm:cxn modelId="{9847959F-33AD-4E66-A483-DDA256928326}" type="presParOf" srcId="{CED19E76-BA14-4B06-A8C1-0E7155D02AFD}" destId="{9C6368AC-88C2-4E5B-BDA6-EB98B1272EC7}" srcOrd="0" destOrd="0" presId="urn:microsoft.com/office/officeart/2005/8/layout/vList2"/>
    <dgm:cxn modelId="{3D6A22DC-63CB-463F-95B5-B099921275F9}" type="presParOf" srcId="{CED19E76-BA14-4B06-A8C1-0E7155D02AFD}" destId="{386C8785-7888-429B-9B52-C93F1BAD24E5}" srcOrd="1" destOrd="0" presId="urn:microsoft.com/office/officeart/2005/8/layout/vList2"/>
    <dgm:cxn modelId="{3B7DDB23-A103-4FBC-9952-6E01B888C6A4}" type="presParOf" srcId="{CED19E76-BA14-4B06-A8C1-0E7155D02AFD}" destId="{64803630-53CB-4150-ADB7-61610D397A99}" srcOrd="2" destOrd="0" presId="urn:microsoft.com/office/officeart/2005/8/layout/vList2"/>
    <dgm:cxn modelId="{6190472D-FE95-43FC-A0BA-BEE02A6B8C9F}" type="presParOf" srcId="{CED19E76-BA14-4B06-A8C1-0E7155D02AFD}" destId="{C5A1F488-4F54-4AFB-A379-D9A4950C0E39}" srcOrd="3" destOrd="0" presId="urn:microsoft.com/office/officeart/2005/8/layout/vList2"/>
    <dgm:cxn modelId="{3D6EA949-1B86-493C-B395-E83A915795ED}" type="presParOf" srcId="{CED19E76-BA14-4B06-A8C1-0E7155D02AFD}" destId="{1A39EDE2-818D-4CE4-A99A-93F9B2A8377A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68AC-88C2-4E5B-BDA6-EB98B1272EC7}">
      <dsp:nvSpPr>
        <dsp:cNvPr id="0" name=""/>
        <dsp:cNvSpPr/>
      </dsp:nvSpPr>
      <dsp:spPr>
        <a:xfrm>
          <a:off x="3384334" y="40137"/>
          <a:ext cx="5256620" cy="74766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к 2029 году: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увеличение количества малых предприятий до 651 единиц  (18,1%) к уровню 2022 года</a:t>
          </a:r>
          <a:endParaRPr lang="ru-RU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0832" y="76635"/>
        <a:ext cx="5183624" cy="674668"/>
      </dsp:txXfrm>
    </dsp:sp>
    <dsp:sp modelId="{64803630-53CB-4150-ADB7-61610D397A99}">
      <dsp:nvSpPr>
        <dsp:cNvPr id="0" name=""/>
        <dsp:cNvSpPr/>
      </dsp:nvSpPr>
      <dsp:spPr>
        <a:xfrm>
          <a:off x="3384334" y="859040"/>
          <a:ext cx="5259060" cy="615554"/>
        </a:xfrm>
        <a:prstGeom prst="roundRect">
          <a:avLst/>
        </a:prstGeom>
        <a:solidFill>
          <a:srgbClr val="FFD34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среднесписочная численность работников по малым предприятиям составит 2 354 человек с ростом (24,3%) к уровню 2022 года</a:t>
          </a:r>
        </a:p>
      </dsp:txBody>
      <dsp:txXfrm>
        <a:off x="3414383" y="889089"/>
        <a:ext cx="5198962" cy="555456"/>
      </dsp:txXfrm>
    </dsp:sp>
    <dsp:sp modelId="{1A39EDE2-818D-4CE4-A99A-93F9B2A8377A}">
      <dsp:nvSpPr>
        <dsp:cNvPr id="0" name=""/>
        <dsp:cNvSpPr/>
      </dsp:nvSpPr>
      <dsp:spPr>
        <a:xfrm>
          <a:off x="3384334" y="1546818"/>
          <a:ext cx="5256620" cy="4979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</a:t>
          </a: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предпринимателей до 873 человек (2,3%) к уровню 2022 года</a:t>
          </a:r>
          <a:endParaRPr lang="ru-RU" sz="1400" b="1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8640" y="1571124"/>
        <a:ext cx="5208008" cy="44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0.14577</cdr:x>
      <cdr:y>0.84011</cdr:y>
    </cdr:from>
    <cdr:to>
      <cdr:x>0.96922</cdr:x>
      <cdr:y>0.94251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 flipH="1">
          <a:off x="587797" y="3478206"/>
          <a:ext cx="3320538" cy="42399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Среднесписочная численность работников организаций  составит 22,8 тыс. человек</a:t>
          </a:r>
          <a:endParaRPr lang="ru-RU" sz="1200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0.27449</cdr:x>
      <cdr:y>0.68273</cdr:y>
    </cdr:from>
    <cdr:to>
      <cdr:x>0.97295</cdr:x>
      <cdr:y>0.80977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 flipH="1">
          <a:off x="1106882" y="2826658"/>
          <a:ext cx="2816482" cy="52594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лиц в трудоспособном возрасте составит 17,7 тыс. человек</a:t>
          </a:r>
          <a:endParaRPr lang="ru-RU" sz="1200" dirty="0">
            <a:solidFill>
              <a:prstClr val="white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0.49627</cdr:x>
      <cdr:y>0.5</cdr:y>
    </cdr:from>
    <cdr:to>
      <cdr:x>0.97623</cdr:x>
      <cdr:y>0.64431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 flipH="1">
          <a:off x="2001164" y="2070100"/>
          <a:ext cx="1935441" cy="59747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безработных составит 0,167 тыс. человек.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0.35322</cdr:x>
      <cdr:y>0.91933</cdr:y>
    </cdr:from>
    <cdr:to>
      <cdr:x>0.64354</cdr:x>
      <cdr:y>0.98512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53916" y="5031133"/>
          <a:ext cx="259228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    195 268,7 тыс.  рублей</a:t>
          </a:r>
        </a:p>
      </cdr:txBody>
    </cdr:sp>
  </cdr:relSizeAnchor>
  <cdr:relSizeAnchor xmlns:cdr="http://schemas.openxmlformats.org/drawingml/2006/chartDrawing">
    <cdr:from>
      <cdr:x>0.7</cdr:x>
      <cdr:y>0.91933</cdr:y>
    </cdr:from>
    <cdr:to>
      <cdr:x>0.95806</cdr:x>
      <cdr:y>0.97196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50294" y="5031133"/>
          <a:ext cx="2304222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167 539,1 тыс.  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7B065-F4EF-465F-B89F-9EC7A6FCEE6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82E1-4D28-430B-9221-1553A6A87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7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82E1-4D28-430B-9221-1553A6A876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3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82E1-4D28-430B-9221-1553A6A876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98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9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8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9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82E1-4D28-430B-9221-1553A6A87675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4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4C4-722B-439C-B34B-7663B1D95F44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4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4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6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9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7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2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75DE-78AF-4FB2-AA3B-3B70EB1890E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B676-FB95-4C19-A8B0-45F3B70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1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14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2.xml"/><Relationship Id="rId11" Type="http://schemas.openxmlformats.org/officeDocument/2006/relationships/chart" Target="../charts/chart27.xml"/><Relationship Id="rId5" Type="http://schemas.openxmlformats.org/officeDocument/2006/relationships/chart" Target="../charts/chart21.xml"/><Relationship Id="rId10" Type="http://schemas.openxmlformats.org/officeDocument/2006/relationships/chart" Target="../charts/chart26.xml"/><Relationship Id="rId4" Type="http://schemas.openxmlformats.org/officeDocument/2006/relationships/image" Target="../media/image31.png"/><Relationship Id="rId9" Type="http://schemas.openxmlformats.org/officeDocument/2006/relationships/chart" Target="../charts/char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2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28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7.png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6.png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image" Target="../media/image31.png"/><Relationship Id="rId9" Type="http://schemas.openxmlformats.org/officeDocument/2006/relationships/chart" Target="../charts/char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4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image" Target="../media/image16.png"/><Relationship Id="rId7" Type="http://schemas.openxmlformats.org/officeDocument/2006/relationships/chart" Target="../charts/chart5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image" Target="../media/image31.png"/><Relationship Id="rId9" Type="http://schemas.openxmlformats.org/officeDocument/2006/relationships/chart" Target="../charts/chart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image" Target="../media/image18.png"/><Relationship Id="rId7" Type="http://schemas.openxmlformats.org/officeDocument/2006/relationships/chart" Target="../charts/chart5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10" Type="http://schemas.openxmlformats.org/officeDocument/2006/relationships/chart" Target="../charts/chart62.xml"/><Relationship Id="rId4" Type="http://schemas.openxmlformats.org/officeDocument/2006/relationships/image" Target="../media/image31.png"/><Relationship Id="rId9" Type="http://schemas.openxmlformats.org/officeDocument/2006/relationships/chart" Target="../charts/chart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3" Type="http://schemas.openxmlformats.org/officeDocument/2006/relationships/image" Target="../media/image7.png"/><Relationship Id="rId7" Type="http://schemas.openxmlformats.org/officeDocument/2006/relationships/chart" Target="../charts/chart6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7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7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8.xml"/><Relationship Id="rId5" Type="http://schemas.openxmlformats.org/officeDocument/2006/relationships/chart" Target="../charts/chart77.xml"/><Relationship Id="rId4" Type="http://schemas.openxmlformats.org/officeDocument/2006/relationships/chart" Target="../charts/chart7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8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1.xml"/><Relationship Id="rId5" Type="http://schemas.openxmlformats.org/officeDocument/2006/relationships/chart" Target="../charts/chart80.xml"/><Relationship Id="rId4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9.xml"/><Relationship Id="rId3" Type="http://schemas.openxmlformats.org/officeDocument/2006/relationships/image" Target="../media/image9.png"/><Relationship Id="rId7" Type="http://schemas.openxmlformats.org/officeDocument/2006/relationships/chart" Target="../charts/chart8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7.xml"/><Relationship Id="rId5" Type="http://schemas.openxmlformats.org/officeDocument/2006/relationships/chart" Target="../charts/chart86.xml"/><Relationship Id="rId4" Type="http://schemas.openxmlformats.org/officeDocument/2006/relationships/image" Target="../media/image31.png"/><Relationship Id="rId9" Type="http://schemas.openxmlformats.org/officeDocument/2006/relationships/chart" Target="../charts/chart9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4.xml"/><Relationship Id="rId3" Type="http://schemas.openxmlformats.org/officeDocument/2006/relationships/image" Target="../media/image8.png"/><Relationship Id="rId7" Type="http://schemas.openxmlformats.org/officeDocument/2006/relationships/chart" Target="../charts/chart9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2.xml"/><Relationship Id="rId5" Type="http://schemas.openxmlformats.org/officeDocument/2006/relationships/chart" Target="../charts/chart91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9.xml"/><Relationship Id="rId3" Type="http://schemas.openxmlformats.org/officeDocument/2006/relationships/image" Target="../media/image8.png"/><Relationship Id="rId7" Type="http://schemas.openxmlformats.org/officeDocument/2006/relationships/chart" Target="../charts/chart9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7.xml"/><Relationship Id="rId5" Type="http://schemas.openxmlformats.org/officeDocument/2006/relationships/chart" Target="../charts/chart96.xml"/><Relationship Id="rId4" Type="http://schemas.openxmlformats.org/officeDocument/2006/relationships/chart" Target="../charts/chart95.xml"/><Relationship Id="rId9" Type="http://schemas.openxmlformats.org/officeDocument/2006/relationships/chart" Target="../charts/char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2.xml"/><Relationship Id="rId5" Type="http://schemas.openxmlformats.org/officeDocument/2006/relationships/chart" Target="../charts/chart101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5.xml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7.xml"/><Relationship Id="rId5" Type="http://schemas.openxmlformats.org/officeDocument/2006/relationships/chart" Target="../charts/chart106.xml"/><Relationship Id="rId4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0.xml"/><Relationship Id="rId5" Type="http://schemas.openxmlformats.org/officeDocument/2006/relationships/chart" Target="../charts/chart109.xml"/><Relationship Id="rId4" Type="http://schemas.openxmlformats.org/officeDocument/2006/relationships/chart" Target="../charts/chart10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Server-fo-2\gsv\НГ 2012-13_поздравления\герб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78" y="4509120"/>
            <a:ext cx="93658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38263" y="1628800"/>
            <a:ext cx="4854870" cy="475252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ru-RU" sz="3600">
                <a:ln w="1016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Бюджет </a:t>
            </a:r>
            <a:endParaRPr lang="ru-RU" sz="3600" dirty="0">
              <a:ln w="1016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KaiTi" pitchFamily="49" charset="-122"/>
              <a:cs typeface="Estrangelo Edess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dirty="0">
                <a:ln w="1016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Кольского</a:t>
            </a:r>
            <a:r>
              <a:rPr lang="ru-RU" sz="3600" dirty="0">
                <a:ln w="10160">
                  <a:solidFill>
                    <a:srgbClr val="CC99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 </a:t>
            </a:r>
            <a:r>
              <a:rPr lang="ru-RU" sz="3600" dirty="0">
                <a:ln w="1016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района</a:t>
            </a:r>
            <a:r>
              <a:rPr lang="ru-RU" sz="3600" dirty="0">
                <a:ln w="10160">
                  <a:solidFill>
                    <a:srgbClr val="CC99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 </a:t>
            </a:r>
            <a:r>
              <a:rPr lang="ru-RU" sz="3600" dirty="0">
                <a:ln w="1016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на 2024 год и плановый</a:t>
            </a:r>
            <a:r>
              <a:rPr lang="ru-RU" sz="3600" dirty="0">
                <a:ln w="10160">
                  <a:solidFill>
                    <a:srgbClr val="CC99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ln w="1016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KaiTi" pitchFamily="49" charset="-122"/>
                <a:cs typeface="Estrangelo Edessa" pitchFamily="66" charset="0"/>
              </a:rPr>
              <a:t>период 2025 и 2026 годов</a:t>
            </a:r>
            <a:endParaRPr lang="en-US" sz="3600" dirty="0">
              <a:ln w="1016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ea typeface="KaiTi" pitchFamily="49" charset="-122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3563888" y="589622"/>
            <a:ext cx="5372425" cy="76394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spc="50" dirty="0">
                <a:ln w="11430"/>
                <a:solidFill>
                  <a:prstClr val="black"/>
                </a:solidFill>
              </a:rPr>
              <a:t>Труд и занятость</a:t>
            </a:r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279095"/>
              </p:ext>
            </p:extLst>
          </p:nvPr>
        </p:nvGraphicFramePr>
        <p:xfrm>
          <a:off x="-184997" y="2492896"/>
          <a:ext cx="403244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093127"/>
              </p:ext>
            </p:extLst>
          </p:nvPr>
        </p:nvGraphicFramePr>
        <p:xfrm>
          <a:off x="141349" y="462908"/>
          <a:ext cx="3490425" cy="28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15532"/>
              </p:ext>
            </p:extLst>
          </p:nvPr>
        </p:nvGraphicFramePr>
        <p:xfrm>
          <a:off x="3959556" y="2832490"/>
          <a:ext cx="4861517" cy="364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1769" y="3241181"/>
            <a:ext cx="983887" cy="12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К 2029 году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2468389" y="3241180"/>
            <a:ext cx="1326607" cy="12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(к трудоспособному населению)  составит – 0,9%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E9C71-6A99-42AF-BECA-A0022ADEF1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9" b="96267" l="2333" r="96000">
                        <a14:foregroundMark x1="36111" y1="49321" x2="36111" y2="49321"/>
                        <a14:foregroundMark x1="39556" y1="46719" x2="39556" y2="46719"/>
                        <a14:foregroundMark x1="41556" y1="45814" x2="41556" y2="45814"/>
                        <a14:foregroundMark x1="44556" y1="45023" x2="44556" y2="45023"/>
                        <a14:foregroundMark x1="52444" y1="44570" x2="52444" y2="44570"/>
                        <a14:foregroundMark x1="96444" y1="54186" x2="96444" y2="54186"/>
                        <a14:foregroundMark x1="64000" y1="93439" x2="64000" y2="93439"/>
                        <a14:foregroundMark x1="44778" y1="96267" x2="44778" y2="96267"/>
                        <a14:foregroundMark x1="7444" y1="47172" x2="7444" y2="47172"/>
                        <a14:foregroundMark x1="2444" y1="57466" x2="2444" y2="57466"/>
                        <a14:foregroundMark x1="50111" y1="21833" x2="50111" y2="21833"/>
                        <a14:foregroundMark x1="48222" y1="35633" x2="48222" y2="35633"/>
                        <a14:foregroundMark x1="58444" y1="2149" x2="58444" y2="2149"/>
                        <a14:backgroundMark x1="49222" y1="22511" x2="49222" y2="22511"/>
                        <a14:backgroundMark x1="67667" y1="20136" x2="67667" y2="20136"/>
                        <a14:backgroundMark x1="55667" y1="15950" x2="55667" y2="15950"/>
                        <a14:backgroundMark x1="59333" y1="12217" x2="59333" y2="12217"/>
                        <a14:backgroundMark x1="54000" y1="17647" x2="54000" y2="17647"/>
                        <a14:backgroundMark x1="51556" y1="19231" x2="51556" y2="19231"/>
                        <a14:backgroundMark x1="33333" y1="13575" x2="33333" y2="13575"/>
                        <a14:backgroundMark x1="33111" y1="21380" x2="33111" y2="21380"/>
                        <a14:backgroundMark x1="35556" y1="27941" x2="35556" y2="27941"/>
                        <a14:backgroundMark x1="46889" y1="25339" x2="46889" y2="25339"/>
                        <a14:backgroundMark x1="39778" y1="32579" x2="39778" y2="32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87" y="451425"/>
            <a:ext cx="2252703" cy="2212655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52EF5CA-075E-43B3-BDE3-9C4600ACDF18}"/>
              </a:ext>
            </a:extLst>
          </p:cNvPr>
          <p:cNvCxnSpPr/>
          <p:nvPr/>
        </p:nvCxnSpPr>
        <p:spPr>
          <a:xfrm flipV="1">
            <a:off x="1331640" y="3596432"/>
            <a:ext cx="1084294" cy="264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A3ED9C4-7ACC-48DF-A6A5-60E4431E9E90}"/>
              </a:ext>
            </a:extLst>
          </p:cNvPr>
          <p:cNvCxnSpPr>
            <a:cxnSpLocks/>
          </p:cNvCxnSpPr>
          <p:nvPr/>
        </p:nvCxnSpPr>
        <p:spPr>
          <a:xfrm>
            <a:off x="1331640" y="3861048"/>
            <a:ext cx="554921" cy="701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0B64A25-F21D-4F1D-B661-736230A6CB2D}"/>
              </a:ext>
            </a:extLst>
          </p:cNvPr>
          <p:cNvCxnSpPr>
            <a:cxnSpLocks/>
          </p:cNvCxnSpPr>
          <p:nvPr/>
        </p:nvCxnSpPr>
        <p:spPr>
          <a:xfrm>
            <a:off x="1331640" y="3861048"/>
            <a:ext cx="144016" cy="1440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D9FFE2C-E10E-4869-97A3-0BD4D3E00973}"/>
              </a:ext>
            </a:extLst>
          </p:cNvPr>
          <p:cNvCxnSpPr>
            <a:cxnSpLocks/>
          </p:cNvCxnSpPr>
          <p:nvPr/>
        </p:nvCxnSpPr>
        <p:spPr>
          <a:xfrm flipH="1">
            <a:off x="611560" y="3859232"/>
            <a:ext cx="720080" cy="2149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7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093033"/>
              </p:ext>
            </p:extLst>
          </p:nvPr>
        </p:nvGraphicFramePr>
        <p:xfrm>
          <a:off x="179512" y="874070"/>
          <a:ext cx="8712968" cy="221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4551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</a:p>
        </p:txBody>
      </p:sp>
      <p:graphicFrame>
        <p:nvGraphicFramePr>
          <p:cNvPr id="7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119057"/>
              </p:ext>
            </p:extLst>
          </p:nvPr>
        </p:nvGraphicFramePr>
        <p:xfrm>
          <a:off x="208002" y="2780929"/>
          <a:ext cx="47525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732107"/>
              </p:ext>
            </p:extLst>
          </p:nvPr>
        </p:nvGraphicFramePr>
        <p:xfrm>
          <a:off x="5111552" y="3212976"/>
          <a:ext cx="40324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808DF-D6BA-4C8C-ACFE-1EA7BD4B2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9500" l="8299" r="89627">
                        <a14:foregroundMark x1="81743" y1="59000" x2="81743" y2="59000"/>
                        <a14:foregroundMark x1="77178" y1="70000" x2="77178" y2="70000"/>
                        <a14:foregroundMark x1="67220" y1="85500" x2="67220" y2="85500"/>
                        <a14:foregroundMark x1="55187" y1="89000" x2="55187" y2="89000"/>
                        <a14:foregroundMark x1="43154" y1="93000" x2="43154" y2="93000"/>
                        <a14:foregroundMark x1="26556" y1="12000" x2="28216" y2="12000"/>
                        <a14:foregroundMark x1="41909" y1="7000" x2="41909" y2="7000"/>
                        <a14:foregroundMark x1="47303" y1="5500" x2="69295" y2="15500"/>
                        <a14:foregroundMark x1="69295" y1="15500" x2="82573" y2="37000"/>
                        <a14:foregroundMark x1="82573" y1="37000" x2="77178" y2="69500"/>
                        <a14:foregroundMark x1="80498" y1="74000" x2="64315" y2="89500"/>
                        <a14:foregroundMark x1="64315" y1="89500" x2="45643" y2="92000"/>
                        <a14:foregroundMark x1="58506" y1="5000" x2="35685" y2="9000"/>
                        <a14:foregroundMark x1="35685" y1="9000" x2="17427" y2="22000"/>
                        <a14:foregroundMark x1="89627" y1="52000" x2="89627" y2="52000"/>
                        <a14:foregroundMark x1="24896" y1="86500" x2="43154" y2="95000"/>
                        <a14:foregroundMark x1="54357" y1="58000" x2="54357" y2="58000"/>
                        <a14:foregroundMark x1="54357" y1="64500" x2="54357" y2="64500"/>
                        <a14:foregroundMark x1="58506" y1="68500" x2="58506" y2="68500"/>
                        <a14:foregroundMark x1="60166" y1="28000" x2="60166" y2="28000"/>
                        <a14:foregroundMark x1="59336" y1="32000" x2="59336" y2="32000"/>
                        <a14:foregroundMark x1="54357" y1="35500" x2="54357" y2="35500"/>
                        <a14:foregroundMark x1="8299" y1="46500" x2="8299" y2="46500"/>
                        <a14:foregroundMark x1="47718" y1="99500" x2="47718" y2="99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569762"/>
            <a:ext cx="22955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7412" y="123282"/>
            <a:ext cx="356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760832"/>
              </p:ext>
            </p:extLst>
          </p:nvPr>
        </p:nvGraphicFramePr>
        <p:xfrm>
          <a:off x="359532" y="3212976"/>
          <a:ext cx="8568952" cy="347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нутый угол 15"/>
          <p:cNvSpPr/>
          <p:nvPr/>
        </p:nvSpPr>
        <p:spPr>
          <a:xfrm>
            <a:off x="5467011" y="745151"/>
            <a:ext cx="3476391" cy="1072416"/>
          </a:xfrm>
          <a:prstGeom prst="foldedCorner">
            <a:avLst/>
          </a:prstGeom>
          <a:solidFill>
            <a:srgbClr val="FFCC00"/>
          </a:solidFill>
          <a:ln w="6350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2029 году количество обучающихся в общеобразовательных учреждениях составит – 3 855 человек, что ниже уровня 2022 года на 0,2%.</a:t>
            </a:r>
            <a:endParaRPr lang="ru-RU" sz="1200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426215" y="847320"/>
            <a:ext cx="1872208" cy="1933608"/>
          </a:xfrm>
          <a:prstGeom prst="foldedCorner">
            <a:avLst/>
          </a:prstGeom>
          <a:solidFill>
            <a:srgbClr val="FFD347"/>
          </a:solidFill>
          <a:ln w="6350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2029 году количество обучающихся в учреждениях среднего профессионального образования составит – 770 человек, что выше уровня 2022 года на 18,5%.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5580112" y="2101518"/>
            <a:ext cx="2952328" cy="1038755"/>
          </a:xfrm>
          <a:prstGeom prst="foldedCorner">
            <a:avLst/>
          </a:prstGeom>
          <a:solidFill>
            <a:srgbClr val="FFCC00"/>
          </a:solidFill>
          <a:ln w="6350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2029 году количество воспитанников дошкольных образовательных учреждений составит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1 823 человек, что ниже уровня 2022 года на 6,1%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FCDDF-8215-4CC2-99B5-39BD0CD52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7" b="97428" l="2526" r="97615">
                        <a14:foregroundMark x1="29701" y1="59261" x2="29701" y2="59261"/>
                        <a14:foregroundMark x1="37933" y1="56221" x2="26848" y2="64827"/>
                        <a14:foregroundMark x1="26848" y1="64827" x2="37044" y2="55426"/>
                        <a14:foregroundMark x1="37044" y1="55426" x2="52011" y2="51310"/>
                        <a14:foregroundMark x1="67914" y1="43966" x2="80823" y2="39149"/>
                        <a14:foregroundMark x1="80823" y1="39149" x2="69832" y2="49906"/>
                        <a14:foregroundMark x1="69832" y1="49906" x2="79888" y2="39336"/>
                        <a14:foregroundMark x1="79888" y1="39336" x2="69130" y2="46960"/>
                        <a14:foregroundMark x1="69130" y1="46960" x2="81899" y2="41534"/>
                        <a14:foregroundMark x1="81899" y1="41534" x2="90178" y2="52198"/>
                        <a14:foregroundMark x1="90178" y1="52198" x2="77596" y2="27175"/>
                        <a14:foregroundMark x1="77596" y1="27175" x2="54163" y2="12909"/>
                        <a14:foregroundMark x1="54163" y1="12909" x2="57484" y2="21375"/>
                        <a14:foregroundMark x1="23620" y1="52853" x2="23667" y2="35734"/>
                        <a14:foregroundMark x1="23667" y1="35734" x2="31899" y2="47661"/>
                        <a14:foregroundMark x1="31899" y1="47661" x2="46024" y2="57858"/>
                        <a14:foregroundMark x1="46024" y1="57858" x2="50655" y2="72638"/>
                        <a14:foregroundMark x1="50655" y1="72638" x2="53601" y2="58279"/>
                        <a14:foregroundMark x1="53601" y1="58279" x2="67961" y2="77362"/>
                        <a14:foregroundMark x1="67961" y1="77362" x2="71375" y2="62301"/>
                        <a14:foregroundMark x1="71375" y1="62301" x2="77596" y2="74883"/>
                        <a14:foregroundMark x1="77596" y1="74883" x2="90926" y2="66464"/>
                        <a14:foregroundMark x1="90926" y1="66464" x2="89897" y2="39476"/>
                        <a14:foregroundMark x1="89897" y1="39476" x2="76239" y2="16183"/>
                        <a14:foregroundMark x1="76239" y1="16183" x2="64546" y2="9588"/>
                        <a14:foregroundMark x1="64546" y1="9588" x2="35407" y2="7624"/>
                        <a14:foregroundMark x1="35407" y1="7624" x2="22123" y2="12769"/>
                        <a14:foregroundMark x1="22123" y1="12769" x2="14687" y2="23152"/>
                        <a14:foregroundMark x1="14687" y1="23152" x2="8326" y2="48503"/>
                        <a14:foregroundMark x1="8326" y1="48503" x2="7998" y2="61833"/>
                        <a14:foregroundMark x1="7998" y1="61833" x2="12488" y2="73994"/>
                        <a14:foregroundMark x1="12488" y1="73994" x2="20627" y2="85407"/>
                        <a14:foregroundMark x1="20627" y1="85407" x2="33817" y2="91113"/>
                        <a14:foregroundMark x1="33817" y1="91113" x2="61974" y2="93779"/>
                        <a14:foregroundMark x1="61974" y1="93779" x2="68195" y2="93171"/>
                        <a14:foregroundMark x1="38868" y1="79747" x2="29420" y2="79139"/>
                        <a14:foregroundMark x1="38260" y1="76052" x2="44481" y2="87979"/>
                        <a14:foregroundMark x1="44481" y1="87979" x2="49860" y2="73667"/>
                        <a14:foregroundMark x1="49860" y1="73667" x2="62395" y2="70674"/>
                        <a14:foregroundMark x1="62395" y1="70674" x2="70720" y2="85968"/>
                        <a14:foregroundMark x1="70720" y1="85968" x2="91066" y2="69177"/>
                        <a14:foregroundMark x1="91066" y1="69177" x2="93545" y2="43452"/>
                        <a14:foregroundMark x1="93545" y1="43452" x2="92376" y2="30122"/>
                        <a14:foregroundMark x1="92376" y1="30122" x2="84892" y2="18148"/>
                        <a14:foregroundMark x1="84892" y1="18148" x2="72965" y2="11132"/>
                        <a14:foregroundMark x1="72965" y1="11132" x2="63003" y2="21328"/>
                        <a14:foregroundMark x1="63003" y1="21328" x2="77783" y2="23573"/>
                        <a14:foregroundMark x1="77783" y1="23573" x2="41674" y2="63798"/>
                        <a14:foregroundMark x1="41674" y1="63798" x2="68007" y2="51731"/>
                        <a14:foregroundMark x1="68007" y1="51731" x2="54818" y2="52947"/>
                        <a14:foregroundMark x1="54818" y1="52947" x2="39383" y2="58700"/>
                        <a14:foregroundMark x1="39383" y1="58700" x2="67212" y2="47100"/>
                        <a14:foregroundMark x1="67212" y1="47100" x2="47194" y2="53648"/>
                        <a14:foregroundMark x1="47194" y1="53648" x2="75351" y2="40833"/>
                        <a14:foregroundMark x1="75351" y1="40833" x2="14312" y2="64266"/>
                        <a14:foregroundMark x1="14312" y1="64266" x2="29046" y2="62909"/>
                        <a14:foregroundMark x1="29046" y1="62909" x2="41721" y2="63237"/>
                        <a14:foregroundMark x1="41721" y1="63237" x2="28859" y2="67166"/>
                        <a14:foregroundMark x1="28859" y1="67166" x2="52993" y2="65669"/>
                        <a14:foregroundMark x1="52993" y1="65669" x2="41113" y2="78157"/>
                        <a14:foregroundMark x1="41113" y1="78157" x2="66370" y2="75398"/>
                        <a14:foregroundMark x1="66370" y1="75398" x2="60150" y2="86950"/>
                        <a14:foregroundMark x1="60150" y1="86950" x2="65154" y2="85828"/>
                        <a14:foregroundMark x1="15949" y1="51918" x2="15949" y2="43358"/>
                        <a14:foregroundMark x1="15341" y1="43686" x2="15949" y2="31104"/>
                        <a14:foregroundMark x1="15949" y1="31104" x2="27456" y2="23807"/>
                        <a14:foregroundMark x1="27456" y1="23807" x2="35500" y2="21375"/>
                        <a14:foregroundMark x1="26333" y1="24135" x2="15669" y2="31665"/>
                        <a14:foregroundMark x1="15669" y1="31665" x2="15341" y2="38494"/>
                        <a14:foregroundMark x1="26660" y1="23527" x2="13938" y2="30168"/>
                        <a14:foregroundMark x1="13938" y1="30168" x2="25444" y2="24883"/>
                        <a14:foregroundMark x1="25444" y1="24883" x2="16885" y2="27175"/>
                        <a14:foregroundMark x1="33396" y1="54069" x2="34892" y2="52245"/>
                        <a14:foregroundMark x1="33068" y1="52245" x2="26660" y2="56221"/>
                        <a14:foregroundMark x1="71562" y1="48877" x2="84191" y2="47287"/>
                        <a14:foregroundMark x1="84191" y1="47287" x2="69598" y2="51450"/>
                        <a14:foregroundMark x1="69598" y1="51450" x2="83022" y2="46118"/>
                        <a14:foregroundMark x1="83022" y1="46118" x2="75819" y2="47942"/>
                        <a14:foregroundMark x1="52011" y1="93171" x2="55379" y2="97428"/>
                        <a14:foregroundMark x1="35500" y1="52526" x2="49392" y2="54864"/>
                        <a14:foregroundMark x1="49392" y1="54864" x2="71562" y2="52947"/>
                        <a14:foregroundMark x1="71562" y1="52947" x2="33022" y2="49439"/>
                        <a14:foregroundMark x1="33022" y1="49439" x2="78578" y2="38634"/>
                        <a14:foregroundMark x1="78578" y1="38634" x2="66230" y2="47708"/>
                        <a14:foregroundMark x1="66230" y1="47708" x2="79888" y2="37371"/>
                        <a14:foregroundMark x1="79888" y1="37371" x2="66651" y2="39850"/>
                        <a14:foregroundMark x1="66651" y1="39850" x2="49018" y2="52245"/>
                        <a14:foregroundMark x1="49018" y1="52245" x2="46211" y2="51029"/>
                        <a14:foregroundMark x1="88073" y1="61413" x2="86576" y2="48877"/>
                        <a14:foregroundMark x1="86576" y1="48877" x2="88541" y2="61413"/>
                        <a14:foregroundMark x1="88541" y1="61413" x2="84705" y2="50421"/>
                        <a14:foregroundMark x1="84097" y1="48877" x2="88354" y2="57109"/>
                        <a14:foregroundMark x1="87465" y1="77596" x2="77362" y2="85641"/>
                        <a14:foregroundMark x1="77362" y1="85641" x2="61413" y2="82834"/>
                        <a14:foregroundMark x1="61413" y1="82834" x2="74415" y2="74883"/>
                        <a14:foregroundMark x1="74415" y1="74883" x2="61740" y2="79981"/>
                        <a14:foregroundMark x1="61740" y1="79981" x2="69738" y2="84004"/>
                        <a14:foregroundMark x1="16277" y1="54677" x2="16558" y2="40833"/>
                        <a14:foregroundMark x1="16558" y1="40833" x2="9355" y2="55332"/>
                        <a14:foregroundMark x1="9355" y1="55332" x2="16090" y2="41441"/>
                        <a14:foregroundMark x1="16090" y1="41441" x2="29420" y2="55332"/>
                        <a14:foregroundMark x1="29420" y1="55332" x2="33302" y2="36950"/>
                        <a14:foregroundMark x1="33302" y1="36950" x2="32741" y2="54069"/>
                        <a14:foregroundMark x1="32741" y1="54069" x2="26146" y2="66698"/>
                        <a14:foregroundMark x1="26146" y1="66698" x2="19083" y2="51029"/>
                        <a14:foregroundMark x1="19083" y1="51029" x2="19364" y2="69785"/>
                        <a14:foregroundMark x1="19364" y1="69785" x2="21422" y2="48550"/>
                        <a14:foregroundMark x1="21422" y1="48550" x2="23901" y2="63845"/>
                        <a14:foregroundMark x1="23901" y1="63845" x2="18288" y2="41113"/>
                        <a14:foregroundMark x1="18288" y1="41113" x2="18101" y2="63096"/>
                        <a14:foregroundMark x1="18101" y1="63096" x2="12301" y2="44668"/>
                        <a14:foregroundMark x1="12301" y1="44668" x2="16511" y2="65996"/>
                        <a14:foregroundMark x1="16511" y1="65996" x2="14453" y2="47428"/>
                        <a14:foregroundMark x1="14453" y1="47428" x2="15716" y2="60851"/>
                        <a14:foregroundMark x1="15716" y1="60851" x2="15949" y2="61085"/>
                        <a14:foregroundMark x1="12909" y1="63517" x2="20486" y2="76660"/>
                        <a14:foregroundMark x1="20486" y1="76660" x2="33676" y2="85173"/>
                        <a14:foregroundMark x1="33676" y1="85173" x2="46024" y2="79654"/>
                        <a14:foregroundMark x1="46024" y1="79654" x2="58466" y2="82788"/>
                        <a14:foregroundMark x1="58466" y1="82788" x2="60571" y2="87979"/>
                        <a14:foregroundMark x1="25444" y1="64453" x2="22965" y2="68428"/>
                        <a14:foregroundMark x1="38260" y1="76660" x2="21749" y2="80075"/>
                        <a14:foregroundMark x1="21749" y1="80075" x2="35454" y2="80075"/>
                        <a14:foregroundMark x1="35454" y1="80075" x2="46211" y2="73199"/>
                        <a14:foregroundMark x1="46211" y1="73199" x2="24649" y2="75819"/>
                        <a14:foregroundMark x1="24649" y1="75819" x2="31291" y2="87138"/>
                        <a14:foregroundMark x1="31291" y1="87138" x2="44481" y2="89008"/>
                        <a14:foregroundMark x1="44481" y1="89008" x2="27877" y2="86623"/>
                        <a14:foregroundMark x1="27877" y1="86623" x2="41020" y2="86763"/>
                        <a14:foregroundMark x1="61459" y1="17727" x2="34004" y2="7717"/>
                        <a14:foregroundMark x1="34004" y1="7717" x2="20486" y2="14780"/>
                        <a14:foregroundMark x1="20486" y1="14780" x2="11459" y2="23994"/>
                        <a14:foregroundMark x1="11459" y1="23994" x2="4724" y2="37371"/>
                        <a14:foregroundMark x1="4724" y1="37371" x2="4677" y2="64687"/>
                        <a14:foregroundMark x1="4677" y1="64687" x2="18428" y2="87839"/>
                        <a14:foregroundMark x1="18428" y1="87839" x2="30028" y2="95697"/>
                        <a14:foregroundMark x1="30028" y1="95697" x2="43405" y2="98690"/>
                        <a14:foregroundMark x1="43405" y1="98690" x2="70112" y2="95182"/>
                        <a14:foregroundMark x1="70112" y1="95182" x2="81197" y2="88354"/>
                        <a14:foregroundMark x1="81197" y1="88354" x2="96539" y2="65856"/>
                        <a14:foregroundMark x1="96539" y1="65856" x2="99345" y2="52011"/>
                        <a14:foregroundMark x1="99345" y1="52011" x2="91487" y2="25070"/>
                        <a14:foregroundMark x1="91487" y1="25070" x2="81712" y2="14312"/>
                        <a14:foregroundMark x1="81712" y1="14312" x2="55613" y2="4584"/>
                        <a14:foregroundMark x1="55613" y1="4584" x2="42891" y2="3461"/>
                        <a14:foregroundMark x1="42891" y1="3461" x2="29420" y2="6829"/>
                        <a14:foregroundMark x1="29420" y1="6829" x2="13517" y2="16511"/>
                        <a14:foregroundMark x1="55659" y1="82460" x2="47708" y2="89523"/>
                        <a14:foregroundMark x1="48644" y1="91955" x2="52993" y2="79654"/>
                        <a14:foregroundMark x1="52993" y1="79654" x2="48410" y2="92750"/>
                        <a14:foregroundMark x1="48410" y1="92750" x2="52292" y2="82180"/>
                        <a14:foregroundMark x1="51684" y1="83396" x2="54163" y2="85828"/>
                        <a14:foregroundMark x1="93545" y1="66885" x2="97661" y2="54397"/>
                        <a14:foregroundMark x1="97661" y1="54397" x2="96586" y2="35454"/>
                        <a14:foregroundMark x1="78578" y1="12535" x2="53181" y2="2432"/>
                        <a14:foregroundMark x1="53181" y1="2432" x2="39055" y2="1543"/>
                        <a14:foregroundMark x1="39055" y1="1543" x2="35828" y2="3368"/>
                        <a14:foregroundMark x1="60571" y1="25678" x2="64827" y2="22591"/>
                        <a14:foregroundMark x1="55379" y1="20159" x2="43873" y2="12722"/>
                        <a14:foregroundMark x1="43873" y1="12722" x2="30309" y2="10524"/>
                        <a14:foregroundMark x1="30309" y1="10524" x2="54771" y2="20767"/>
                        <a14:foregroundMark x1="54771" y1="20767" x2="54771" y2="20767"/>
                        <a14:foregroundMark x1="71843" y1="25959" x2="59074" y2="26894"/>
                        <a14:foregroundMark x1="59074" y1="26894" x2="73386" y2="28110"/>
                        <a14:foregroundMark x1="5893" y1="62629" x2="5893" y2="36062"/>
                        <a14:foregroundMark x1="5893" y1="36062" x2="9542" y2="22919"/>
                        <a14:foregroundMark x1="3742" y1="36342" x2="4210" y2="62067"/>
                        <a14:foregroundMark x1="4210" y1="62067" x2="2526" y2="37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83" y="745151"/>
            <a:ext cx="2295668" cy="21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8804" y="1124744"/>
            <a:ext cx="298939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72028"/>
              </p:ext>
            </p:extLst>
          </p:nvPr>
        </p:nvGraphicFramePr>
        <p:xfrm>
          <a:off x="251520" y="177281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7504BD-3186-48B9-85E7-C0F38EF6D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9323" r="92292">
                        <a14:foregroundMark x1="47969" y1="37630" x2="51563" y2="64193"/>
                        <a14:foregroundMark x1="51563" y1="64193" x2="55625" y2="54427"/>
                        <a14:foregroundMark x1="55625" y1="54427" x2="55677" y2="40104"/>
                        <a14:foregroundMark x1="55677" y1="40104" x2="50833" y2="31120"/>
                        <a14:foregroundMark x1="50833" y1="31120" x2="44948" y2="28125"/>
                        <a14:foregroundMark x1="44948" y1="28125" x2="46094" y2="57161"/>
                        <a14:foregroundMark x1="46094" y1="57161" x2="48490" y2="69792"/>
                        <a14:foregroundMark x1="48490" y1="69792" x2="53958" y2="72266"/>
                        <a14:foregroundMark x1="53958" y1="72266" x2="55885" y2="59245"/>
                        <a14:foregroundMark x1="55885" y1="59245" x2="55208" y2="52734"/>
                        <a14:foregroundMark x1="61667" y1="34115" x2="73177" y2="38932"/>
                        <a14:foregroundMark x1="73177" y1="38932" x2="72552" y2="67057"/>
                        <a14:foregroundMark x1="72552" y1="67057" x2="70104" y2="79297"/>
                        <a14:foregroundMark x1="70104" y1="79297" x2="64844" y2="78646"/>
                        <a14:foregroundMark x1="64844" y1="78646" x2="61250" y2="67057"/>
                        <a14:foregroundMark x1="61250" y1="67057" x2="60573" y2="39193"/>
                        <a14:foregroundMark x1="60573" y1="39193" x2="66198" y2="35417"/>
                        <a14:foregroundMark x1="66198" y1="35417" x2="73177" y2="38542"/>
                        <a14:foregroundMark x1="66823" y1="62240" x2="65365" y2="46354"/>
                        <a14:foregroundMark x1="65365" y1="46354" x2="66354" y2="59896"/>
                        <a14:foregroundMark x1="66354" y1="59896" x2="64688" y2="46615"/>
                        <a14:foregroundMark x1="64688" y1="46615" x2="65573" y2="60677"/>
                        <a14:foregroundMark x1="65573" y1="60677" x2="64948" y2="73307"/>
                        <a14:foregroundMark x1="82656" y1="63802" x2="80469" y2="48568"/>
                        <a14:foregroundMark x1="80469" y1="48568" x2="82448" y2="36458"/>
                        <a14:foregroundMark x1="82448" y1="36458" x2="87292" y2="30990"/>
                        <a14:foregroundMark x1="87292" y1="30990" x2="90885" y2="41667"/>
                        <a14:foregroundMark x1="90885" y1="41667" x2="91563" y2="54948"/>
                        <a14:foregroundMark x1="91563" y1="54948" x2="90469" y2="68229"/>
                        <a14:foregroundMark x1="90469" y1="68229" x2="79688" y2="74870"/>
                        <a14:foregroundMark x1="79688" y1="74870" x2="82240" y2="62760"/>
                        <a14:foregroundMark x1="82240" y1="62760" x2="81354" y2="49740"/>
                        <a14:foregroundMark x1="81354" y1="49740" x2="85677" y2="41536"/>
                        <a14:foregroundMark x1="85677" y1="41536" x2="90833" y2="46094"/>
                        <a14:foregroundMark x1="90833" y1="46094" x2="91042" y2="60026"/>
                        <a14:foregroundMark x1="91042" y1="60026" x2="82031" y2="42057"/>
                        <a14:foregroundMark x1="82031" y1="42057" x2="83177" y2="56120"/>
                        <a14:foregroundMark x1="83177" y1="56120" x2="88750" y2="57031"/>
                        <a14:foregroundMark x1="88750" y1="57031" x2="86563" y2="70833"/>
                        <a14:foregroundMark x1="86563" y1="70833" x2="81354" y2="72135"/>
                        <a14:foregroundMark x1="81354" y1="72135" x2="83958" y2="60156"/>
                        <a14:foregroundMark x1="83958" y1="60156" x2="84792" y2="59115"/>
                        <a14:foregroundMark x1="20885" y1="29948" x2="15937" y2="25260"/>
                        <a14:foregroundMark x1="15937" y1="25260" x2="10417" y2="29688"/>
                        <a14:foregroundMark x1="10417" y1="29688" x2="8333" y2="42318"/>
                        <a14:foregroundMark x1="8333" y1="42318" x2="9323" y2="70052"/>
                        <a14:foregroundMark x1="9323" y1="70052" x2="15365" y2="73047"/>
                        <a14:foregroundMark x1="15365" y1="73047" x2="20677" y2="68099"/>
                        <a14:foregroundMark x1="20677" y1="68099" x2="21250" y2="22786"/>
                        <a14:foregroundMark x1="21250" y1="22786" x2="12240" y2="37240"/>
                        <a14:foregroundMark x1="12240" y1="37240" x2="17292" y2="42708"/>
                        <a14:foregroundMark x1="17292" y1="42708" x2="13854" y2="55469"/>
                        <a14:foregroundMark x1="13854" y1="55469" x2="18177" y2="63281"/>
                        <a14:foregroundMark x1="18177" y1="63281" x2="12708" y2="70703"/>
                        <a14:foregroundMark x1="12708" y1="70703" x2="11146" y2="41016"/>
                        <a14:foregroundMark x1="11146" y1="41016" x2="14427" y2="54036"/>
                        <a14:foregroundMark x1="14427" y1="54036" x2="17760" y2="36979"/>
                        <a14:foregroundMark x1="17760" y1="36979" x2="19115" y2="62891"/>
                        <a14:foregroundMark x1="26458" y1="22656" x2="32448" y2="22135"/>
                        <a14:foregroundMark x1="32448" y1="22135" x2="37813" y2="26693"/>
                        <a14:foregroundMark x1="37813" y1="26693" x2="38698" y2="68099"/>
                        <a14:foregroundMark x1="38698" y1="68099" x2="26979" y2="65365"/>
                        <a14:foregroundMark x1="26979" y1="65365" x2="26094" y2="24479"/>
                        <a14:foregroundMark x1="26094" y1="24479" x2="36719" y2="57422"/>
                        <a14:foregroundMark x1="36719" y1="57422" x2="36302" y2="30339"/>
                        <a14:foregroundMark x1="36302" y1="30339" x2="31406" y2="23307"/>
                        <a14:foregroundMark x1="31406" y1="23307" x2="25938" y2="24609"/>
                        <a14:foregroundMark x1="25938" y1="24609" x2="26198" y2="23307"/>
                        <a14:foregroundMark x1="48490" y1="60938" x2="46719" y2="51823"/>
                        <a14:foregroundMark x1="44063" y1="23958" x2="55052" y2="32031"/>
                        <a14:foregroundMark x1="55052" y1="32031" x2="57083" y2="44792"/>
                        <a14:foregroundMark x1="57083" y1="44792" x2="56823" y2="72266"/>
                        <a14:foregroundMark x1="56823" y1="72266" x2="44688" y2="70182"/>
                        <a14:foregroundMark x1="44688" y1="70182" x2="43177" y2="57422"/>
                        <a14:foregroundMark x1="43177" y1="57422" x2="43281" y2="29036"/>
                        <a14:foregroundMark x1="43281" y1="29036" x2="44063" y2="24870"/>
                        <a14:foregroundMark x1="78750" y1="62240" x2="77240" y2="48958"/>
                        <a14:foregroundMark x1="77240" y1="48958" x2="80521" y2="38021"/>
                        <a14:foregroundMark x1="80521" y1="38021" x2="85417" y2="30208"/>
                        <a14:foregroundMark x1="85417" y1="30208" x2="90833" y2="33203"/>
                        <a14:foregroundMark x1="90833" y1="33203" x2="92292" y2="47396"/>
                        <a14:foregroundMark x1="80990" y1="62240" x2="79583" y2="49479"/>
                        <a14:foregroundMark x1="79583" y1="49479" x2="80885" y2="41406"/>
                        <a14:foregroundMark x1="74323" y1="63802" x2="74688" y2="77214"/>
                        <a14:foregroundMark x1="74688" y1="77214" x2="69896" y2="82161"/>
                        <a14:foregroundMark x1="80781" y1="63542" x2="78854" y2="51172"/>
                        <a14:foregroundMark x1="78854" y1="51172" x2="78854" y2="51172"/>
                        <a14:foregroundMark x1="32552" y1="42057" x2="30885" y2="54427"/>
                        <a14:foregroundMark x1="30885" y1="54427" x2="27240" y2="41797"/>
                        <a14:foregroundMark x1="27240" y1="41797" x2="29375" y2="36979"/>
                        <a14:backgroundMark x1="41510" y1="22656" x2="41406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8" t="12710" r="2313" b="15031"/>
          <a:stretch/>
        </p:blipFill>
        <p:spPr>
          <a:xfrm>
            <a:off x="251520" y="571269"/>
            <a:ext cx="583264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1680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Жилищный фонд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670573"/>
              </p:ext>
            </p:extLst>
          </p:nvPr>
        </p:nvGraphicFramePr>
        <p:xfrm>
          <a:off x="282288" y="3331229"/>
          <a:ext cx="4156990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802628"/>
              </p:ext>
            </p:extLst>
          </p:nvPr>
        </p:nvGraphicFramePr>
        <p:xfrm>
          <a:off x="4860032" y="3816294"/>
          <a:ext cx="4010864" cy="285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899592" y="1415659"/>
            <a:ext cx="2232248" cy="1674884"/>
          </a:xfrm>
          <a:prstGeom prst="rect">
            <a:avLst/>
          </a:prstGeom>
          <a:solidFill>
            <a:srgbClr val="BBFB81"/>
          </a:solidFill>
          <a:ln w="28575">
            <a:solidFill>
              <a:srgbClr val="BBFB8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эксплуатацию жилых домов за счет всех источников финансирования к 2029 году - составит 40,0 тыс. кв. м. общей площади.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491880" y="2415842"/>
            <a:ext cx="5112568" cy="673881"/>
          </a:xfrm>
          <a:prstGeom prst="rect">
            <a:avLst/>
          </a:prstGeom>
          <a:solidFill>
            <a:srgbClr val="F6862A"/>
          </a:solidFill>
          <a:ln w="38100">
            <a:solidFill>
              <a:srgbClr val="F6862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изменение численности постоянного населения, средняя обеспеченность жителей площадью жилых квартир на человека к 2029 году составит 37,7 кв. 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507C85-8530-4351-9677-CC6E6C5BE1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915" l="602" r="99298">
                        <a14:foregroundMark x1="7523" y1="63494" x2="7523" y2="63494"/>
                        <a14:foregroundMark x1="3511" y1="70881" x2="3511" y2="70881"/>
                        <a14:foregroundMark x1="13440" y1="68892" x2="13440" y2="68892"/>
                        <a14:foregroundMark x1="17352" y1="67898" x2="17352" y2="67898"/>
                        <a14:foregroundMark x1="16851" y1="73153" x2="16851" y2="73153"/>
                        <a14:foregroundMark x1="13741" y1="73438" x2="13741" y2="73438"/>
                        <a14:foregroundMark x1="92778" y1="66619" x2="92778" y2="66619"/>
                        <a14:foregroundMark x1="97192" y1="73580" x2="97192" y2="73580"/>
                        <a14:foregroundMark x1="78937" y1="71307" x2="78937" y2="71307"/>
                        <a14:foregroundMark x1="77733" y1="64347" x2="77733" y2="64347"/>
                        <a14:foregroundMark x1="70812" y1="63352" x2="70812" y2="63352"/>
                        <a14:foregroundMark x1="71715" y1="71449" x2="71715" y2="71449"/>
                        <a14:foregroundMark x1="33801" y1="44602" x2="33801" y2="44602"/>
                        <a14:foregroundMark x1="33300" y1="44034" x2="36108" y2="51847"/>
                        <a14:foregroundMark x1="36108" y1="51847" x2="34905" y2="43182"/>
                        <a14:foregroundMark x1="34905" y1="43182" x2="29589" y2="48580"/>
                        <a14:foregroundMark x1="29589" y1="48580" x2="33801" y2="52983"/>
                        <a14:foregroundMark x1="22367" y1="73580" x2="14544" y2="59375"/>
                        <a14:foregroundMark x1="14544" y1="59375" x2="10030" y2="66335"/>
                        <a14:foregroundMark x1="10030" y1="66335" x2="7523" y2="75852"/>
                        <a14:foregroundMark x1="22768" y1="72159" x2="17252" y2="76989"/>
                        <a14:foregroundMark x1="17252" y1="76989" x2="8626" y2="75710"/>
                        <a14:foregroundMark x1="62187" y1="74148" x2="76530" y2="74148"/>
                        <a14:foregroundMark x1="76530" y1="74148" x2="83751" y2="74006"/>
                        <a14:foregroundMark x1="83751" y1="74006" x2="91675" y2="75852"/>
                        <a14:foregroundMark x1="90672" y1="71307" x2="75025" y2="55682"/>
                        <a14:foregroundMark x1="75025" y1="55682" x2="68806" y2="59375"/>
                        <a14:foregroundMark x1="68806" y1="59375" x2="63089" y2="71875"/>
                        <a14:foregroundMark x1="61184" y1="72301" x2="67101" y2="76136"/>
                        <a14:foregroundMark x1="67101" y1="76136" x2="73621" y2="76278"/>
                        <a14:foregroundMark x1="73621" y1="76278" x2="80642" y2="76136"/>
                        <a14:foregroundMark x1="80642" y1="76136" x2="87262" y2="76847"/>
                        <a14:foregroundMark x1="87262" y1="76847" x2="92578" y2="76705"/>
                        <a14:foregroundMark x1="59077" y1="74858" x2="65797" y2="74574"/>
                        <a14:foregroundMark x1="65797" y1="74574" x2="68606" y2="74574"/>
                        <a14:foregroundMark x1="57472" y1="75852" x2="63992" y2="75426"/>
                        <a14:foregroundMark x1="63992" y1="75426" x2="66499" y2="75852"/>
                        <a14:foregroundMark x1="56570" y1="76136" x2="71314" y2="76989"/>
                        <a14:foregroundMark x1="71314" y1="76989" x2="77432" y2="77415"/>
                        <a14:foregroundMark x1="77432" y1="77415" x2="91474" y2="76563"/>
                        <a14:foregroundMark x1="91474" y1="76563" x2="98195" y2="77415"/>
                        <a14:foregroundMark x1="99298" y1="77557" x2="98395" y2="77841"/>
                        <a14:foregroundMark x1="98997" y1="78125" x2="602" y2="76278"/>
                        <a14:foregroundMark x1="80341" y1="57670" x2="77131" y2="48011"/>
                        <a14:foregroundMark x1="77131" y1="48011" x2="70812" y2="48580"/>
                        <a14:foregroundMark x1="70812" y1="48580" x2="79438" y2="5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05" b="17354"/>
          <a:stretch/>
        </p:blipFill>
        <p:spPr>
          <a:xfrm>
            <a:off x="4139952" y="350873"/>
            <a:ext cx="42660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1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38058" y="218853"/>
            <a:ext cx="8667883" cy="97789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kern="0" spc="50" dirty="0">
                <a:ln w="11430"/>
                <a:solidFill>
                  <a:schemeClr val="tx1"/>
                </a:solidFill>
                <a:latin typeface="Verdana"/>
              </a:rPr>
              <a:t>ОСНОВНЫЕ</a:t>
            </a:r>
            <a:r>
              <a:rPr lang="ru-RU" sz="2000" kern="0" dirty="0">
                <a:solidFill>
                  <a:schemeClr val="tx1"/>
                </a:solidFill>
                <a:latin typeface="Verdana"/>
              </a:rPr>
              <a:t> </a:t>
            </a:r>
            <a:r>
              <a:rPr lang="ru-RU" sz="2000" spc="50" dirty="0">
                <a:ln w="11430"/>
                <a:solidFill>
                  <a:schemeClr val="tx1"/>
                </a:solidFill>
                <a:latin typeface="Verdana"/>
              </a:rPr>
              <a:t>ПАРАМЕТРЫ БЮДЖЕТА КОЛЬСКОГО РАЙОНА НА 2024 ГОД И НА ПЛАНОВЫЙ ПЕРИОД 2025 И 2026 ГОДОВ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7839803" y="764704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11169"/>
              </p:ext>
            </p:extLst>
          </p:nvPr>
        </p:nvGraphicFramePr>
        <p:xfrm>
          <a:off x="275734" y="1196752"/>
          <a:ext cx="8667883" cy="5287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3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6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4 057 418,2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3 811 171,7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93,9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3 870 470,5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3 474 107,9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1 566 858,1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1 397 080,8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1 474 028,0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1 510 072,0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2 490 560,1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2 414 090,9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2 396 442,5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1 964 035,9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4 198 449,7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3 911 171,7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3 870 470,5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3 474 107,9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условно утвержденные расходы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36 850,7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75 503,6</a:t>
                      </a:r>
                    </a:p>
                  </a:txBody>
                  <a:tcPr marL="9395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-141 031,5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r>
                        <a:rPr lang="ru-RU" sz="14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дефицита бюджета к налоговым и неналоговым доходам бюджета района (%)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75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Верхний предел муниципального внутреннего долга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2023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2024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 января 2025 года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 января 2026 года</a:t>
                      </a:r>
                    </a:p>
                  </a:txBody>
                  <a:tcPr marL="9395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10 000,0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10 000,0   </a:t>
                      </a: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3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10 000,0   </a:t>
                      </a: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 </a:t>
                      </a:r>
                      <a:r>
                        <a:rPr lang="ru-RU" sz="11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муниципальным</a:t>
                      </a:r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гарантиям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u-RU" sz="14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       </a:t>
                      </a: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10 000,0 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 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10 000,0   </a:t>
                      </a: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 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4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   </a:t>
                      </a:r>
                    </a:p>
                  </a:txBody>
                  <a:tcPr marL="9395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400" b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муниципального долга от объема доходов без учета безвозмездных поступлений (%)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9395" marT="9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95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395" marT="9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626" y="913670"/>
            <a:ext cx="191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4615" y="857238"/>
            <a:ext cx="200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293" y="309345"/>
            <a:ext cx="8363351" cy="7920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kern="0" spc="50" dirty="0">
                <a:ln w="11430"/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ДОХОДЫ И РАСХОДЫ БЮДЖЕТА КОЛЬСКОГО РАЙОНА        </a:t>
            </a:r>
            <a:br>
              <a:rPr lang="ru-RU" sz="1600" kern="0" spc="50" dirty="0">
                <a:ln w="11430"/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kern="0" spc="50" dirty="0">
                <a:ln w="11430"/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2024 ГОД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7855739" y="415414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92711" y="5669396"/>
            <a:ext cx="1710190" cy="844755"/>
          </a:xfrm>
          <a:prstGeom prst="rect">
            <a:avLst/>
          </a:prstGeom>
          <a:solidFill>
            <a:schemeClr val="bg1"/>
          </a:solidFill>
          <a:ln w="88900" cap="flat" cmpd="sng" algn="ctr">
            <a:solidFill>
              <a:srgbClr val="00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33 510 чел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181" y="1837858"/>
            <a:ext cx="1856051" cy="534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 на доходы физических лиц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27885" y="1850689"/>
            <a:ext cx="1590889" cy="5348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1 192 460,0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6660" y="2554494"/>
            <a:ext cx="1856051" cy="471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совокупный доход 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326555" y="2585791"/>
            <a:ext cx="1571028" cy="4529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138 108,2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16" name="Группа 168"/>
          <p:cNvGrpSpPr>
            <a:grpSpLocks/>
          </p:cNvGrpSpPr>
          <p:nvPr/>
        </p:nvGrpSpPr>
        <p:grpSpPr bwMode="auto">
          <a:xfrm>
            <a:off x="375788" y="3178269"/>
            <a:ext cx="3512236" cy="482519"/>
            <a:chOff x="964892" y="1622975"/>
            <a:chExt cx="3996236" cy="46192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964892" y="1622975"/>
              <a:ext cx="2111822" cy="4431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73606" y="1654732"/>
              <a:ext cx="1787522" cy="430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50 410,</a:t>
              </a:r>
              <a:r>
                <a:rPr kumimoji="0" lang="ru-RU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9" name="Группа 172"/>
          <p:cNvGrpSpPr>
            <a:grpSpLocks/>
          </p:cNvGrpSpPr>
          <p:nvPr/>
        </p:nvGrpSpPr>
        <p:grpSpPr bwMode="auto">
          <a:xfrm>
            <a:off x="366660" y="3852417"/>
            <a:ext cx="3514133" cy="551335"/>
            <a:chOff x="1009129" y="1315490"/>
            <a:chExt cx="4999181" cy="527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1009129" y="1315490"/>
              <a:ext cx="2615440" cy="502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Финансовая помощь от других бюджетов бюджетной системы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73378" y="1336024"/>
              <a:ext cx="2234932" cy="507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2 414 090,9</a:t>
              </a: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348459" y="4589201"/>
            <a:ext cx="1838502" cy="4122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Прочие налоговые доходы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280892" y="4569122"/>
            <a:ext cx="1571028" cy="41222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16 102,6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4" name="Группа 228"/>
          <p:cNvGrpSpPr>
            <a:grpSpLocks/>
          </p:cNvGrpSpPr>
          <p:nvPr/>
        </p:nvGrpSpPr>
        <p:grpSpPr bwMode="auto">
          <a:xfrm>
            <a:off x="6751866" y="3764127"/>
            <a:ext cx="1963161" cy="775723"/>
            <a:chOff x="6148338" y="3146175"/>
            <a:chExt cx="3256336" cy="30373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148338" y="3146175"/>
              <a:ext cx="3256336" cy="1671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Другие сферы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16159" y="3321881"/>
              <a:ext cx="1575076" cy="1280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96 801,0</a:t>
              </a:r>
            </a:p>
          </p:txBody>
        </p:sp>
      </p:grpSp>
      <p:grpSp>
        <p:nvGrpSpPr>
          <p:cNvPr id="29" name="Группа 208"/>
          <p:cNvGrpSpPr>
            <a:grpSpLocks/>
          </p:cNvGrpSpPr>
          <p:nvPr/>
        </p:nvGrpSpPr>
        <p:grpSpPr bwMode="auto">
          <a:xfrm>
            <a:off x="4508532" y="1839724"/>
            <a:ext cx="2075129" cy="790365"/>
            <a:chOff x="6933359" y="2828683"/>
            <a:chExt cx="2203199" cy="7175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933359" y="2828683"/>
              <a:ext cx="2203199" cy="3429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Образование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933359" y="3195549"/>
              <a:ext cx="1087819" cy="342092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2 701 589,0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041847" y="3194937"/>
              <a:ext cx="1087819" cy="3512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</a:t>
              </a: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905 407,6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743758" y="1851581"/>
            <a:ext cx="1963167" cy="39431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Национальная  экономика</a:t>
            </a:r>
          </a:p>
        </p:txBody>
      </p:sp>
      <p:grpSp>
        <p:nvGrpSpPr>
          <p:cNvPr id="36" name="Группа 203"/>
          <p:cNvGrpSpPr>
            <a:grpSpLocks/>
          </p:cNvGrpSpPr>
          <p:nvPr/>
        </p:nvGrpSpPr>
        <p:grpSpPr bwMode="auto">
          <a:xfrm>
            <a:off x="4515020" y="2825454"/>
            <a:ext cx="2075128" cy="748179"/>
            <a:chOff x="6131278" y="4252614"/>
            <a:chExt cx="2176867" cy="85949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131278" y="4252614"/>
              <a:ext cx="2176867" cy="3972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Социальная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политика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134706" y="4673760"/>
              <a:ext cx="1088433" cy="438344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166 232,7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224826" y="4699171"/>
              <a:ext cx="1069705" cy="4030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kern="0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160 145,7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0" name="Группа 213"/>
          <p:cNvGrpSpPr>
            <a:grpSpLocks/>
          </p:cNvGrpSpPr>
          <p:nvPr/>
        </p:nvGrpSpPr>
        <p:grpSpPr bwMode="auto">
          <a:xfrm>
            <a:off x="6775772" y="2837885"/>
            <a:ext cx="1963161" cy="747182"/>
            <a:chOff x="7726235" y="2132476"/>
            <a:chExt cx="2732515" cy="8017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726235" y="2132476"/>
              <a:ext cx="2732515" cy="3710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Культура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26235" y="2545230"/>
              <a:ext cx="1430507" cy="389034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131 190,7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156742" y="2542335"/>
              <a:ext cx="1302008" cy="3919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kern="0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4" name="Группа 223"/>
          <p:cNvGrpSpPr>
            <a:grpSpLocks/>
          </p:cNvGrpSpPr>
          <p:nvPr/>
        </p:nvGrpSpPr>
        <p:grpSpPr bwMode="auto">
          <a:xfrm>
            <a:off x="4540364" y="3757986"/>
            <a:ext cx="2075129" cy="813719"/>
            <a:chOff x="6204352" y="2598251"/>
            <a:chExt cx="2840986" cy="93478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204352" y="2598251"/>
              <a:ext cx="2840986" cy="5166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Жилищно-коммунальное хозяйство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204353" y="3157402"/>
              <a:ext cx="1420491" cy="37563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b="1" noProof="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159 800,4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624844" y="3157401"/>
              <a:ext cx="1420491" cy="3756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101 368,3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8" name="Группа 228"/>
          <p:cNvGrpSpPr>
            <a:grpSpLocks/>
          </p:cNvGrpSpPr>
          <p:nvPr/>
        </p:nvGrpSpPr>
        <p:grpSpPr bwMode="auto">
          <a:xfrm>
            <a:off x="5313467" y="4645357"/>
            <a:ext cx="2318220" cy="810538"/>
            <a:chOff x="4198788" y="142182"/>
            <a:chExt cx="3241276" cy="76509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198788" y="142182"/>
              <a:ext cx="3241276" cy="3487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Финансовая помощь муниципальным образованиям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198788" y="524116"/>
              <a:ext cx="1533104" cy="383162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192 375,1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731892" y="536056"/>
              <a:ext cx="1708172" cy="34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kern="0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138 581,0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6743758" y="2252202"/>
            <a:ext cx="1013809" cy="341153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32 240,0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757355" y="2255564"/>
            <a:ext cx="949570" cy="337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11 787,3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22643" y="1317327"/>
            <a:ext cx="1706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3 811 171,7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21385" y="1184786"/>
            <a:ext cx="3860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3 911 171,7</a:t>
            </a:r>
          </a:p>
          <a:p>
            <a:pPr marL="171450" lvl="0" indent="-171450"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(в т. ч.              областной бюджет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2 414 090,9)</a:t>
            </a:r>
          </a:p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758085" y="4233457"/>
            <a:ext cx="1006372" cy="326986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527 743,8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0214" y="5634574"/>
            <a:ext cx="2152437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в расчете 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человека (руб./чел.):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113 732,4</a:t>
            </a:r>
            <a:endParaRPr lang="en-US" sz="13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38409" y="5634574"/>
            <a:ext cx="2088507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63500" cap="flat" cmpd="sng" algn="ctr">
            <a:solidFill>
              <a:srgbClr val="00206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 в расчете на </a:t>
            </a:r>
          </a:p>
          <a:p>
            <a:pPr algn="ctr"/>
            <a:r>
              <a:rPr lang="ru-RU" sz="1300" b="1" kern="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человека (руб./чел.):   116 716,6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5170" y="79923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Дефицит 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100 000,00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5982834" y="1569606"/>
            <a:ext cx="323049" cy="126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3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28651" y="208036"/>
            <a:ext cx="7886698" cy="4574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2">
                    <a:lumMod val="50000"/>
                  </a:schemeClr>
                </a:solidFill>
                <a:latin typeface="Verdana"/>
              </a:rPr>
              <a:t>СВЕДЕНИЯ О ПЛАНИРУЕМЫХ И ФАКТИЧЕСКИХ ЗНАЧЕНИЯХ НАЛОГОВЫХ И НЕНАЛОГОВЫХ ДОХОДОВ БЮДЖЕТА КОЛЬСКОГО РАЙОНА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7853"/>
              </p:ext>
            </p:extLst>
          </p:nvPr>
        </p:nvGraphicFramePr>
        <p:xfrm>
          <a:off x="8100392" y="391232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739CD88-D12E-4D9A-80DB-A4672710F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1951"/>
              </p:ext>
            </p:extLst>
          </p:nvPr>
        </p:nvGraphicFramePr>
        <p:xfrm>
          <a:off x="241165" y="764704"/>
          <a:ext cx="8661670" cy="5874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42135579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47999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9429634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161151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2262804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0037219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6202943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67011323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26899531"/>
                    </a:ext>
                  </a:extLst>
                </a:gridCol>
                <a:gridCol w="380750">
                  <a:extLst>
                    <a:ext uri="{9D8B030D-6E8A-4147-A177-3AD203B41FA5}">
                      <a16:colId xmlns:a16="http://schemas.microsoft.com/office/drawing/2014/main" val="781967898"/>
                    </a:ext>
                  </a:extLst>
                </a:gridCol>
              </a:tblGrid>
              <a:tr h="221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бюджетной классификации Российской Федерации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(факт)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(оценка)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240966"/>
                  </a:ext>
                </a:extLst>
              </a:tr>
              <a:tr h="1344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1 589 598,0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1 566 858,1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1 397 080,8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1 474 028,0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1 510 072,0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32529"/>
                  </a:ext>
                </a:extLst>
              </a:tr>
              <a:tr h="790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ИТОГО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1 510 115,2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1 463 129,2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1 346 670,8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1 421 643,0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1 455 523,2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04985"/>
                  </a:ext>
                </a:extLst>
              </a:tr>
              <a:tr h="1059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000 1 01 00000 00 0000 000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1 335 546,2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1 312 000,0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1 192 460,0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1 262 435,9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1 290 365,5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1683"/>
                  </a:ext>
                </a:extLst>
              </a:tr>
              <a:tr h="1028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000 1 01 02000 00 0000 110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1 335 546,2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1 312 000,0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1 192 460,0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1 262 435,9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1 290 365,5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08782"/>
                  </a:ext>
                </a:extLst>
              </a:tr>
              <a:tr h="1977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000 1 03 00000 01 0000 110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5 562,9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5 518,6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5 483,0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09993"/>
                  </a:ext>
                </a:extLst>
              </a:tr>
              <a:tr h="4033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000 1 03 02230 01 0000 110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2 788,7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2 803,1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06797"/>
                  </a:ext>
                </a:extLst>
              </a:tr>
              <a:tr h="47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000 1 03 02240 01 0000 110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70505"/>
                  </a:ext>
                </a:extLst>
              </a:tr>
              <a:tr h="3835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000 1 03 02250 01 0000 110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3 079,0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3 333,7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3 333,7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3 333,7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08771"/>
                  </a:ext>
                </a:extLst>
              </a:tr>
              <a:tr h="3835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000 1 03 02260 01 0000 110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-319,9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88342"/>
                  </a:ext>
                </a:extLst>
              </a:tr>
              <a:tr h="1344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158 480,8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137 100,6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138 108,2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143 062,0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148 970,0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08545"/>
                  </a:ext>
                </a:extLst>
              </a:tr>
              <a:tr h="1858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000 1 05 0100000 0000 110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51 958,8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49 845,0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51 607,0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53 532,0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17424"/>
                  </a:ext>
                </a:extLst>
              </a:tr>
              <a:tr h="17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000 1 05 0200002 0000 110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-220,9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03023"/>
                  </a:ext>
                </a:extLst>
              </a:tr>
              <a:tr h="2095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000 1 05 0300001 0000 110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102 663,4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82 632,7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86 281,2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89 414,0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92 845,0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47011"/>
                  </a:ext>
                </a:extLst>
              </a:tr>
              <a:tr h="1898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000 1 05 0400002 0000 110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2 041,0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2 593,0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9" marR="2959" marT="29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2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85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28651" y="208957"/>
            <a:ext cx="7886698" cy="4574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2">
                    <a:lumMod val="50000"/>
                  </a:schemeClr>
                </a:solidFill>
                <a:latin typeface="Verdana"/>
              </a:rPr>
              <a:t>СВЕДЕНИЯ О ПЛАНИРУЕМЫХ И ФАКТИЧЕСКИХ ЗНАЧЕНИЯХ НАЛОГОВЫХ И НЕНАЛОГОВЫХ ДОХОДОВ БЮДЖЕТА КОЛЬСКОГО РАЙОНА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9640"/>
              </p:ext>
            </p:extLst>
          </p:nvPr>
        </p:nvGraphicFramePr>
        <p:xfrm>
          <a:off x="7915166" y="574112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12F1D88-6453-4D33-93CD-F904446B1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35627"/>
              </p:ext>
            </p:extLst>
          </p:nvPr>
        </p:nvGraphicFramePr>
        <p:xfrm>
          <a:off x="251520" y="786036"/>
          <a:ext cx="8640960" cy="5713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413313033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8676372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750713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9321042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2594506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7853465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3186167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56810145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932655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050299721"/>
                    </a:ext>
                  </a:extLst>
                </a:gridCol>
              </a:tblGrid>
              <a:tr h="20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бюджетной классификации Российской Федерации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(факт)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(оценка)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125080"/>
                  </a:ext>
                </a:extLst>
              </a:tr>
              <a:tr h="136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000 1 08 00000 00 0000 000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10 525,3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8 510,0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10 619,6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10 662,1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10 704,7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2970"/>
                  </a:ext>
                </a:extLst>
              </a:tr>
              <a:tr h="610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000 1 08 03000 01 0000 110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10 525,3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10 609,6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10 652,1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10 694,7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86909"/>
                  </a:ext>
                </a:extLst>
              </a:tr>
              <a:tr h="2518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48688"/>
                  </a:ext>
                </a:extLst>
              </a:tr>
              <a:tr h="964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ИТОГО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79 482,8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103 728,9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50 410,0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52 385,0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54 548,8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94454"/>
                  </a:ext>
                </a:extLst>
              </a:tr>
              <a:tr h="1691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43 279,2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42 880,0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34 255,0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36 088,8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4230"/>
                  </a:ext>
                </a:extLst>
              </a:tr>
              <a:tr h="1547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 внутри страны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000 1 11 03000 00 0000 120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29766"/>
                  </a:ext>
                </a:extLst>
              </a:tr>
              <a:tr h="2914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000 1 11 05010 00 0000 120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34 369,3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33 395,0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26 130,0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27 180,0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28 270,0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44096"/>
                  </a:ext>
                </a:extLst>
              </a:tr>
              <a:tr h="4822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000 1 11 05020 00 0000 120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46951"/>
                  </a:ext>
                </a:extLst>
              </a:tr>
              <a:tr h="3490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власти, органов местного самоуправления, государственных внебюджетных фондов и созданных ими учреждений (за исключением имущества бюджетных и автономных учреждений)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000 1 11 05030 00 0000 120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1 934,6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748,8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92029"/>
                  </a:ext>
                </a:extLst>
              </a:tr>
              <a:tr h="31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000 1 11 05300 00 0000 120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10771"/>
                  </a:ext>
                </a:extLst>
              </a:tr>
              <a:tr h="2339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000 1 11 0507000 0000 120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5 088,8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07871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07304"/>
                  </a:ext>
                </a:extLst>
              </a:tr>
              <a:tr h="1691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15 064,4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76131"/>
                  </a:ext>
                </a:extLst>
              </a:tr>
              <a:tr h="1547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15 064,4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27500"/>
                  </a:ext>
                </a:extLst>
              </a:tr>
              <a:tr h="1187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000 1 12 01010 01 0000 120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0" marR="2900" marT="2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3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80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755576" y="260648"/>
            <a:ext cx="7886698" cy="4574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2">
                    <a:lumMod val="50000"/>
                  </a:schemeClr>
                </a:solidFill>
                <a:latin typeface="Verdana"/>
              </a:rPr>
              <a:t>СВЕДЕНИЯ О ПЛАНИРУЕМЫХ И ФАКТИЧЕСКИХ ЗНАЧЕНИЯХ НАЛОГОВЫХ И НЕНАЛОГОВЫХ ДОХОДОВ БЮДЖЕТА КОЛЬСКОГО РАЙОНА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3783"/>
              </p:ext>
            </p:extLst>
          </p:nvPr>
        </p:nvGraphicFramePr>
        <p:xfrm>
          <a:off x="7860976" y="514870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4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A696E9-D475-4117-AD46-E15DC0F76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37720"/>
              </p:ext>
            </p:extLst>
          </p:nvPr>
        </p:nvGraphicFramePr>
        <p:xfrm>
          <a:off x="251520" y="863493"/>
          <a:ext cx="8640960" cy="5711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4967">
                  <a:extLst>
                    <a:ext uri="{9D8B030D-6E8A-4147-A177-3AD203B41FA5}">
                      <a16:colId xmlns:a16="http://schemas.microsoft.com/office/drawing/2014/main" val="2017105969"/>
                    </a:ext>
                  </a:extLst>
                </a:gridCol>
                <a:gridCol w="1464569">
                  <a:extLst>
                    <a:ext uri="{9D8B030D-6E8A-4147-A177-3AD203B41FA5}">
                      <a16:colId xmlns:a16="http://schemas.microsoft.com/office/drawing/2014/main" val="594125075"/>
                    </a:ext>
                  </a:extLst>
                </a:gridCol>
                <a:gridCol w="512599">
                  <a:extLst>
                    <a:ext uri="{9D8B030D-6E8A-4147-A177-3AD203B41FA5}">
                      <a16:colId xmlns:a16="http://schemas.microsoft.com/office/drawing/2014/main" val="1423268079"/>
                    </a:ext>
                  </a:extLst>
                </a:gridCol>
                <a:gridCol w="512599">
                  <a:extLst>
                    <a:ext uri="{9D8B030D-6E8A-4147-A177-3AD203B41FA5}">
                      <a16:colId xmlns:a16="http://schemas.microsoft.com/office/drawing/2014/main" val="1032815149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1104417495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1271951708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48612446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160601321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1646367777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2375163433"/>
                    </a:ext>
                  </a:extLst>
                </a:gridCol>
              </a:tblGrid>
              <a:tr h="307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бюджетной классификации Российской Федерации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(факт)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(оценка)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60335"/>
                  </a:ext>
                </a:extLst>
              </a:tr>
              <a:tr h="192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000 1 12 01030 01 0000 120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26080"/>
                  </a:ext>
                </a:extLst>
              </a:tr>
              <a:tr h="192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000 1 12 01041 01 0000 120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4 805,9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3523"/>
                  </a:ext>
                </a:extLst>
              </a:tr>
              <a:tr h="2254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твердых коммунальных отходов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000 1 12 01042 01 0000 120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8 708,2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56159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4 711,0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73019"/>
                  </a:ext>
                </a:extLst>
              </a:tr>
              <a:tr h="313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поступающие в порядке возмещения расходов, понесенных в связи с эксплуатацией имущества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000 1 13 02060 00 0000 130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3 466,9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04759"/>
                  </a:ext>
                </a:extLst>
              </a:tr>
              <a:tr h="156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доходы от компенсации затрат государства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000 1 13 02990 00 0000 130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61320"/>
                  </a:ext>
                </a:extLst>
              </a:tr>
              <a:tr h="18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15 134,3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29 237,9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46880"/>
                  </a:ext>
                </a:extLst>
              </a:tr>
              <a:tr h="6488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муниципальных районов,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000 1 14 02053 00 0000 410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8 762,7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10 603,4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2598"/>
                  </a:ext>
                </a:extLst>
              </a:tr>
              <a:tr h="3189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000 1 14 06013 00 0000 430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4 702,6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16 260,0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76595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муниципальной собственности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000 1 14 06025 00 0000 430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1 669,0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2 374,5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96356"/>
                  </a:ext>
                </a:extLst>
              </a:tr>
              <a:tr h="1099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2 249,4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13 400,0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49428"/>
                  </a:ext>
                </a:extLst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000 1 16 01000 01 0000 140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5141"/>
                  </a:ext>
                </a:extLst>
              </a:tr>
              <a:tr h="4673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государственным (муниципальным) контрактом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000 1 16 07010 00 0000 140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08022"/>
                  </a:ext>
                </a:extLst>
              </a:tr>
              <a:tr h="8248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органом управления государственным внебюджетным фондом, казенным учреждением, Центральным банком Российской Федерации, иной организацией, действующей от имени Российской Федерации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000 1 16 07090 00 0000 140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09290"/>
                  </a:ext>
                </a:extLst>
              </a:tr>
              <a:tr h="4948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средства, изымаемые в собственность Российской Федерации, субъекта Российской Федерации, муниципального образования в соответствии с решениями судов (за исключением обвинительных приговоров судов)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000 1 16 09000 00 0000 140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2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113" y="692696"/>
            <a:ext cx="7992888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план доходов и расходов на определенный период.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Бюджетная система</a:t>
            </a: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совокупность всех бюджетов в Российской Федерации: федерального, региональных, местных, государственных внебюджетных фондов. 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Публично-правовое образование –</a:t>
            </a: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 (федеральное государство) в целом; – Субъекты РФ – республики, края, области, города федерального подчинения, автономные области, автономные округа; – Муниципальные образования.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процесс</a:t>
            </a: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–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кредит –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r>
              <a:rPr lang="ru-RU" altLang="ru-RU" sz="13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виде: - налогов; 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неналоговых поступлений (пошлины, доходы от продажи имущества, штрафы и т.п.); 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безвозмездных поступлений; 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</a:p>
          <a:p>
            <a:pPr lvl="0" algn="just">
              <a:lnSpc>
                <a:spcPct val="115000"/>
              </a:lnSpc>
            </a:pPr>
            <a:r>
              <a:rPr lang="ru-RU" altLang="ru-RU" sz="13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 финансирования дефицита бюджета – средства, привлекаемые в бюджет для покрытия дефицита (кредиты банков, кредиты от других уровней бюджетов, ценные бумаги, иные источники).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0"/>
            <a:ext cx="7886699" cy="570419"/>
          </a:xfrm>
          <a:prstGeom prst="rect">
            <a:avLst/>
          </a:prstGeom>
          <a:noFill/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Словарь терминов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6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16745" y="299512"/>
            <a:ext cx="7886698" cy="4574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2">
                    <a:lumMod val="50000"/>
                  </a:schemeClr>
                </a:solidFill>
                <a:latin typeface="Verdana"/>
              </a:rPr>
              <a:t>СВЕДЕНИЯ О ПЛАНИРУЕМЫХ И ФАКТИЧЕСКИХ ЗНАЧЕНИЯХ НАЛОГОВЫХ И НЕНАЛОГОВЫХ ДОХОДОВ БЮДЖЕТА КОЛЬСКОГО РАЙОНА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58671"/>
              </p:ext>
            </p:extLst>
          </p:nvPr>
        </p:nvGraphicFramePr>
        <p:xfrm>
          <a:off x="7997043" y="526383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ABC84F-8FEE-4C88-BC5A-5396B1E11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19941"/>
              </p:ext>
            </p:extLst>
          </p:nvPr>
        </p:nvGraphicFramePr>
        <p:xfrm>
          <a:off x="251520" y="836712"/>
          <a:ext cx="8558324" cy="5440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7015560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1614177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7720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2896583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112643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3157495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063703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7392074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137852620"/>
                    </a:ext>
                  </a:extLst>
                </a:gridCol>
                <a:gridCol w="421420">
                  <a:extLst>
                    <a:ext uri="{9D8B030D-6E8A-4147-A177-3AD203B41FA5}">
                      <a16:colId xmlns:a16="http://schemas.microsoft.com/office/drawing/2014/main" val="1036142209"/>
                    </a:ext>
                  </a:extLst>
                </a:gridCol>
              </a:tblGrid>
              <a:tr h="388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бюджетной классификации Российской Федерации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(факт)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(оценка)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41237"/>
                  </a:ext>
                </a:extLst>
              </a:tr>
              <a:tr h="3610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в целях возмещения убытков, причиненных уклонением от заключения муниципального контракта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000 1 16 10060 00 0000 140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07944"/>
                  </a:ext>
                </a:extLst>
              </a:tr>
              <a:tr h="3610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Денежные взыскания, налагаемые в возмещение ущерба, причиненного в результате незаконного или нецелевого использования бюджетных средств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000 1 16 10100 00 0000 140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12047"/>
                  </a:ext>
                </a:extLst>
              </a:tr>
              <a:tr h="6526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бюджеты бюджетной системы Российской Федерации по нормативам, действовавшим в 2019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000 1 16 10120 00 0000 140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66319"/>
                  </a:ext>
                </a:extLst>
              </a:tr>
              <a:tr h="12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Платежи, уплачиваемые в целях возмещения вреда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000 1 16 11000 01 0000 140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1 435,4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12 338,0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47825"/>
                  </a:ext>
                </a:extLst>
              </a:tr>
              <a:tr h="17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93496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всего</a:t>
                      </a:r>
                      <a:endParaRPr lang="ru-RU" sz="9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2 444 491,7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2 490 560,1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2 414 090,9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2 396 442,5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1 964 035,9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94541"/>
                  </a:ext>
                </a:extLst>
              </a:tr>
              <a:tr h="2735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бюджетов других уровней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2 444 046,7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2 490 977,7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2 414 090,9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2 396 442,5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1 964 035,9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25550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Дотации, в т.ч.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236 923,3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19 753,3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58100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бюджетной обеспеченности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231 528,6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46149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сбалансированность бюджета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4 908,0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19 753,3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46387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486,7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99045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Субсидии, в т.ч.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771 594,2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942 262,9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684 258,9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711 886,5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209 812,9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974275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1 283 237,4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1 338 427,9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1 581 997,4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1 636 721,4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1 704 855,5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92720"/>
                  </a:ext>
                </a:extLst>
              </a:tr>
              <a:tr h="1402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152 291,8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190 533,6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147 834,6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47 834,6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49 367,5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53709"/>
                  </a:ext>
                </a:extLst>
              </a:tr>
              <a:tr h="2598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 негосударственных организаций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000 2 04 00000 00 0000 150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4261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от возврата бюджетами и организациями остатков субсидий, субвенций и иных межбюджетных трансфертов, имеющих целевое назначение, прошлых лет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6173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субвенций, субсидий и иных межбюджетных трансфертов, имеющих целевое назначение, прошлых лет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000 219 00000 00 0000 150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-266,4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-871,6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7258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4 034 089,7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4 057 418,2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3 811 171,7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3 870 470,5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3 474 107,9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" marR="5595" marT="5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0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6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39552" y="214349"/>
            <a:ext cx="7886699" cy="61717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kern="0" spc="50" dirty="0">
                <a:ln w="11430"/>
                <a:solidFill>
                  <a:schemeClr val="tx1"/>
                </a:solidFill>
                <a:latin typeface="Verdana"/>
              </a:rPr>
              <a:t>Сведения о расходах бюджета Кольского района по разделам и подразделам классификации расходов на 2024 год и на плановый период 2025 и 2026 годов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17827"/>
              </p:ext>
            </p:extLst>
          </p:nvPr>
        </p:nvGraphicFramePr>
        <p:xfrm>
          <a:off x="7956376" y="746395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667C484-06CE-42D6-BFC5-A574FD2CF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28551"/>
              </p:ext>
            </p:extLst>
          </p:nvPr>
        </p:nvGraphicFramePr>
        <p:xfrm>
          <a:off x="323528" y="1052736"/>
          <a:ext cx="8445650" cy="5129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424094022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884604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9115608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1197393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4572843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0463159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7902034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47181348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27303936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157854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94796639"/>
                    </a:ext>
                  </a:extLst>
                </a:gridCol>
                <a:gridCol w="380754">
                  <a:extLst>
                    <a:ext uri="{9D8B030D-6E8A-4147-A177-3AD203B41FA5}">
                      <a16:colId xmlns:a16="http://schemas.microsoft.com/office/drawing/2014/main" val="1972606699"/>
                    </a:ext>
                  </a:extLst>
                </a:gridCol>
              </a:tblGrid>
              <a:tr h="412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8847"/>
                  </a:ext>
                </a:extLst>
              </a:tr>
              <a:tr h="3084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379 900,8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411 244,4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394 178,8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367 132,4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383 509,0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95,9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93,1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104,5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21475"/>
                  </a:ext>
                </a:extLst>
              </a:tr>
              <a:tr h="42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3 135,5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4 429,5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4 173,0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4 123,0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4 173,0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133,1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94,2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98,8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101,2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3197"/>
                  </a:ext>
                </a:extLst>
              </a:tr>
              <a:tr h="5139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4 115,9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5 106,5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5 760,6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5 810,6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5 760,6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112,8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100,9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99,1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89798"/>
                  </a:ext>
                </a:extLst>
              </a:tr>
              <a:tr h="534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126 457,9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129 545,6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127 656,2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127 736,2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127 656,2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100,9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98,5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100,1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99,9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81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7,4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47,7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318,2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105,7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644,6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7489"/>
                  </a:ext>
                </a:extLst>
              </a:tr>
              <a:tr h="4318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8 638,8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6 969,8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5 290,2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5 210,2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5 290,2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61,2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75,9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98,5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101,5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46675"/>
                  </a:ext>
                </a:extLst>
              </a:tr>
              <a:tr h="1946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1 598,9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-  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 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 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 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 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601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6 552,3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10 000,0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5 000,0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5 000,0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152,6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22817"/>
                  </a:ext>
                </a:extLst>
              </a:tr>
              <a:tr h="1682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235 923,2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258 638,5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241 291,8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219 245,0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235 581,3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102,3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93,3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90,9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107,5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5157"/>
                  </a:ext>
                </a:extLst>
              </a:tr>
              <a:tr h="3356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23 930,7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28 639,9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21 506,3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19 204,1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19 343,1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89,9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75,1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89,3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100,7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45396"/>
                  </a:ext>
                </a:extLst>
              </a:tr>
              <a:tr h="1682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юстиции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2 757,0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2 877,7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3 283,4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3 412,3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3 412,3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119,1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114,1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103,9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247898"/>
                  </a:ext>
                </a:extLst>
              </a:tr>
              <a:tr h="57202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21 173,7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25 582,2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18 072,9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15 641,8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15 780,8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85,4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70,6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86,5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100,9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34441"/>
                  </a:ext>
                </a:extLst>
              </a:tr>
              <a:tr h="4290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0" marR="7050" marT="7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-  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180,0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83,3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100,0   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9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7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39552" y="260648"/>
            <a:ext cx="7886699" cy="61717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kern="0" spc="50" dirty="0">
                <a:ln w="11430"/>
                <a:solidFill>
                  <a:schemeClr val="tx1"/>
                </a:solidFill>
                <a:latin typeface="Verdana"/>
              </a:rPr>
              <a:t>Сведения о расходах бюджета Кольского района по разделам и подразделам классификации расходов на 2024 год и на плановый период 2025 и 2026 годов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25525"/>
              </p:ext>
            </p:extLst>
          </p:nvPr>
        </p:nvGraphicFramePr>
        <p:xfrm>
          <a:off x="8019851" y="716235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01EADE1-145D-4B7C-910A-F37727A2B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95442"/>
              </p:ext>
            </p:extLst>
          </p:nvPr>
        </p:nvGraphicFramePr>
        <p:xfrm>
          <a:off x="323528" y="1052736"/>
          <a:ext cx="8363275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841">
                  <a:extLst>
                    <a:ext uri="{9D8B030D-6E8A-4147-A177-3AD203B41FA5}">
                      <a16:colId xmlns:a16="http://schemas.microsoft.com/office/drawing/2014/main" val="3402587969"/>
                    </a:ext>
                  </a:extLst>
                </a:gridCol>
                <a:gridCol w="311481">
                  <a:extLst>
                    <a:ext uri="{9D8B030D-6E8A-4147-A177-3AD203B41FA5}">
                      <a16:colId xmlns:a16="http://schemas.microsoft.com/office/drawing/2014/main" val="2217363414"/>
                    </a:ext>
                  </a:extLst>
                </a:gridCol>
                <a:gridCol w="394542">
                  <a:extLst>
                    <a:ext uri="{9D8B030D-6E8A-4147-A177-3AD203B41FA5}">
                      <a16:colId xmlns:a16="http://schemas.microsoft.com/office/drawing/2014/main" val="683833201"/>
                    </a:ext>
                  </a:extLst>
                </a:gridCol>
                <a:gridCol w="799468">
                  <a:extLst>
                    <a:ext uri="{9D8B030D-6E8A-4147-A177-3AD203B41FA5}">
                      <a16:colId xmlns:a16="http://schemas.microsoft.com/office/drawing/2014/main" val="3724293320"/>
                    </a:ext>
                  </a:extLst>
                </a:gridCol>
                <a:gridCol w="708620">
                  <a:extLst>
                    <a:ext uri="{9D8B030D-6E8A-4147-A177-3AD203B41FA5}">
                      <a16:colId xmlns:a16="http://schemas.microsoft.com/office/drawing/2014/main" val="2269558370"/>
                    </a:ext>
                  </a:extLst>
                </a:gridCol>
                <a:gridCol w="685259">
                  <a:extLst>
                    <a:ext uri="{9D8B030D-6E8A-4147-A177-3AD203B41FA5}">
                      <a16:colId xmlns:a16="http://schemas.microsoft.com/office/drawing/2014/main" val="1951593363"/>
                    </a:ext>
                  </a:extLst>
                </a:gridCol>
                <a:gridCol w="757938">
                  <a:extLst>
                    <a:ext uri="{9D8B030D-6E8A-4147-A177-3AD203B41FA5}">
                      <a16:colId xmlns:a16="http://schemas.microsoft.com/office/drawing/2014/main" val="3584052601"/>
                    </a:ext>
                  </a:extLst>
                </a:gridCol>
                <a:gridCol w="695642">
                  <a:extLst>
                    <a:ext uri="{9D8B030D-6E8A-4147-A177-3AD203B41FA5}">
                      <a16:colId xmlns:a16="http://schemas.microsoft.com/office/drawing/2014/main" val="3588482600"/>
                    </a:ext>
                  </a:extLst>
                </a:gridCol>
                <a:gridCol w="498371">
                  <a:extLst>
                    <a:ext uri="{9D8B030D-6E8A-4147-A177-3AD203B41FA5}">
                      <a16:colId xmlns:a16="http://schemas.microsoft.com/office/drawing/2014/main" val="3803357847"/>
                    </a:ext>
                  </a:extLst>
                </a:gridCol>
                <a:gridCol w="498371">
                  <a:extLst>
                    <a:ext uri="{9D8B030D-6E8A-4147-A177-3AD203B41FA5}">
                      <a16:colId xmlns:a16="http://schemas.microsoft.com/office/drawing/2014/main" val="2998229868"/>
                    </a:ext>
                  </a:extLst>
                </a:gridCol>
                <a:gridCol w="498371">
                  <a:extLst>
                    <a:ext uri="{9D8B030D-6E8A-4147-A177-3AD203B41FA5}">
                      <a16:colId xmlns:a16="http://schemas.microsoft.com/office/drawing/2014/main" val="3618136166"/>
                    </a:ext>
                  </a:extLst>
                </a:gridCol>
                <a:gridCol w="498371">
                  <a:extLst>
                    <a:ext uri="{9D8B030D-6E8A-4147-A177-3AD203B41FA5}">
                      <a16:colId xmlns:a16="http://schemas.microsoft.com/office/drawing/2014/main" val="2158980421"/>
                    </a:ext>
                  </a:extLst>
                </a:gridCol>
              </a:tblGrid>
              <a:tr h="594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02380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47 505,8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60 755,1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32 240,0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27 496,0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28 018,6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67,9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53,1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00014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44 103,4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56 149,4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27 834,3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25 090,3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25 133,0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49,6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39363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41,2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41,2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129,2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249,7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64551"/>
                  </a:ext>
                </a:extLst>
              </a:tr>
              <a:tr h="4126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3 370,5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4 589,2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4 364,5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2 364,5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2 844,4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129,5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13939"/>
                  </a:ext>
                </a:extLst>
              </a:tr>
              <a:tr h="4126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406 903,6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139 912,4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159 800,4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50 601,1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65 083,7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128,6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34891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87 944,5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51 056,7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11 806,2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12 575,9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17 662,6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140,4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78863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162 289,2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59 333,2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25 164,7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27 707,2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35 103,1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126,7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82005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27 217,3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16 421,0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112 829,5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10 318,0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12 318,0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414,6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687,1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119,4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68113"/>
                  </a:ext>
                </a:extLst>
              </a:tr>
              <a:tr h="4126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129 452,6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13 101,5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20153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208 574,7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710 117,9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102 576,7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241 108,9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235,1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98170"/>
                  </a:ext>
                </a:extLst>
              </a:tr>
              <a:tr h="4126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208 574,7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710 117,9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102 576,7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241 108,9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235,1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09522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2 314 362,3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2 147 323,6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2 701 589,0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2 643 240,2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2 414 646,4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116,7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125,8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86387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850 279,0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825 614,7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861 933,1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874 891,2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926 747,1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104,4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105,9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4357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1 099 158,4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970 125,2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1 365 000,0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1 371 499,8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1 166 459,5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140,7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53093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308 778,1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314 189,9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447 273,7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375 857,0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300 137,0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144,9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142,4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2535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13 706,4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11 482,6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2 627,5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2 593,2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2 819,2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108,7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24363"/>
                  </a:ext>
                </a:extLst>
              </a:tr>
              <a:tr h="242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42 440,4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25 911,2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24 754,7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18 399,0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18 483,6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7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8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20093" y="208072"/>
            <a:ext cx="7886699" cy="61717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kern="0" spc="50" dirty="0">
                <a:ln w="11430"/>
                <a:solidFill>
                  <a:schemeClr val="tx1"/>
                </a:solidFill>
                <a:latin typeface="Verdana"/>
              </a:rPr>
              <a:t>Сведения о расходах бюджета Кольского района по разделам и подразделам классификации расходов на 2024 год и на плановый период 2025 и 2026 годов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21664"/>
              </p:ext>
            </p:extLst>
          </p:nvPr>
        </p:nvGraphicFramePr>
        <p:xfrm>
          <a:off x="7956376" y="733805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A29DC5D-3E5B-490A-A2BA-610CC298C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85777"/>
              </p:ext>
            </p:extLst>
          </p:nvPr>
        </p:nvGraphicFramePr>
        <p:xfrm>
          <a:off x="323528" y="1052736"/>
          <a:ext cx="8568951" cy="546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441">
                  <a:extLst>
                    <a:ext uri="{9D8B030D-6E8A-4147-A177-3AD203B41FA5}">
                      <a16:colId xmlns:a16="http://schemas.microsoft.com/office/drawing/2014/main" val="4051631353"/>
                    </a:ext>
                  </a:extLst>
                </a:gridCol>
                <a:gridCol w="319141">
                  <a:extLst>
                    <a:ext uri="{9D8B030D-6E8A-4147-A177-3AD203B41FA5}">
                      <a16:colId xmlns:a16="http://schemas.microsoft.com/office/drawing/2014/main" val="1908655320"/>
                    </a:ext>
                  </a:extLst>
                </a:gridCol>
                <a:gridCol w="404245">
                  <a:extLst>
                    <a:ext uri="{9D8B030D-6E8A-4147-A177-3AD203B41FA5}">
                      <a16:colId xmlns:a16="http://schemas.microsoft.com/office/drawing/2014/main" val="1721979467"/>
                    </a:ext>
                  </a:extLst>
                </a:gridCol>
                <a:gridCol w="819129">
                  <a:extLst>
                    <a:ext uri="{9D8B030D-6E8A-4147-A177-3AD203B41FA5}">
                      <a16:colId xmlns:a16="http://schemas.microsoft.com/office/drawing/2014/main" val="2804558011"/>
                    </a:ext>
                  </a:extLst>
                </a:gridCol>
                <a:gridCol w="726047">
                  <a:extLst>
                    <a:ext uri="{9D8B030D-6E8A-4147-A177-3AD203B41FA5}">
                      <a16:colId xmlns:a16="http://schemas.microsoft.com/office/drawing/2014/main" val="2695020190"/>
                    </a:ext>
                  </a:extLst>
                </a:gridCol>
                <a:gridCol w="702112">
                  <a:extLst>
                    <a:ext uri="{9D8B030D-6E8A-4147-A177-3AD203B41FA5}">
                      <a16:colId xmlns:a16="http://schemas.microsoft.com/office/drawing/2014/main" val="705879173"/>
                    </a:ext>
                  </a:extLst>
                </a:gridCol>
                <a:gridCol w="776578">
                  <a:extLst>
                    <a:ext uri="{9D8B030D-6E8A-4147-A177-3AD203B41FA5}">
                      <a16:colId xmlns:a16="http://schemas.microsoft.com/office/drawing/2014/main" val="516910047"/>
                    </a:ext>
                  </a:extLst>
                </a:gridCol>
                <a:gridCol w="712750">
                  <a:extLst>
                    <a:ext uri="{9D8B030D-6E8A-4147-A177-3AD203B41FA5}">
                      <a16:colId xmlns:a16="http://schemas.microsoft.com/office/drawing/2014/main" val="1565969762"/>
                    </a:ext>
                  </a:extLst>
                </a:gridCol>
                <a:gridCol w="510627">
                  <a:extLst>
                    <a:ext uri="{9D8B030D-6E8A-4147-A177-3AD203B41FA5}">
                      <a16:colId xmlns:a16="http://schemas.microsoft.com/office/drawing/2014/main" val="1808731665"/>
                    </a:ext>
                  </a:extLst>
                </a:gridCol>
                <a:gridCol w="510627">
                  <a:extLst>
                    <a:ext uri="{9D8B030D-6E8A-4147-A177-3AD203B41FA5}">
                      <a16:colId xmlns:a16="http://schemas.microsoft.com/office/drawing/2014/main" val="3749621771"/>
                    </a:ext>
                  </a:extLst>
                </a:gridCol>
                <a:gridCol w="510627">
                  <a:extLst>
                    <a:ext uri="{9D8B030D-6E8A-4147-A177-3AD203B41FA5}">
                      <a16:colId xmlns:a16="http://schemas.microsoft.com/office/drawing/2014/main" val="632752404"/>
                    </a:ext>
                  </a:extLst>
                </a:gridCol>
                <a:gridCol w="510627">
                  <a:extLst>
                    <a:ext uri="{9D8B030D-6E8A-4147-A177-3AD203B41FA5}">
                      <a16:colId xmlns:a16="http://schemas.microsoft.com/office/drawing/2014/main" val="1023884520"/>
                    </a:ext>
                  </a:extLst>
                </a:gridCol>
              </a:tblGrid>
              <a:tr h="526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27193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183 004,0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139 854,8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131 190,7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118 000,0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134 648,2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89,9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72877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180 965,1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138 155,4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130 085,8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116 895,1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133 543,3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15143"/>
                  </a:ext>
                </a:extLst>
              </a:tr>
              <a:tr h="3650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2 038,9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1 699,4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1 104,9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1 104,9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1 104,9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06630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137 888,5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156 478,9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166 232,7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162 982,4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167 230,2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120,6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98,0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24985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5 642,0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5 956,0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6 087,0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6 087,0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6 087,0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107,9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52963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42 480,8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50 627,5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45 946,2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45 946,2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45 946,1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73064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89 765,7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99 895,4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114 199,5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110 949,2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115 197,1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127,2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36838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6 743,1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8 746,7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1 893,8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1 893,8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1 893,8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972967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3 743,1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1 998,8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1 893,8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1 893,8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1 893,8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50,6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204"/>
                  </a:ext>
                </a:extLst>
              </a:tr>
              <a:tr h="3650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3 000,0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6 747,9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46227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6 180,0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6 613,5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7 588,2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6 692,2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6 692,2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65202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6 180,0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6 613,5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7 588,2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6 692,2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6 692,2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122,8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39574"/>
                  </a:ext>
                </a:extLst>
              </a:tr>
              <a:tr h="6754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467 802,3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268 909,7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192 375,1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195 268,7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167 539,1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76176"/>
                  </a:ext>
                </a:extLst>
              </a:tr>
              <a:tr h="5475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108 156,6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117 119,9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123 654,6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125 586,4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128 559,1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105,6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101,6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6002"/>
                  </a:ext>
                </a:extLst>
              </a:tr>
              <a:tr h="3650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359 645,7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151 789,8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68 720,5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69 682,3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38 980,0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101,4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8057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4 182 795,8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4 078 596,9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3 911 171,7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3 833 619,8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3 398 604,3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93,5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95,9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7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8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30745"/>
              </p:ext>
            </p:extLst>
          </p:nvPr>
        </p:nvGraphicFramePr>
        <p:xfrm>
          <a:off x="8100392" y="764704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323528" y="260649"/>
            <a:ext cx="842493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Сведения о расходах бюджета Кольского района по муниципальным программам на 2024 год и на плановый период 2025 и 2026 годов в сравнении с ожидаемым исполнением за 2023 год и отчетом за 2022 год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803465F-7DEC-442B-8F3C-4CCC36A3B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837"/>
              </p:ext>
            </p:extLst>
          </p:nvPr>
        </p:nvGraphicFramePr>
        <p:xfrm>
          <a:off x="323528" y="1052737"/>
          <a:ext cx="8589664" cy="5487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16041556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080494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6037032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1388524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9583427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4532333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16605376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4410136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35455060"/>
                    </a:ext>
                  </a:extLst>
                </a:gridCol>
                <a:gridCol w="452760">
                  <a:extLst>
                    <a:ext uri="{9D8B030D-6E8A-4147-A177-3AD203B41FA5}">
                      <a16:colId xmlns:a16="http://schemas.microsoft.com/office/drawing/2014/main" val="2985470929"/>
                    </a:ext>
                  </a:extLst>
                </a:gridCol>
              </a:tblGrid>
              <a:tr h="411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87931"/>
                  </a:ext>
                </a:extLst>
              </a:tr>
              <a:tr h="3488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 "Развитие образования в Кольском районе Мурманской области"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2 184 981,6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2 014 202,3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2 504 629,3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2 518 403,9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2 287 495,5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124,3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72775"/>
                  </a:ext>
                </a:extLst>
              </a:tr>
              <a:tr h="327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"Развитие образования в Кольском районе Мурманской области"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259 957,9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41 294,6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285 327,8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254 839,2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3 111,0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109,8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691,0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89,3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89132"/>
                  </a:ext>
                </a:extLst>
              </a:tr>
              <a:tr h="2272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"Обеспечение отдыха и оздоровления детей"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5 157,6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5 655,2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5 572,3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5 673,2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5 776,6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98,5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101,8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65772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"Обеспечение качественного предоставления услуг (работ) в сфере дошкольного образования"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802 599,0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822 655,0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861 813,1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874 771,2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926 627,1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107,4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104,8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105,9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041306"/>
                  </a:ext>
                </a:extLst>
              </a:tr>
              <a:tr h="4545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"Обеспечение качественного предоставления услуг (работ) в сфере общего образования"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928 551,9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949 141,0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1 089 712,9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1 119 771,6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1 166 459,6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117,4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114,8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102,8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23938"/>
                  </a:ext>
                </a:extLst>
              </a:tr>
              <a:tr h="4120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 "Обеспечение качественного предоставления услуг (работ) в сфере дополнительного образования"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182 988,7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188 778,6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256 526,0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257 198,4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179 389,7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140,2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135,9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69,7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0446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 "Обеспечение организационно-методической деятельности муниципальных учреждений Кольского района"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5 726,5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6 677,9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5 677,2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6 150,3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6 131,5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108,3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18860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2 "Развитие семейных форм устройства детей-сирот и детей, оставшихся без попечения родителей,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78 167,2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83 943,5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95 359,4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92 109,1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96 357,0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113,6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104,6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55210"/>
                  </a:ext>
                </a:extLst>
              </a:tr>
              <a:tr h="2745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3 "Социальная поддержка отдельных категорий граждан"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56 978,9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64 969,4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68 446,0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68 446,0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68 446,0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120,1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105,4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22093"/>
                  </a:ext>
                </a:extLst>
              </a:tr>
              <a:tr h="2382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4 "Развитие физической культуры и спорта"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6 743,2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8 746,7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1 893,8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1 893,8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1 893,8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28,1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21,7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56726"/>
                  </a:ext>
                </a:extLst>
              </a:tr>
              <a:tr h="1880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5 "Развитие культуры"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295 475,5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256 889,6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321 367,8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236 053,7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255 016,6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125,1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73,5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108,0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98741"/>
                  </a:ext>
                </a:extLst>
              </a:tr>
              <a:tr h="4111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"Сохранение и развитие дополнительного образования в сфере культуры и искусства"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108 586,3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118 734,2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115 403,9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119 158,6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121 473,3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97,2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101,9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01235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"Сохранение и развитие библиотечной и культурно-досуговой деятельности"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125 926,0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128 155,4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130 085,8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116 895,1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133 543,3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103,3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101,5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89,9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114,2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" marR="4443" marT="4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3912"/>
                  </a:ext>
                </a:extLst>
              </a:tr>
              <a:tr h="3540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"Модернизация учреждений культуры, искусства, образования в сфере культуры и искусства"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60 963,2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10 000,0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75 878,1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-  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  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124,5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758,8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-  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6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85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23528" y="260649"/>
            <a:ext cx="842493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Сведения о расходах бюджета Кольского района по муниципальным программам на 2024 год и на плановый период 2025 и 2026 годов в сравнении с ожидаемым исполнением за 2023 год и отчетом за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56078"/>
              </p:ext>
            </p:extLst>
          </p:nvPr>
        </p:nvGraphicFramePr>
        <p:xfrm>
          <a:off x="8100392" y="764704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9B8FDB-D90B-4A1F-86D6-8D34DA94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77045"/>
              </p:ext>
            </p:extLst>
          </p:nvPr>
        </p:nvGraphicFramePr>
        <p:xfrm>
          <a:off x="323529" y="1052737"/>
          <a:ext cx="8589663" cy="549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8149927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578815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9246443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503335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4177016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6698714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24978364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8879345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515275315"/>
                    </a:ext>
                  </a:extLst>
                </a:gridCol>
                <a:gridCol w="380751">
                  <a:extLst>
                    <a:ext uri="{9D8B030D-6E8A-4147-A177-3AD203B41FA5}">
                      <a16:colId xmlns:a16="http://schemas.microsoft.com/office/drawing/2014/main" val="2652396471"/>
                    </a:ext>
                  </a:extLst>
                </a:gridCol>
              </a:tblGrid>
              <a:tr h="286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57717"/>
                  </a:ext>
                </a:extLst>
              </a:tr>
              <a:tr h="2861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6 "Энергосбережение и повышение энергетической эффективности" на 2021-2027 годы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2 697,5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2 697,5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2 697,5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2 697,5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2 697,5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81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7 "Развитие транспортной системы"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42 786,9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56 432,9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28 117,8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25 373,9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25 416,4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49,8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90,2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28486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"Повышение безопасности дорожного движения и снижение дорожно-транспортного травматизма"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283,5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283,5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283,5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283,5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283,5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3756"/>
                  </a:ext>
                </a:extLst>
              </a:tr>
              <a:tr h="1808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"Развитие дорожного хозяйства сельских поселений"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42 503,4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56 149,4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27 834,3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25 090,4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25 132,9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49,6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90,1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11242"/>
                  </a:ext>
                </a:extLst>
              </a:tr>
              <a:tr h="4446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8 "Развитие экономического потенциала и формирование благоприятного предпринимательского климата в Кольском районе"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3 250,0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4 490,0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2 250,0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2 250,0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2 250,0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50,1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30237"/>
                  </a:ext>
                </a:extLst>
              </a:tr>
              <a:tr h="2353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"Содействие развитию субъектов малого предпринимательства"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1 950,0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3 700,0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1 350,0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1 350,0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1 350,0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36,5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74672"/>
                  </a:ext>
                </a:extLst>
              </a:tr>
              <a:tr h="2574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"Поддержка социально-ориентированных некоммерческих организаций"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1 250,0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800,0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114,3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4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"Развитие торговли в Кольском районе"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22916"/>
                  </a:ext>
                </a:extLst>
              </a:tr>
              <a:tr h="2390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9 "Управление муниципальными финансами"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463 634,4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275 899,7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210 897,1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198 690,7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186 681,2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94,2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21446"/>
                  </a:ext>
                </a:extLst>
              </a:tr>
              <a:tr h="6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"Управление муниципальными финансами"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6 353,5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9 994,3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18 522,0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3 422,0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19 142,1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559,4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2301"/>
                  </a:ext>
                </a:extLst>
              </a:tr>
              <a:tr h="42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"Создание условий для сбалансированного и устойчивого исполнения местных бюджетов, содействие повышению качества управления муниципальными финансами"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457 280,9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265 905,4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192 375,1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195 268,7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167 539,1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72,3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85,8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33694"/>
                  </a:ext>
                </a:extLst>
              </a:tr>
              <a:tr h="2390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10 "Управление муниципальным имуществом Кольского района"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7 426,5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14 159,2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1 559,3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1 150,3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1 150,3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11,0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73,8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70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11 "Охрана окружающей среды"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208 574,7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710 117,9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102 576,7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241 108,9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10 000,0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14,4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235,1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4,1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31349"/>
                  </a:ext>
                </a:extLst>
              </a:tr>
              <a:tr h="2746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12 "Развитие гражданского общества в Кольском районе Мурманской области"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1 186,2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1 407,4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1 337,4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1 337,4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1 337,4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112,7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95,0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05645"/>
                  </a:ext>
                </a:extLst>
              </a:tr>
              <a:tr h="3898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"Комплексные меры по ограничению темпов роста наркомании, алкоголизма и сопутствующих им заболеваний в Кольском районе"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664,1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703,7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663,7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663,7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663,7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47803"/>
                  </a:ext>
                </a:extLst>
              </a:tr>
              <a:tr h="12400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"Профилактика правонарушений в Кольском районе"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474,7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656,1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626,1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626,1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626,1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12978"/>
                  </a:ext>
                </a:extLst>
              </a:tr>
              <a:tr h="404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"Противодействие терроризму и экстремизму, предупреждение межнациональных конфликтов на территории Кольского района"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47,6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47,6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47,6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2" marR="3082" marT="30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92104"/>
                  </a:ext>
                </a:extLst>
              </a:tr>
              <a:tr h="2014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13 "Развитие муниципального управления"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371 609,7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380 976,4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377 150,8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366 536,0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367 834,2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8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36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8095"/>
              </p:ext>
            </p:extLst>
          </p:nvPr>
        </p:nvGraphicFramePr>
        <p:xfrm>
          <a:off x="8088700" y="814421"/>
          <a:ext cx="812800" cy="1828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323528" y="260649"/>
            <a:ext cx="842493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300" kern="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Сведения о расходах бюджета Кольского района по муниципальным программам на 2024 год и на плановый период 2025 и 2026 годов в сравнении с ожидаемым исполнением за 2023 год и отчетом за 2022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A69782-F5A2-4476-BCBE-4F04EB95C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75468"/>
              </p:ext>
            </p:extLst>
          </p:nvPr>
        </p:nvGraphicFramePr>
        <p:xfrm>
          <a:off x="264214" y="1025068"/>
          <a:ext cx="8640960" cy="5578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5687">
                  <a:extLst>
                    <a:ext uri="{9D8B030D-6E8A-4147-A177-3AD203B41FA5}">
                      <a16:colId xmlns:a16="http://schemas.microsoft.com/office/drawing/2014/main" val="4026323348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3818275907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456357471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2972698872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3767132307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1625411200"/>
                    </a:ext>
                  </a:extLst>
                </a:gridCol>
                <a:gridCol w="366142">
                  <a:extLst>
                    <a:ext uri="{9D8B030D-6E8A-4147-A177-3AD203B41FA5}">
                      <a16:colId xmlns:a16="http://schemas.microsoft.com/office/drawing/2014/main" val="1673997058"/>
                    </a:ext>
                  </a:extLst>
                </a:gridCol>
                <a:gridCol w="366142">
                  <a:extLst>
                    <a:ext uri="{9D8B030D-6E8A-4147-A177-3AD203B41FA5}">
                      <a16:colId xmlns:a16="http://schemas.microsoft.com/office/drawing/2014/main" val="1114250748"/>
                    </a:ext>
                  </a:extLst>
                </a:gridCol>
                <a:gridCol w="366142">
                  <a:extLst>
                    <a:ext uri="{9D8B030D-6E8A-4147-A177-3AD203B41FA5}">
                      <a16:colId xmlns:a16="http://schemas.microsoft.com/office/drawing/2014/main" val="2065039718"/>
                    </a:ext>
                  </a:extLst>
                </a:gridCol>
                <a:gridCol w="384479">
                  <a:extLst>
                    <a:ext uri="{9D8B030D-6E8A-4147-A177-3AD203B41FA5}">
                      <a16:colId xmlns:a16="http://schemas.microsoft.com/office/drawing/2014/main" val="2357296821"/>
                    </a:ext>
                  </a:extLst>
                </a:gridCol>
              </a:tblGrid>
              <a:tr h="24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71558"/>
                  </a:ext>
                </a:extLst>
              </a:tr>
              <a:tr h="262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"Обеспечение деятельности и функций администрации Кольского района и государственных полномочий"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146 893,2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153 675,7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155 653,8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153 574,4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154 019,0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101,3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90884"/>
                  </a:ext>
                </a:extLst>
              </a:tr>
              <a:tr h="4163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"Обеспечение деятельности муниципальных учреждений, подведомственных администрации Кольского района по выполнению муниципальных функций"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224 499,8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226 712,7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221 109,0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212 573,6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213 427,2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97,5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45080"/>
                  </a:ext>
                </a:extLst>
              </a:tr>
              <a:tr h="2066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"Развитие кадрового потенциала администрации Кольского района"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216,7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388,0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388,0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388,0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179,0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66,0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60765"/>
                  </a:ext>
                </a:extLst>
              </a:tr>
              <a:tr h="15651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14 "Молодежь Кольского района"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9 118,2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11 448,8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2 174,9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2 174,9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2 174,9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23,9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17658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16 "Развитие коммунальной инфраструктуры"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406 903,6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139 912,4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159 800,3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50 601,1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65 083,6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39,3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114,2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31,7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128,6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17778"/>
                  </a:ext>
                </a:extLst>
              </a:tr>
              <a:tr h="2191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Содержание и ремонт муниципального жилищного фонда Кольского района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31 243,9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43 484,3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24 396,1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25 925,3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28 965,2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56,1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106,3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111,7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85104"/>
                  </a:ext>
                </a:extLst>
              </a:tr>
              <a:tr h="25726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Подготовка объектов жилищно-коммунального хозяйства муниципального образования Кольский район к работе в отопительный период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51 844,4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26 871,5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7 314,7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11 183,2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15 406,1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27,2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137,8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87653"/>
                  </a:ext>
                </a:extLst>
              </a:tr>
              <a:tr h="647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Модернизация объектов коммунальной инфраструктуры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204 914,9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27 432,0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9 150,0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7 174,0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10 107,0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33,4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78,4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140,9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27646"/>
                  </a:ext>
                </a:extLst>
              </a:tr>
              <a:tr h="27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Обеспечение полномочий учредителя муниципальных унитарных предприятий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30 000,0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11 300,0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10 000,0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-  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-  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33,3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88,5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-  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42112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 Снос ветхого и аварийного жилищного фонда на территории сельских поселений Кольского района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5 888,6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-  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1 500,0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2357"/>
                  </a:ext>
                </a:extLst>
              </a:tr>
              <a:tr h="4695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 Обеспечение проведения капитального ремонта общего имущества многоквартирных домов, расположенных на территории сельских поселений Кольского района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3 995,9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17 604,2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900,0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290,6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2 577,3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22,5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5,1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32,3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886,9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96503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 Обеспечение мероприятий по организации ритуальных услуг и содержанию мест захоронения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8 023,0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13 220,4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108 039,5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5 528,0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6 528,0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1 346,6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817,2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118,1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30865"/>
                  </a:ext>
                </a:extLst>
              </a:tr>
              <a:tr h="46642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8 Переселение граждан из жилищного фонда, расположенного в малочисленном населенном пункте Песчаный сельского поселения Пушной Кольского района Мурманской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55 001,9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89470"/>
                  </a:ext>
                </a:extLst>
              </a:tr>
              <a:tr h="2663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9 Создание объектов инфраструктуры на территории Кольского района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15 991,0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73432"/>
                  </a:ext>
                </a:extLst>
              </a:tr>
              <a:tr h="2034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17 "Управление земельными ресурсами Кольского района"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3 411,7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8 109,8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3 644,5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2 961,5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2 858,8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106,8 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44,9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81,3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96,5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66810"/>
                  </a:ext>
                </a:extLst>
              </a:tr>
              <a:tr h="46642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18 "Обеспечение первичных мер пожарной безопасности в границах Кольского муниципального района за границами городских и сельских населенных пунктов Кольского района"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324,1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320,0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190,0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320,0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320,0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58,6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59,4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168,4   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11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4 143 269,9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4 034 723,5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3 884 092,6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3 812 108,7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3 377 013,2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96,3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98,1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88,6   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7" marR="2717" marT="27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1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69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1359" y="695746"/>
            <a:ext cx="5859939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Перечень публичных нормативных обязательств, подлежащих исполнению за счет средств бюджета Кольского района,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2024 год и на плановый период 2025 и 2026 годов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7092280" y="2737701"/>
            <a:ext cx="1241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86957"/>
              </p:ext>
            </p:extLst>
          </p:nvPr>
        </p:nvGraphicFramePr>
        <p:xfrm>
          <a:off x="647563" y="3054827"/>
          <a:ext cx="7848873" cy="2425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9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нормативного обязательства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6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бюджета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6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2024 год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6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2025 год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6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2026 год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(попечителя) и приемной семье, а также вознаграждение, причитающееся приемному родителю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EEB500"/>
                      </a:fgClr>
                      <a:bgClr>
                        <a:schemeClr val="accent6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EEB500"/>
                      </a:fgClr>
                      <a:bgClr>
                        <a:schemeClr val="accent6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45 343,9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EEB500"/>
                      </a:fgClr>
                      <a:bgClr>
                        <a:schemeClr val="accent6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47 078,6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EEB500"/>
                      </a:fgClr>
                      <a:bgClr>
                        <a:schemeClr val="accent6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48 817,9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EEB500"/>
                      </a:fgClr>
                      <a:bgClr>
                        <a:schemeClr val="accent6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F45AE2-8CBA-4F74-841F-C034FD720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2" b="96000" l="2884" r="96372">
                        <a14:foregroundMark x1="13302" y1="13302" x2="13302" y2="13302"/>
                        <a14:foregroundMark x1="17116" y1="11814" x2="17116" y2="11814"/>
                        <a14:foregroundMark x1="24186" y1="7628" x2="24186" y2="7628"/>
                        <a14:foregroundMark x1="25581" y1="7070" x2="25581" y2="7070"/>
                        <a14:foregroundMark x1="27442" y1="7070" x2="29395" y2="7628"/>
                        <a14:foregroundMark x1="29395" y1="7628" x2="29395" y2="7628"/>
                        <a14:foregroundMark x1="30326" y1="7628" x2="32186" y2="9023"/>
                        <a14:foregroundMark x1="33116" y1="9023" x2="35070" y2="9953"/>
                        <a14:foregroundMark x1="35070" y1="9953" x2="36465" y2="11814"/>
                        <a14:foregroundMark x1="36465" y1="11814" x2="38326" y2="13302"/>
                        <a14:foregroundMark x1="39721" y1="13302" x2="39721" y2="13302"/>
                        <a14:foregroundMark x1="40279" y1="13302" x2="40279" y2="13302"/>
                        <a14:foregroundMark x1="41674" y1="14233" x2="42605" y2="15628"/>
                        <a14:foregroundMark x1="43535" y1="15628" x2="44465" y2="17023"/>
                        <a14:foregroundMark x1="44930" y1="17023" x2="46884" y2="18884"/>
                        <a14:foregroundMark x1="74791" y1="7070" x2="74791" y2="7070"/>
                        <a14:foregroundMark x1="87535" y1="14233" x2="87535" y2="14233"/>
                        <a14:foregroundMark x1="88930" y1="16093" x2="89395" y2="19442"/>
                        <a14:foregroundMark x1="88930" y1="25116" x2="88465" y2="26977"/>
                        <a14:foregroundMark x1="88465" y1="26977" x2="88465" y2="26977"/>
                        <a14:foregroundMark x1="88465" y1="29302" x2="88465" y2="35442"/>
                        <a14:foregroundMark x1="88465" y1="35442" x2="88465" y2="38326"/>
                        <a14:foregroundMark x1="88465" y1="38326" x2="88930" y2="39721"/>
                        <a14:foregroundMark x1="89395" y1="40186" x2="89395" y2="40186"/>
                        <a14:foregroundMark x1="88000" y1="14698" x2="88000" y2="14698"/>
                        <a14:foregroundMark x1="92279" y1="21767" x2="92279" y2="21767"/>
                        <a14:foregroundMark x1="92279" y1="26512" x2="92279" y2="27907"/>
                        <a14:foregroundMark x1="92279" y1="33116" x2="90791" y2="36930"/>
                        <a14:foregroundMark x1="90791" y1="38326" x2="90326" y2="41581"/>
                        <a14:foregroundMark x1="90326" y1="44465" x2="89860" y2="49209"/>
                        <a14:foregroundMark x1="89860" y1="51535" x2="88930" y2="54884"/>
                        <a14:foregroundMark x1="88000" y1="57674" x2="86140" y2="62884"/>
                        <a14:foregroundMark x1="86140" y1="62884" x2="86140" y2="62884"/>
                        <a14:foregroundMark x1="86140" y1="62884" x2="86140" y2="62884"/>
                        <a14:foregroundMark x1="85581" y1="62884" x2="85581" y2="62884"/>
                        <a14:foregroundMark x1="84651" y1="62419" x2="84651" y2="62419"/>
                        <a14:foregroundMark x1="85581" y1="62419" x2="85581" y2="62419"/>
                        <a14:foregroundMark x1="87535" y1="56744" x2="87535" y2="56744"/>
                        <a14:foregroundMark x1="91256" y1="48279" x2="91256" y2="44000"/>
                        <a14:foregroundMark x1="92744" y1="40186" x2="93209" y2="38791"/>
                        <a14:foregroundMark x1="94140" y1="34512" x2="94605" y2="30791"/>
                        <a14:foregroundMark x1="96930" y1="23628" x2="96930" y2="23628"/>
                        <a14:foregroundMark x1="97488" y1="19907" x2="97488" y2="19907"/>
                        <a14:foregroundMark x1="96465" y1="17023" x2="94605" y2="14698"/>
                        <a14:foregroundMark x1="92744" y1="13302" x2="92744" y2="13302"/>
                        <a14:foregroundMark x1="89860" y1="9953" x2="85581" y2="7628"/>
                        <a14:foregroundMark x1="82791" y1="6140" x2="82791" y2="6140"/>
                        <a14:foregroundMark x1="80930" y1="4744" x2="76651" y2="4744"/>
                        <a14:foregroundMark x1="18977" y1="7628" x2="9953" y2="14233"/>
                        <a14:foregroundMark x1="8093" y1="15628" x2="7628" y2="17023"/>
                        <a14:foregroundMark x1="7628" y1="17023" x2="6698" y2="18884"/>
                        <a14:foregroundMark x1="6698" y1="18884" x2="6233" y2="20837"/>
                        <a14:foregroundMark x1="6233" y1="21302" x2="6233" y2="23163"/>
                        <a14:foregroundMark x1="6233" y1="24093" x2="6233" y2="26512"/>
                        <a14:foregroundMark x1="6233" y1="27442" x2="6233" y2="29767"/>
                        <a14:foregroundMark x1="6233" y1="29767" x2="6233" y2="31256"/>
                        <a14:foregroundMark x1="6233" y1="31256" x2="6233" y2="31256"/>
                        <a14:foregroundMark x1="6233" y1="32186" x2="6233" y2="34512"/>
                        <a14:foregroundMark x1="5767" y1="34977" x2="5767" y2="36465"/>
                        <a14:foregroundMark x1="5767" y1="36465" x2="5767" y2="36465"/>
                        <a14:foregroundMark x1="6233" y1="37395" x2="7628" y2="39256"/>
                        <a14:foregroundMark x1="7628" y1="39721" x2="8093" y2="42605"/>
                        <a14:foregroundMark x1="8558" y1="43535" x2="9488" y2="47256"/>
                        <a14:foregroundMark x1="9488" y1="48279" x2="10419" y2="52000"/>
                        <a14:foregroundMark x1="10419" y1="52465" x2="10884" y2="56279"/>
                        <a14:foregroundMark x1="13302" y1="57209" x2="13302" y2="57209"/>
                        <a14:foregroundMark x1="61023" y1="89395" x2="61023" y2="89395"/>
                        <a14:foregroundMark x1="57302" y1="93116" x2="57302" y2="93116"/>
                        <a14:foregroundMark x1="64837" y1="32651" x2="64837" y2="32651"/>
                        <a14:foregroundMark x1="66233" y1="32186" x2="66233" y2="32186"/>
                        <a14:foregroundMark x1="65767" y1="30791" x2="65767" y2="30791"/>
                        <a14:foregroundMark x1="50140" y1="27442" x2="50140" y2="27442"/>
                        <a14:foregroundMark x1="29395" y1="42140" x2="30791" y2="41581"/>
                        <a14:foregroundMark x1="32186" y1="40651" x2="32186" y2="40651"/>
                        <a14:foregroundMark x1="32186" y1="40651" x2="33581" y2="40651"/>
                        <a14:foregroundMark x1="34047" y1="40651" x2="34047" y2="40651"/>
                        <a14:foregroundMark x1="34605" y1="39721" x2="34605" y2="39721"/>
                        <a14:foregroundMark x1="30791" y1="30233" x2="30791" y2="30233"/>
                        <a14:foregroundMark x1="30791" y1="30233" x2="30791" y2="30233"/>
                        <a14:foregroundMark x1="31256" y1="30233" x2="31256" y2="30233"/>
                        <a14:foregroundMark x1="31256" y1="32651" x2="31256" y2="32651"/>
                        <a14:foregroundMark x1="40744" y1="50140" x2="40744" y2="50140"/>
                        <a14:foregroundMark x1="42140" y1="53395" x2="42140" y2="53395"/>
                        <a14:foregroundMark x1="42605" y1="55349" x2="42605" y2="55349"/>
                        <a14:foregroundMark x1="43070" y1="49209" x2="43070" y2="49209"/>
                        <a14:foregroundMark x1="42140" y1="42605" x2="42140" y2="42605"/>
                        <a14:foregroundMark x1="43535" y1="41116" x2="43535" y2="41116"/>
                        <a14:foregroundMark x1="54884" y1="57209" x2="54884" y2="57209"/>
                        <a14:foregroundMark x1="54419" y1="61023" x2="54419" y2="61023"/>
                        <a14:foregroundMark x1="54884" y1="61023" x2="54884" y2="61023"/>
                        <a14:foregroundMark x1="54884" y1="61023" x2="54884" y2="61023"/>
                        <a14:foregroundMark x1="55349" y1="60558" x2="55349" y2="60558"/>
                        <a14:foregroundMark x1="55349" y1="60558" x2="55349" y2="60558"/>
                        <a14:foregroundMark x1="56279" y1="55814" x2="56279" y2="55814"/>
                        <a14:foregroundMark x1="56279" y1="53395" x2="56279" y2="53395"/>
                        <a14:foregroundMark x1="56279" y1="53395" x2="56279" y2="53395"/>
                        <a14:foregroundMark x1="55814" y1="52930" x2="55814" y2="52930"/>
                        <a14:foregroundMark x1="54419" y1="51535" x2="54419" y2="51535"/>
                        <a14:foregroundMark x1="68093" y1="47814" x2="68093" y2="47814"/>
                        <a14:foregroundMark x1="66698" y1="55349" x2="66698" y2="55349"/>
                        <a14:foregroundMark x1="62884" y1="46791" x2="62884" y2="46791"/>
                        <a14:foregroundMark x1="62884" y1="42605" x2="62884" y2="42605"/>
                        <a14:foregroundMark x1="63442" y1="41581" x2="64372" y2="41581"/>
                        <a14:foregroundMark x1="64372" y1="41581" x2="64372" y2="41581"/>
                        <a14:foregroundMark x1="64372" y1="41581" x2="64372" y2="41581"/>
                        <a14:foregroundMark x1="64372" y1="44000" x2="64372" y2="44000"/>
                        <a14:foregroundMark x1="67628" y1="48744" x2="67628" y2="48744"/>
                        <a14:foregroundMark x1="66233" y1="51070" x2="66233" y2="51070"/>
                        <a14:foregroundMark x1="66233" y1="53953" x2="66233" y2="53953"/>
                        <a14:foregroundMark x1="66233" y1="53953" x2="66233" y2="53953"/>
                        <a14:foregroundMark x1="66233" y1="55349" x2="66233" y2="55349"/>
                        <a14:foregroundMark x1="66233" y1="56744" x2="66233" y2="56744"/>
                        <a14:foregroundMark x1="66233" y1="57209" x2="66233" y2="57209"/>
                        <a14:foregroundMark x1="66233" y1="57674" x2="66233" y2="57674"/>
                        <a14:foregroundMark x1="66233" y1="57674" x2="66233" y2="57674"/>
                        <a14:foregroundMark x1="67163" y1="32186" x2="67163" y2="32186"/>
                        <a14:foregroundMark x1="65767" y1="31721" x2="65767" y2="31721"/>
                        <a14:foregroundMark x1="64837" y1="42140" x2="64837" y2="42140"/>
                        <a14:foregroundMark x1="66233" y1="42605" x2="66233" y2="42605"/>
                        <a14:foregroundMark x1="66233" y1="39721" x2="66233" y2="39721"/>
                        <a14:foregroundMark x1="29395" y1="46791" x2="29395" y2="46791"/>
                        <a14:foregroundMark x1="29860" y1="52000" x2="30326" y2="53395"/>
                        <a14:foregroundMark x1="32651" y1="57674" x2="32651" y2="57674"/>
                        <a14:foregroundMark x1="32651" y1="62419" x2="32651" y2="62419"/>
                        <a14:foregroundMark x1="30326" y1="68093" x2="30326" y2="68093"/>
                        <a14:foregroundMark x1="23721" y1="43535" x2="23721" y2="43535"/>
                        <a14:foregroundMark x1="32186" y1="40186" x2="32186" y2="40186"/>
                        <a14:foregroundMark x1="26977" y1="38791" x2="26977" y2="38791"/>
                        <a14:foregroundMark x1="35535" y1="35907" x2="35535" y2="35907"/>
                        <a14:foregroundMark x1="31721" y1="29767" x2="31721" y2="29767"/>
                        <a14:foregroundMark x1="31256" y1="29767" x2="31256" y2="29767"/>
                        <a14:foregroundMark x1="53488" y1="46791" x2="53488" y2="46791"/>
                        <a14:foregroundMark x1="38326" y1="36465" x2="38326" y2="36465"/>
                        <a14:foregroundMark x1="42140" y1="34512" x2="42140" y2="34512"/>
                        <a14:foregroundMark x1="33116" y1="48744" x2="33116" y2="48744"/>
                        <a14:foregroundMark x1="34605" y1="51535" x2="34605" y2="51535"/>
                        <a14:foregroundMark x1="31256" y1="53395" x2="31256" y2="53395"/>
                        <a14:foregroundMark x1="2884" y1="29302" x2="2884" y2="29302"/>
                        <a14:foregroundMark x1="2884" y1="29767" x2="2884" y2="29767"/>
                        <a14:foregroundMark x1="23721" y1="2419" x2="23721" y2="2419"/>
                        <a14:foregroundMark x1="23256" y1="2419" x2="23256" y2="2419"/>
                        <a14:foregroundMark x1="76651" y1="1395" x2="76651" y2="1395"/>
                        <a14:foregroundMark x1="51628" y1="96000" x2="51628" y2="96000"/>
                        <a14:foregroundMark x1="50140" y1="96000" x2="5014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26" y="357701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30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/>
          </p:nvPr>
        </p:nvGraphicFramePr>
        <p:xfrm>
          <a:off x="477204" y="166078"/>
          <a:ext cx="6444715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об оценке неналоговых льгот на 2024 года</a:t>
                      </a:r>
                    </a:p>
                  </a:txBody>
                  <a:tcPr marL="5906" marR="5906" marT="59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83568" y="4470269"/>
            <a:ext cx="7272808" cy="1678612"/>
          </a:xfrm>
          <a:prstGeom prst="roundRect">
            <a:avLst/>
          </a:prstGeom>
          <a:solidFill>
            <a:srgbClr val="FFFFCC"/>
          </a:solidFill>
          <a:ln w="6350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Льготы, принятые решениями Совета депутатов муниципального образования Кольский район: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27 июля 2017 г. N 10/5; 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16 ноября 2017 г. N 12/11;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Федеральным законом РФ № 171-ФЗ от 23.06.2014 статьей 39.7 пункт 4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8040" y="1462222"/>
            <a:ext cx="3652910" cy="1225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Арендная плата за земельные участки –26 460 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3004339"/>
            <a:ext cx="3652910" cy="1225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0066CC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Предполагаемая сумма выпадающих доходов бюджета Кольского района – 400,3 тыс. рублей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89C7C8-273A-4381-9634-8F6631505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778" l="3000" r="97000">
                        <a14:foregroundMark x1="69000" y1="28111" x2="69000" y2="28111"/>
                        <a14:foregroundMark x1="73556" y1="33667" x2="73556" y2="33667"/>
                        <a14:foregroundMark x1="78000" y1="30000" x2="77111" y2="28111"/>
                        <a14:foregroundMark x1="76222" y1="24000" x2="64111" y2="41000"/>
                        <a14:foregroundMark x1="64111" y1="41000" x2="66778" y2="60111"/>
                        <a14:foregroundMark x1="66778" y1="60111" x2="64556" y2="38333"/>
                        <a14:foregroundMark x1="64556" y1="38333" x2="67889" y2="59000"/>
                        <a14:foregroundMark x1="67889" y1="59000" x2="85111" y2="51333"/>
                        <a14:foregroundMark x1="85111" y1="51333" x2="91556" y2="43889"/>
                        <a14:foregroundMark x1="91556" y1="43000" x2="84333" y2="37889"/>
                        <a14:foregroundMark x1="78000" y1="34222" x2="78000" y2="34222"/>
                        <a14:foregroundMark x1="69444" y1="27667" x2="69444" y2="27667"/>
                        <a14:foregroundMark x1="66333" y1="21222" x2="66333" y2="21222"/>
                        <a14:foregroundMark x1="66333" y1="21222" x2="69000" y2="43444"/>
                        <a14:foregroundMark x1="69000" y1="43444" x2="64556" y2="23556"/>
                        <a14:foregroundMark x1="64556" y1="23556" x2="62222" y2="85556"/>
                        <a14:foregroundMark x1="62222" y1="85556" x2="40889" y2="85000"/>
                        <a14:foregroundMark x1="40889" y1="85000" x2="64667" y2="80333"/>
                        <a14:foregroundMark x1="64667" y1="80333" x2="21778" y2="72667"/>
                        <a14:foregroundMark x1="21778" y1="72667" x2="50667" y2="75000"/>
                        <a14:foregroundMark x1="50667" y1="75000" x2="68333" y2="84778"/>
                        <a14:foregroundMark x1="68333" y1="84778" x2="86556" y2="74667"/>
                        <a14:foregroundMark x1="86556" y1="74667" x2="92889" y2="55444"/>
                        <a14:foregroundMark x1="92889" y1="55444" x2="92556" y2="36000"/>
                        <a14:foregroundMark x1="92556" y1="36000" x2="83000" y2="18444"/>
                        <a14:foregroundMark x1="83000" y1="18444" x2="45111" y2="8222"/>
                        <a14:foregroundMark x1="45111" y1="8222" x2="32556" y2="8222"/>
                        <a14:foregroundMark x1="40667" y1="5889" x2="59333" y2="5889"/>
                        <a14:foregroundMark x1="59333" y1="5889" x2="76333" y2="14333"/>
                        <a14:foregroundMark x1="76333" y1="14333" x2="88778" y2="30556"/>
                        <a14:foregroundMark x1="88778" y1="30556" x2="70778" y2="21889"/>
                        <a14:foregroundMark x1="70778" y1="21889" x2="64111" y2="39778"/>
                        <a14:foregroundMark x1="64111" y1="39778" x2="61778" y2="12889"/>
                        <a14:foregroundMark x1="94667" y1="34222" x2="95111" y2="55000"/>
                        <a14:foregroundMark x1="95111" y1="55000" x2="87889" y2="73556"/>
                        <a14:foregroundMark x1="87889" y1="73556" x2="72444" y2="86444"/>
                        <a14:foregroundMark x1="72444" y1="86444" x2="52778" y2="90778"/>
                        <a14:foregroundMark x1="52778" y1="90778" x2="15667" y2="74000"/>
                        <a14:foregroundMark x1="15667" y1="74000" x2="8667" y2="56222"/>
                        <a14:foregroundMark x1="8667" y1="56222" x2="13222" y2="24000"/>
                        <a14:foregroundMark x1="75778" y1="31889" x2="69444" y2="42556"/>
                        <a14:foregroundMark x1="86556" y1="34222" x2="75444" y2="50556"/>
                        <a14:foregroundMark x1="75444" y1="50556" x2="81778" y2="71556"/>
                        <a14:foregroundMark x1="81778" y1="71556" x2="88778" y2="33444"/>
                        <a14:foregroundMark x1="88778" y1="33444" x2="82111" y2="23556"/>
                        <a14:foregroundMark x1="27667" y1="56000" x2="25667" y2="76889"/>
                        <a14:foregroundMark x1="25667" y1="76889" x2="39111" y2="92778"/>
                        <a14:foregroundMark x1="39111" y1="92778" x2="58667" y2="95444"/>
                        <a14:foregroundMark x1="58667" y1="95444" x2="76000" y2="88222"/>
                        <a14:foregroundMark x1="76000" y1="88222" x2="90222" y2="73556"/>
                        <a14:foregroundMark x1="90222" y1="73556" x2="96444" y2="49000"/>
                        <a14:foregroundMark x1="97333" y1="53222" x2="97333" y2="53222"/>
                        <a14:foregroundMark x1="97333" y1="50889" x2="97333" y2="50889"/>
                        <a14:foregroundMark x1="65889" y1="95889" x2="24222" y2="88000"/>
                        <a14:foregroundMark x1="24222" y1="88000" x2="11111" y2="72556"/>
                        <a14:foregroundMark x1="11111" y1="72556" x2="7444" y2="52778"/>
                        <a14:foregroundMark x1="7444" y1="52778" x2="11889" y2="24889"/>
                        <a14:foregroundMark x1="72667" y1="69444" x2="58000" y2="56889"/>
                        <a14:foregroundMark x1="58000" y1="56889" x2="59111" y2="35889"/>
                        <a14:foregroundMark x1="59111" y1="35889" x2="62222" y2="56333"/>
                        <a14:foregroundMark x1="62222" y1="56333" x2="58667" y2="37556"/>
                        <a14:foregroundMark x1="58667" y1="37556" x2="60889" y2="64333"/>
                        <a14:foregroundMark x1="9667" y1="29556" x2="6333" y2="51222"/>
                        <a14:foregroundMark x1="6333" y1="51222" x2="8444" y2="70222"/>
                        <a14:foregroundMark x1="8444" y1="70222" x2="18667" y2="87667"/>
                        <a14:foregroundMark x1="18667" y1="87667" x2="36111" y2="94333"/>
                        <a14:foregroundMark x1="36111" y1="94333" x2="56556" y2="95667"/>
                        <a14:foregroundMark x1="56556" y1="95667" x2="64556" y2="93111"/>
                        <a14:foregroundMark x1="24889" y1="54556" x2="24889" y2="50444"/>
                        <a14:foregroundMark x1="29000" y1="81444" x2="26667" y2="83778"/>
                        <a14:foregroundMark x1="7778" y1="66667" x2="3333" y2="45444"/>
                        <a14:foregroundMark x1="3333" y1="45444" x2="13667" y2="20667"/>
                        <a14:foregroundMark x1="37556" y1="61556" x2="54667" y2="60667"/>
                        <a14:foregroundMark x1="24000" y1="31889" x2="51889" y2="35556"/>
                        <a14:foregroundMark x1="78444" y1="53667" x2="78444" y2="53667"/>
                        <a14:foregroundMark x1="79778" y1="53222" x2="79778" y2="53222"/>
                        <a14:foregroundMark x1="78889" y1="54111" x2="79333" y2="54111"/>
                        <a14:foregroundMark x1="79333" y1="54111" x2="79333" y2="54111"/>
                        <a14:foregroundMark x1="79333" y1="54111" x2="79333" y2="54111"/>
                        <a14:foregroundMark x1="79333" y1="54111" x2="79333" y2="54111"/>
                        <a14:foregroundMark x1="79333" y1="54111" x2="79333" y2="54111"/>
                        <a14:foregroundMark x1="79333" y1="54111" x2="79333" y2="54111"/>
                        <a14:foregroundMark x1="38889" y1="61556" x2="32111" y2="61111"/>
                        <a14:foregroundMark x1="46556" y1="96778" x2="56000" y2="96778"/>
                        <a14:foregroundMark x1="73556" y1="51778" x2="68111" y2="56000"/>
                        <a14:foregroundMark x1="60000" y1="4000" x2="39778" y2="4111"/>
                        <a14:foregroundMark x1="39778" y1="4111" x2="28111" y2="7778"/>
                        <a14:foregroundMark x1="46556" y1="2667" x2="54667" y2="3111"/>
                        <a14:foregroundMark x1="27111" y1="50000" x2="20000" y2="53667"/>
                        <a14:foregroundMark x1="46111" y1="73111" x2="65556" y2="77667"/>
                        <a14:foregroundMark x1="65556" y1="77667" x2="76444" y2="61778"/>
                        <a14:foregroundMark x1="76444" y1="61778" x2="62667" y2="86556"/>
                        <a14:foregroundMark x1="62667" y1="86556" x2="58667" y2="68000"/>
                        <a14:foregroundMark x1="58667" y1="68000" x2="77556" y2="63111"/>
                        <a14:foregroundMark x1="77556" y1="63111" x2="70000" y2="80556"/>
                        <a14:foregroundMark x1="70000" y1="80556" x2="68667" y2="59000"/>
                        <a14:foregroundMark x1="68667" y1="59000" x2="65111" y2="79667"/>
                        <a14:foregroundMark x1="65111" y1="79667" x2="63667" y2="66222"/>
                        <a14:foregroundMark x1="87000" y1="47667" x2="65444" y2="48111"/>
                        <a14:foregroundMark x1="46111" y1="80111" x2="55556" y2="81000"/>
                        <a14:foregroundMark x1="81667" y1="52222" x2="78000" y2="56444"/>
                        <a14:foregroundMark x1="80667" y1="54111" x2="78000" y2="5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45560"/>
            <a:ext cx="2571837" cy="24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50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7504" y="934817"/>
            <a:ext cx="8970640" cy="554037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Font typeface="Wingdings 2"/>
              <a:buNone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</a:rPr>
              <a:t>Межбюджетные трансферты (безвозмездные поступления)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</a:rPr>
              <a:t>- это средства одного бюджета бюджетной системы Российской Федерации, перечисляемые другому бюджету бюджетной системы Российской Федерации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73349" y="333289"/>
            <a:ext cx="6686550" cy="41751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Межбюджетные трансферты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2600" y="2060848"/>
            <a:ext cx="2056086" cy="2996247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00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08336" y="2060848"/>
            <a:ext cx="2696865" cy="2655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Субвенция</a:t>
            </a:r>
            <a:r>
              <a:rPr lang="ru-RU" altLang="ru-RU" sz="1300" b="1" dirty="0"/>
              <a:t> - </a:t>
            </a:r>
            <a:r>
              <a:rPr lang="ru-RU" altLang="ru-RU" sz="1300" dirty="0"/>
              <a:t>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940207" y="3429000"/>
            <a:ext cx="2808312" cy="26556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Субсидия</a:t>
            </a:r>
            <a:r>
              <a:rPr lang="ru-RU" altLang="ru-RU" sz="1300" b="1" dirty="0"/>
              <a:t> - </a:t>
            </a:r>
            <a:r>
              <a:rPr lang="ru-RU" altLang="ru-RU" sz="1300" dirty="0"/>
              <a:t>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2FA910-8B5B-4FDE-B965-2E5C9718DDE0}"/>
              </a:ext>
            </a:extLst>
          </p:cNvPr>
          <p:cNvSpPr/>
          <p:nvPr/>
        </p:nvSpPr>
        <p:spPr>
          <a:xfrm>
            <a:off x="688167" y="2420888"/>
            <a:ext cx="17647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latin typeface="Times New Roman" panose="02020603050405020304" pitchFamily="18" charset="0"/>
              </a:rPr>
              <a:t>Дотации </a:t>
            </a:r>
            <a:r>
              <a:rPr lang="ru-RU" altLang="ru-RU" sz="1400" dirty="0">
                <a:latin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7" name="Стрелка: влево-вправо-вверх 16">
            <a:extLst>
              <a:ext uri="{FF2B5EF4-FFF2-40B4-BE49-F238E27FC236}">
                <a16:creationId xmlns:a16="http://schemas.microsoft.com/office/drawing/2014/main" id="{5A5E7940-6813-4F1D-A78F-DD832F986631}"/>
              </a:ext>
            </a:extLst>
          </p:cNvPr>
          <p:cNvSpPr/>
          <p:nvPr/>
        </p:nvSpPr>
        <p:spPr>
          <a:xfrm rot="10800000">
            <a:off x="3243499" y="2060848"/>
            <a:ext cx="2016223" cy="1152128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54580"/>
            <a:ext cx="8136903" cy="623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выплачиваемые из бюджета денежные средства. 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Расходное обязательство  – 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обязанность выплатить денежные средства из соответствующего бюджета.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 бюджета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превышение расходов бюджета над его доходами.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 бюджета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превышение доходов бюджета над его расходами.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денежные средства, перечисляемые из одного бюджета бюджетной системы Российской Федерации другому бюджету.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Дотации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Субвенции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Субсидии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kumimoji="0" lang="ru-RU" altLang="ru-RU" sz="12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расходов других бюджетов.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</a:t>
            </a: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мероприятий и инструментов </a:t>
            </a:r>
            <a:r>
              <a:rPr lang="ru-RU" altLang="ru-RU" sz="1200" i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муниципальной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политики, обеспечивающих в рамках реализации ключевых </a:t>
            </a:r>
            <a:r>
              <a:rPr lang="ru-RU" altLang="ru-RU" sz="1200" i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функций достижение приоритетов и целей </a:t>
            </a:r>
            <a:r>
              <a:rPr lang="ru-RU" altLang="ru-RU" sz="1200" i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муниципальной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политики в сфере социально-экономического развития и безопасности.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</a:t>
            </a: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задание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kern="0" noProof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ниципальные услуги (работы)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услуги (работы), оказываемые (выполняемые) органами местного самоуправления, муниципальными учреждениями.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долг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распорядитель бюджетных средств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администратор источников финансирования дефицита бюджета – </a:t>
            </a:r>
            <a:r>
              <a:rPr kumimoji="0" lang="ru-RU" altLang="ru-RU" sz="1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иная организация, имеющий(ая) в своем ведении администраторов источников финансирования дефицита бюджета.</a:t>
            </a:r>
            <a:endParaRPr kumimoji="0" lang="ru-RU" sz="12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4468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054443"/>
              </p:ext>
            </p:extLst>
          </p:nvPr>
        </p:nvGraphicFramePr>
        <p:xfrm>
          <a:off x="-35566" y="-8483"/>
          <a:ext cx="917956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4932040" y="4509120"/>
            <a:ext cx="3816424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Общая сумма – 192 375,1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4876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514" y="548680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Межбюджетные трансферты бюджетам муниципальных образований Кольского района на 2025 и 2026 годы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12628"/>
              </p:ext>
            </p:extLst>
          </p:nvPr>
        </p:nvGraphicFramePr>
        <p:xfrm>
          <a:off x="121940" y="1206161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80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564" y="544192"/>
            <a:ext cx="6184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Источники финансирования</a:t>
            </a:r>
            <a:r>
              <a:rPr lang="ru-RU" sz="2700" dirty="0"/>
              <a:t> </a:t>
            </a:r>
            <a:r>
              <a:rPr lang="ru-RU" sz="27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дефицита  бюджета Кольского района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7619202" y="1467522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6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032902"/>
              </p:ext>
            </p:extLst>
          </p:nvPr>
        </p:nvGraphicFramePr>
        <p:xfrm>
          <a:off x="609741" y="1987211"/>
          <a:ext cx="8112602" cy="4307160"/>
        </p:xfrm>
        <a:graphic>
          <a:graphicData uri="http://schemas.openxmlformats.org/drawingml/2006/table">
            <a:tbl>
              <a:tblPr firstRow="1" la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080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 Кольского района на 2024 год и  плановый период 2025 и 2026 годов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юджетные кредиты, полученные от бюджетов других уровней бюджетной системы РФ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остатков средств на счетах по учету средств местного бюджета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100 000,0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334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0777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spc="5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 муниципального образования Кольский район на 2024 год и на плановый период 2025 и 2026 годов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7854395" y="1015662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99392"/>
              </p:ext>
            </p:extLst>
          </p:nvPr>
        </p:nvGraphicFramePr>
        <p:xfrm>
          <a:off x="251519" y="1484784"/>
          <a:ext cx="8640962" cy="4988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0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0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34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90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51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9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заемщика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бюджета, кредитной организации, предоставивших заимствования (кредитор)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№, дата договора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01.01.2024г.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Заимствования в 2024 году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2024 году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01.01.2025г.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Заимствования в 2025 году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2025 году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01.01.2026г.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Заимствования в 2026 году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2026 году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01.01.2027г.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13 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Бюджетные кредиты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Кольский район Мурманской области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Муниципальные гарантии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 городские и сельские поселения Кольского района</a:t>
                      </a:r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0,0 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35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65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1282139" y="659645"/>
            <a:ext cx="5859641" cy="1138135"/>
          </a:xfrm>
          <a:prstGeom prst="rect">
            <a:avLst/>
          </a:prstGeom>
          <a:noFill/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Программный бюджет Кольского района на 2024 год</a:t>
            </a:r>
          </a:p>
        </p:txBody>
      </p:sp>
      <p:sp>
        <p:nvSpPr>
          <p:cNvPr id="8" name="Овал 4"/>
          <p:cNvSpPr/>
          <p:nvPr/>
        </p:nvSpPr>
        <p:spPr>
          <a:xfrm>
            <a:off x="713023" y="2060848"/>
            <a:ext cx="3960440" cy="3352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Муниципальная программа</a:t>
            </a:r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-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01B96-C959-4191-9296-6F6F4EE18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6" b="91298" l="10000" r="90000">
                        <a14:foregroundMark x1="31650" y1="18755" x2="31650" y2="18755"/>
                        <a14:foregroundMark x1="40600" y1="17479" x2="40600" y2="17479"/>
                        <a14:foregroundMark x1="67200" y1="91298" x2="67200" y2="91298"/>
                        <a14:foregroundMark x1="42500" y1="17179" x2="42500" y2="17179"/>
                        <a14:foregroundMark x1="64850" y1="10803" x2="64850" y2="10803"/>
                        <a14:foregroundMark x1="48050" y1="52588" x2="48050" y2="52588"/>
                        <a14:foregroundMark x1="71050" y1="10128" x2="71050" y2="10128"/>
                        <a14:foregroundMark x1="77000" y1="11403" x2="77000" y2="11403"/>
                        <a14:foregroundMark x1="67200" y1="9827" x2="67200" y2="9827"/>
                        <a14:foregroundMark x1="67200" y1="9827" x2="67200" y2="9827"/>
                        <a14:foregroundMark x1="64850" y1="9827" x2="64850" y2="9827"/>
                        <a14:foregroundMark x1="62950" y1="9827" x2="62950" y2="9827"/>
                        <a14:foregroundMark x1="71050" y1="10128" x2="71050" y2="10128"/>
                        <a14:foregroundMark x1="73350" y1="10803" x2="73350" y2="10803"/>
                        <a14:foregroundMark x1="79100" y1="11403" x2="79100" y2="11403"/>
                        <a14:foregroundMark x1="77400" y1="11103" x2="77400" y2="11103"/>
                        <a14:foregroundMark x1="68700" y1="10128" x2="68700" y2="10128"/>
                        <a14:foregroundMark x1="57400" y1="8552" x2="57400" y2="8552"/>
                        <a14:foregroundMark x1="43150" y1="6902" x2="43150" y2="6902"/>
                        <a14:foregroundMark x1="33350" y1="6302" x2="33350" y2="6302"/>
                        <a14:foregroundMark x1="35050" y1="5626" x2="35050" y2="5626"/>
                        <a14:foregroundMark x1="38650" y1="6302" x2="38650" y2="6302"/>
                        <a14:foregroundMark x1="41850" y1="7277" x2="41850" y2="7277"/>
                        <a14:foregroundMark x1="41000" y1="6902" x2="41000" y2="6902"/>
                        <a14:foregroundMark x1="36950" y1="6602" x2="36950" y2="6602"/>
                        <a14:foregroundMark x1="37400" y1="6302" x2="37400" y2="6302"/>
                        <a14:foregroundMark x1="43800" y1="7577" x2="43800" y2="7577"/>
                        <a14:foregroundMark x1="45900" y1="7577" x2="45900" y2="7577"/>
                        <a14:foregroundMark x1="44650" y1="7277" x2="44650" y2="7277"/>
                        <a14:foregroundMark x1="48700" y1="8177" x2="48700" y2="8177"/>
                        <a14:foregroundMark x1="47400" y1="7877" x2="47400" y2="7877"/>
                        <a14:foregroundMark x1="52100" y1="8177" x2="52100" y2="8177"/>
                        <a14:foregroundMark x1="53550" y1="8552" x2="53550" y2="8552"/>
                        <a14:foregroundMark x1="55500" y1="8552" x2="55500" y2="8552"/>
                        <a14:foregroundMark x1="57000" y1="8852" x2="57000" y2="8852"/>
                        <a14:foregroundMark x1="58700" y1="8852" x2="58700" y2="8852"/>
                        <a14:foregroundMark x1="59950" y1="9527" x2="59950" y2="9527"/>
                        <a14:foregroundMark x1="61250" y1="9827" x2="61250" y2="9827"/>
                        <a14:foregroundMark x1="62100" y1="9152" x2="62100" y2="9152"/>
                        <a14:foregroundMark x1="68250" y1="10128" x2="68250" y2="10128"/>
                        <a14:foregroundMark x1="70200" y1="10803" x2="70200" y2="10803"/>
                        <a14:foregroundMark x1="65700" y1="10428" x2="65700" y2="10428"/>
                        <a14:foregroundMark x1="65900" y1="9527" x2="65900" y2="9527"/>
                        <a14:foregroundMark x1="74200" y1="11403" x2="74200" y2="11403"/>
                        <a14:foregroundMark x1="74200" y1="11103" x2="74200" y2="11103"/>
                        <a14:foregroundMark x1="39100" y1="30608" x2="39100" y2="30608"/>
                        <a14:foregroundMark x1="39500" y1="33758" x2="39500" y2="3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4864"/>
            <a:ext cx="5436312" cy="36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7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7764126" y="863779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218" y="482192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latin typeface="Tahoma" panose="020B0604030504040204" pitchFamily="34" charset="0"/>
              </a:rPr>
              <a:t>Основные направления программного бюджета</a:t>
            </a:r>
            <a:endParaRPr lang="en-US" sz="2400" b="1" dirty="0">
              <a:ln w="10160">
                <a:noFill/>
                <a:prstDash val="solid"/>
              </a:ln>
              <a:latin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36003"/>
              </p:ext>
            </p:extLst>
          </p:nvPr>
        </p:nvGraphicFramePr>
        <p:xfrm>
          <a:off x="287524" y="1196752"/>
          <a:ext cx="8568952" cy="5291751"/>
        </p:xfrm>
        <a:graphic>
          <a:graphicData uri="http://schemas.openxmlformats.org/drawingml/2006/table">
            <a:tbl>
              <a:tblPr/>
              <a:tblGrid>
                <a:gridCol w="520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 целевой программы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9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 направлению: Повышение безопасности населения и обеспечение комфортных условий проживания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7 «Развитие транспортной системы» на 2021-2025 гг. 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Кольского района 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28 117,8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16  «Развитие коммунальной инфраструктуры» на 2021-2024 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Кольского района 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159 800,3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6  «Энергосбережение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и повышение энергетической эффективности»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на 2021-2027 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Администрация Кольского района 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2 697,5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8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18 «Обеспечение первичных мер пожарной безопасности в границах Кольского муниципального района за границами городских и сельских населенных пунктов Кольского района» на 2022-2024 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Администрация Кольского района 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190,0</a:t>
                      </a: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1318"/>
                  </a:ext>
                </a:extLst>
              </a:tr>
              <a:tr h="34592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 направлению: Обеспечение  устойчивого экономического роста,</a:t>
                      </a:r>
                      <a:r>
                        <a:rPr lang="ru-RU" sz="1400" b="1" i="1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развития и модернизации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7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программа 8 «Развитие экономического потенциала и формирование благоприятного предпринимательского климата в Кольском районе» на 2022-2026 годы</a:t>
                      </a:r>
                    </a:p>
                  </a:txBody>
                  <a:tcPr marL="8210" marR="8210" marT="6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Администрация Кольского района (управление экономического развития)</a:t>
                      </a:r>
                    </a:p>
                  </a:txBody>
                  <a:tcPr marL="8210" marR="8210" marT="6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2 250,0</a:t>
                      </a:r>
                    </a:p>
                  </a:txBody>
                  <a:tcPr marL="8210" marR="8210" marT="6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2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7740352" y="1043794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50666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latin typeface="Tahoma" panose="020B0604030504040204" pitchFamily="34" charset="0"/>
              </a:rPr>
              <a:t>Основные направления программного бюджета</a:t>
            </a:r>
            <a:endParaRPr lang="en-US" sz="2400" b="1" dirty="0">
              <a:ln w="10160">
                <a:noFill/>
                <a:prstDash val="solid"/>
              </a:ln>
              <a:latin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86128"/>
              </p:ext>
            </p:extLst>
          </p:nvPr>
        </p:nvGraphicFramePr>
        <p:xfrm>
          <a:off x="323528" y="1484784"/>
          <a:ext cx="8540427" cy="4404890"/>
        </p:xfrm>
        <a:graphic>
          <a:graphicData uri="http://schemas.openxmlformats.org/drawingml/2006/table">
            <a:tbl>
              <a:tblPr/>
              <a:tblGrid>
                <a:gridCol w="382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ГРБС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-координатор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6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 направлению: Повышение эффективности муниципального управления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9 «Управление муниципальными финансами» на 2021-2025 годы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Кольского района (Управление финансов администрации Кольского района)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210 897,1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программа 10 «Управление муниципальным имуществом Кольского района» на 2020-2025 гг.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УМИ Кольского района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1 559,3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17 «Управление земельными ресурсами Кольского района» на 2020-2025 гг.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УЗР Кольского района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3 644,5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0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13 «Развитие муниципального управления» на 2021-2025 годы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Кольского района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(Сектор обеспечения бухгалтерского учёта ОМСУ</a:t>
                      </a:r>
                      <a:r>
                        <a:rPr lang="ru-RU" sz="1400" b="1" i="0" u="none" strike="noStrike" baseline="0" dirty="0">
                          <a:solidFill>
                            <a:srgbClr val="0D0D0D"/>
                          </a:solidFill>
                          <a:latin typeface="Times New Roman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377 150,8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798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7580802" y="971629"/>
            <a:ext cx="1167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latin typeface="Tahoma" panose="020B0604030504040204" pitchFamily="34" charset="0"/>
              </a:rPr>
              <a:t>Основные направления программного бюджета</a:t>
            </a:r>
            <a:endParaRPr lang="en-US" sz="2400" b="1" dirty="0">
              <a:ln w="10160">
                <a:noFill/>
                <a:prstDash val="solid"/>
              </a:ln>
              <a:latin typeface="Tahom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30323"/>
              </p:ext>
            </p:extLst>
          </p:nvPr>
        </p:nvGraphicFramePr>
        <p:xfrm>
          <a:off x="367372" y="1279406"/>
          <a:ext cx="8424936" cy="5001600"/>
        </p:xfrm>
        <a:graphic>
          <a:graphicData uri="http://schemas.openxmlformats.org/drawingml/2006/table">
            <a:tbl>
              <a:tblPr/>
              <a:tblGrid>
                <a:gridCol w="336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ГРБС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-координатор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3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 направлению: Развитие и повышение качества человеческого капитала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1 «Развитие образования в Кольском районе  Мурманской области»  на 2021-2025 годы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Управление образования администрации Кольского района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2 504 629,3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«Развитие семейных форм устройства детей-сирот и детей, оставшихся без попечения родителей на 2021-2025 годы»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Управление образования администрации Кольского района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95 359,4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3 «Социальная поддержка отдельных категорий граждан» на 2021-2025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Кольского района (Сектор обеспечения бухгалтерского учёта ОМСУ)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68 446,0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</a:t>
                      </a:r>
                      <a:r>
                        <a:rPr lang="ru-RU" sz="1400" b="1" i="0" u="none" strike="noStrike" baseline="0" dirty="0">
                          <a:solidFill>
                            <a:srgbClr val="0D0D0D"/>
                          </a:solidFill>
                          <a:latin typeface="Times New Roman"/>
                        </a:rPr>
                        <a:t> программа 4 «Развитие физической культуры и спорта» на 2021-2025 годы</a:t>
                      </a:r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Отдел культуры администрации</a:t>
                      </a:r>
                      <a:r>
                        <a:rPr lang="ru-RU" sz="1400" b="1" i="0" u="none" strike="noStrike" baseline="0" dirty="0">
                          <a:solidFill>
                            <a:srgbClr val="0D0D0D"/>
                          </a:solidFill>
                          <a:latin typeface="Times New Roman"/>
                        </a:rPr>
                        <a:t> Кольского района 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1 893,8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 5 «Развитие культуры» на 2021-2025 годы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D0D0D"/>
                          </a:solidFill>
                          <a:latin typeface="Times New Roman"/>
                        </a:rPr>
                        <a:t>Отдел культуры администрации</a:t>
                      </a:r>
                      <a:r>
                        <a:rPr lang="ru-RU" sz="1400" b="1" i="0" u="none" strike="noStrike" baseline="0" dirty="0">
                          <a:solidFill>
                            <a:srgbClr val="0D0D0D"/>
                          </a:solidFill>
                          <a:latin typeface="Times New Roman"/>
                        </a:rPr>
                        <a:t> Кольского района </a:t>
                      </a:r>
                      <a:endParaRPr lang="ru-RU" sz="1400" b="1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321 367,8</a:t>
                      </a:r>
                    </a:p>
                  </a:txBody>
                  <a:tcPr marL="7800" marR="7800" marT="5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5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7656114" y="1033307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latin typeface="Tahoma" panose="020B0604030504040204" pitchFamily="34" charset="0"/>
              </a:rPr>
              <a:t>Основные направления программного бюджета</a:t>
            </a:r>
            <a:endParaRPr lang="en-US" sz="2400" b="1" dirty="0">
              <a:ln w="10160">
                <a:noFill/>
                <a:prstDash val="solid"/>
              </a:ln>
              <a:latin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0531"/>
              </p:ext>
            </p:extLst>
          </p:nvPr>
        </p:nvGraphicFramePr>
        <p:xfrm>
          <a:off x="539552" y="1412776"/>
          <a:ext cx="8280919" cy="4320480"/>
        </p:xfrm>
        <a:graphic>
          <a:graphicData uri="http://schemas.openxmlformats.org/drawingml/2006/table">
            <a:tbl>
              <a:tblPr/>
              <a:tblGrid>
                <a:gridCol w="366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887">
                  <a:extLst>
                    <a:ext uri="{9D8B030D-6E8A-4147-A177-3AD203B41FA5}">
                      <a16:colId xmlns:a16="http://schemas.microsoft.com/office/drawing/2014/main" val="3018597766"/>
                    </a:ext>
                  </a:extLst>
                </a:gridCol>
              </a:tblGrid>
              <a:tr h="987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 целевой программы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Главные распорядители бюджетных средств (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ГРБС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) -координатор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2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  <a:gs pos="84000">
                          <a:schemeClr val="tx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0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 направлению: Обеспечение благоприятной окружающей среды 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11 «Охрана окружающей среды»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на 2021-2025 гг.</a:t>
                      </a:r>
                    </a:p>
                  </a:txBody>
                  <a:tcPr marL="7296" marR="7296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Администрация Кольского района</a:t>
                      </a:r>
                    </a:p>
                  </a:txBody>
                  <a:tcPr marL="7296" marR="7296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102 576,7</a:t>
                      </a:r>
                    </a:p>
                  </a:txBody>
                  <a:tcPr marL="7296" marR="7296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9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 направлению: Развитие гражданского общества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12 «Развитие гражданского общества в Кольском районе Мурманской области» на 2021-2025 годы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Управление образования администрации Кольского района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1 337,4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14 «Молодежь Кольского района» на 2021-2025 годы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Отдел культуры  администрации Кольского района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2 174,9</a:t>
                      </a:r>
                    </a:p>
                  </a:txBody>
                  <a:tcPr marL="7007" marR="7007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72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395536" y="217611"/>
            <a:ext cx="8229600" cy="5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50" normalizeH="0" baseline="0" noProof="0" dirty="0">
              <a:ln w="11430"/>
              <a:solidFill>
                <a:srgbClr val="DA1F28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spc="50" dirty="0">
              <a:ln w="11430"/>
              <a:solidFill>
                <a:srgbClr val="DA1F28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>
                <a:ln w="11430"/>
                <a:solidFill>
                  <a:schemeClr val="tx1"/>
                </a:solidFill>
                <a:uLnTx/>
                <a:uFillTx/>
                <a:latin typeface="Verdana"/>
                <a:ea typeface="+mj-ea"/>
                <a:cs typeface="+mj-cs"/>
              </a:rPr>
              <a:t>Расходы на осуществление непрограммной деятельности на 2024 год и на плановый период 2025 и 2026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2835" y="758656"/>
            <a:ext cx="109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A923AF-5561-4B0E-8447-63226BD82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39880"/>
              </p:ext>
            </p:extLst>
          </p:nvPr>
        </p:nvGraphicFramePr>
        <p:xfrm>
          <a:off x="395536" y="1166813"/>
          <a:ext cx="8229601" cy="5152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941">
                  <a:extLst>
                    <a:ext uri="{9D8B030D-6E8A-4147-A177-3AD203B41FA5}">
                      <a16:colId xmlns:a16="http://schemas.microsoft.com/office/drawing/2014/main" val="508992086"/>
                    </a:ext>
                  </a:extLst>
                </a:gridCol>
                <a:gridCol w="659247">
                  <a:extLst>
                    <a:ext uri="{9D8B030D-6E8A-4147-A177-3AD203B41FA5}">
                      <a16:colId xmlns:a16="http://schemas.microsoft.com/office/drawing/2014/main" val="1434476723"/>
                    </a:ext>
                  </a:extLst>
                </a:gridCol>
                <a:gridCol w="977884">
                  <a:extLst>
                    <a:ext uri="{9D8B030D-6E8A-4147-A177-3AD203B41FA5}">
                      <a16:colId xmlns:a16="http://schemas.microsoft.com/office/drawing/2014/main" val="156531495"/>
                    </a:ext>
                  </a:extLst>
                </a:gridCol>
                <a:gridCol w="648260">
                  <a:extLst>
                    <a:ext uri="{9D8B030D-6E8A-4147-A177-3AD203B41FA5}">
                      <a16:colId xmlns:a16="http://schemas.microsoft.com/office/drawing/2014/main" val="3689109836"/>
                    </a:ext>
                  </a:extLst>
                </a:gridCol>
                <a:gridCol w="648260">
                  <a:extLst>
                    <a:ext uri="{9D8B030D-6E8A-4147-A177-3AD203B41FA5}">
                      <a16:colId xmlns:a16="http://schemas.microsoft.com/office/drawing/2014/main" val="2248711534"/>
                    </a:ext>
                  </a:extLst>
                </a:gridCol>
                <a:gridCol w="648260">
                  <a:extLst>
                    <a:ext uri="{9D8B030D-6E8A-4147-A177-3AD203B41FA5}">
                      <a16:colId xmlns:a16="http://schemas.microsoft.com/office/drawing/2014/main" val="3514358350"/>
                    </a:ext>
                  </a:extLst>
                </a:gridCol>
                <a:gridCol w="769122">
                  <a:extLst>
                    <a:ext uri="{9D8B030D-6E8A-4147-A177-3AD203B41FA5}">
                      <a16:colId xmlns:a16="http://schemas.microsoft.com/office/drawing/2014/main" val="3777011901"/>
                    </a:ext>
                  </a:extLst>
                </a:gridCol>
                <a:gridCol w="725171">
                  <a:extLst>
                    <a:ext uri="{9D8B030D-6E8A-4147-A177-3AD203B41FA5}">
                      <a16:colId xmlns:a16="http://schemas.microsoft.com/office/drawing/2014/main" val="4246549421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val="702394331"/>
                    </a:ext>
                  </a:extLst>
                </a:gridCol>
                <a:gridCol w="659247">
                  <a:extLst>
                    <a:ext uri="{9D8B030D-6E8A-4147-A177-3AD203B41FA5}">
                      <a16:colId xmlns:a16="http://schemas.microsoft.com/office/drawing/2014/main" val="2881312809"/>
                    </a:ext>
                  </a:extLst>
                </a:gridCol>
              </a:tblGrid>
              <a:tr h="349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76587"/>
                  </a:ext>
                </a:extLst>
              </a:tr>
              <a:tr h="3497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Непрограммная деятельность Совета депутатов Кольского района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8 483,6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10 161,3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10 558,9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10 558,9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10 558,9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71421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по оплате труда главы муниципального образования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3 046,4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3 708,5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4 003,0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4 003,0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4 003,0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740"/>
                  </a:ext>
                </a:extLst>
              </a:tr>
              <a:tr h="3497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главы муниципального образования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89,1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691,0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39519"/>
                  </a:ext>
                </a:extLst>
              </a:tr>
              <a:tr h="48543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депутатов представительного органа муниципального образования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111,9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140,0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20974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3 601,4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4 887,5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5 421,1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5 421,1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5 421,1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494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работников органов местного самоуправления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320,9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24,0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24,5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124,5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24,5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49178"/>
                  </a:ext>
                </a:extLst>
              </a:tr>
              <a:tr h="8066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оплату стоимости проезда и провоза багажа к месту использования отпуска и обратно лицам, работающим в организациях, финансируемых из местного бюджета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66,7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798776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дополнительное профессиональное образование сотрудников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01235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направления расходов в рамках непрограммной деятельности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1 002,2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468,9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395,3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395,3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395,3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59665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премии при награждении Почетной грамотой Главы Кольского района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230,0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156,4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230,0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230,0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230,0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9" marR="7139" marT="71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5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5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0100" y="116632"/>
            <a:ext cx="7543800" cy="11182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Административно-территориальное деление Кольского района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8" descr="Kola_scheme_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108821" cy="43386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572000" y="3717032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altLang="ru-RU" sz="17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Территория Кольского района составляет </a:t>
            </a:r>
            <a:r>
              <a:rPr lang="ru-RU" altLang="ru-RU" sz="17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30,9</a:t>
            </a:r>
            <a:r>
              <a:rPr lang="ru-RU" altLang="ru-RU" sz="17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7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 кв. км</a:t>
            </a:r>
          </a:p>
          <a:p>
            <a:pPr lvl="0" algn="ctr"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состав района входят: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11 муниципальных образований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34 населенных пункта: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город Кола,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5 поселков городского типа,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28 населенных пунктов, железнодорожных станций, сёл</a:t>
            </a:r>
          </a:p>
        </p:txBody>
      </p:sp>
    </p:spTree>
    <p:extLst>
      <p:ext uri="{BB962C8B-B14F-4D97-AF65-F5344CB8AC3E}">
        <p14:creationId xmlns:p14="http://schemas.microsoft.com/office/powerpoint/2010/main" val="1152566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395536" y="244828"/>
            <a:ext cx="8229600" cy="5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50" normalizeH="0" baseline="0" noProof="0" dirty="0">
              <a:ln w="11430"/>
              <a:solidFill>
                <a:srgbClr val="DA1F28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spc="50" dirty="0">
              <a:ln w="11430"/>
              <a:solidFill>
                <a:srgbClr val="DA1F28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>
                <a:ln w="11430"/>
                <a:solidFill>
                  <a:schemeClr val="tx1"/>
                </a:solidFill>
                <a:uLnTx/>
                <a:uFillTx/>
                <a:latin typeface="Verdana"/>
                <a:ea typeface="+mj-ea"/>
                <a:cs typeface="+mj-cs"/>
              </a:rPr>
              <a:t>Расходы на осуществление непрограммной деятельности на 2024 год и на плановый период 2025 и 2026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01793"/>
            <a:ext cx="1109663" cy="3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AF21E07-65EA-4E9F-82E7-AB41BCF0F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41281"/>
              </p:ext>
            </p:extLst>
          </p:nvPr>
        </p:nvGraphicFramePr>
        <p:xfrm>
          <a:off x="395534" y="1105905"/>
          <a:ext cx="8454481" cy="539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181">
                  <a:extLst>
                    <a:ext uri="{9D8B030D-6E8A-4147-A177-3AD203B41FA5}">
                      <a16:colId xmlns:a16="http://schemas.microsoft.com/office/drawing/2014/main" val="1941833337"/>
                    </a:ext>
                  </a:extLst>
                </a:gridCol>
                <a:gridCol w="677261">
                  <a:extLst>
                    <a:ext uri="{9D8B030D-6E8A-4147-A177-3AD203B41FA5}">
                      <a16:colId xmlns:a16="http://schemas.microsoft.com/office/drawing/2014/main" val="2066836528"/>
                    </a:ext>
                  </a:extLst>
                </a:gridCol>
                <a:gridCol w="1004605">
                  <a:extLst>
                    <a:ext uri="{9D8B030D-6E8A-4147-A177-3AD203B41FA5}">
                      <a16:colId xmlns:a16="http://schemas.microsoft.com/office/drawing/2014/main" val="1045554277"/>
                    </a:ext>
                  </a:extLst>
                </a:gridCol>
                <a:gridCol w="665974">
                  <a:extLst>
                    <a:ext uri="{9D8B030D-6E8A-4147-A177-3AD203B41FA5}">
                      <a16:colId xmlns:a16="http://schemas.microsoft.com/office/drawing/2014/main" val="3938712023"/>
                    </a:ext>
                  </a:extLst>
                </a:gridCol>
                <a:gridCol w="665974">
                  <a:extLst>
                    <a:ext uri="{9D8B030D-6E8A-4147-A177-3AD203B41FA5}">
                      <a16:colId xmlns:a16="http://schemas.microsoft.com/office/drawing/2014/main" val="4012044084"/>
                    </a:ext>
                  </a:extLst>
                </a:gridCol>
                <a:gridCol w="665974">
                  <a:extLst>
                    <a:ext uri="{9D8B030D-6E8A-4147-A177-3AD203B41FA5}">
                      <a16:colId xmlns:a16="http://schemas.microsoft.com/office/drawing/2014/main" val="93680437"/>
                    </a:ext>
                  </a:extLst>
                </a:gridCol>
                <a:gridCol w="790139">
                  <a:extLst>
                    <a:ext uri="{9D8B030D-6E8A-4147-A177-3AD203B41FA5}">
                      <a16:colId xmlns:a16="http://schemas.microsoft.com/office/drawing/2014/main" val="47636770"/>
                    </a:ext>
                  </a:extLst>
                </a:gridCol>
                <a:gridCol w="744988">
                  <a:extLst>
                    <a:ext uri="{9D8B030D-6E8A-4147-A177-3AD203B41FA5}">
                      <a16:colId xmlns:a16="http://schemas.microsoft.com/office/drawing/2014/main" val="3310437148"/>
                    </a:ext>
                  </a:extLst>
                </a:gridCol>
                <a:gridCol w="711124">
                  <a:extLst>
                    <a:ext uri="{9D8B030D-6E8A-4147-A177-3AD203B41FA5}">
                      <a16:colId xmlns:a16="http://schemas.microsoft.com/office/drawing/2014/main" val="3605661526"/>
                    </a:ext>
                  </a:extLst>
                </a:gridCol>
                <a:gridCol w="677261">
                  <a:extLst>
                    <a:ext uri="{9D8B030D-6E8A-4147-A177-3AD203B41FA5}">
                      <a16:colId xmlns:a16="http://schemas.microsoft.com/office/drawing/2014/main" val="925635737"/>
                    </a:ext>
                  </a:extLst>
                </a:gridCol>
              </a:tblGrid>
              <a:tr h="44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438776"/>
                  </a:ext>
                </a:extLst>
              </a:tr>
              <a:tr h="4624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Непрограммная деятельность контрольно-счетной палаты Кольского района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8 638,8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6 969,7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5 290,2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5 210,2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5 290,2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32295"/>
                  </a:ext>
                </a:extLst>
              </a:tr>
              <a:tr h="6166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по оплате труда руководителя контрольно-счетной палаты муниципального образования и его заместителей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3 922,8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2 842,5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3 084,7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3 084,7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3 084,7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7559"/>
                  </a:ext>
                </a:extLst>
              </a:tr>
              <a:tr h="4624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по оплате труда работников органов местного самоуправления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2 405,4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1 967,1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2 075,5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2 075,5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2 075,5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92488"/>
                  </a:ext>
                </a:extLst>
              </a:tr>
              <a:tr h="5643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по оплате труда работников органов местного самоуправления, выполняющих переданные полномочия поселений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2 227,7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1 966,9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98459"/>
                  </a:ext>
                </a:extLst>
              </a:tr>
              <a:tr h="6166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работников органов местного самоуправления, выполняющих переданные полномочия поселений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153,2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36793"/>
                  </a:ext>
                </a:extLst>
              </a:tr>
              <a:tr h="8235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оплату стоимости проезда и провоза багажа к месту использования отпуска и обратно лицам, работающим в организациях, финансируемых из местного бюджета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72,9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130,0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130,0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801047"/>
                  </a:ext>
                </a:extLst>
              </a:tr>
              <a:tr h="2808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Непрограммная деятельность на проведение выборов и референдумов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1 598,9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56250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выборов в представительный орган Кольского района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1 598,9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3" marR="7763" marT="7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29569"/>
                  </a:ext>
                </a:extLst>
              </a:tr>
              <a:tr h="144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Иная непрограммная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20 804,6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26 742,4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11 230,0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5 742,0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5 742,0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60790"/>
                  </a:ext>
                </a:extLst>
              </a:tr>
              <a:tr h="4624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показателей деятельности органов исполнительной власти субъектов Российской Федерации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486,7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5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0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gray">
          <a:xfrm>
            <a:off x="457200" y="274439"/>
            <a:ext cx="8229600" cy="5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50" normalizeH="0" baseline="0" noProof="0" dirty="0">
              <a:ln w="11430"/>
              <a:solidFill>
                <a:srgbClr val="DA1F28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spc="50" dirty="0">
              <a:ln w="11430"/>
              <a:solidFill>
                <a:srgbClr val="DA1F28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>
                <a:ln w="11430"/>
                <a:solidFill>
                  <a:schemeClr val="tx1"/>
                </a:solidFill>
                <a:uLnTx/>
                <a:uFillTx/>
                <a:latin typeface="Verdana"/>
                <a:ea typeface="+mj-ea"/>
                <a:cs typeface="+mj-cs"/>
              </a:rPr>
              <a:t>Расходы на осуществление непрограммной деятельности на 2024 год и на плановый период 2025 и 2026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40243"/>
            <a:ext cx="1109663" cy="3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076BC9C-C09A-4894-B6A2-13B4D5DFD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06984"/>
              </p:ext>
            </p:extLst>
          </p:nvPr>
        </p:nvGraphicFramePr>
        <p:xfrm>
          <a:off x="251520" y="1180069"/>
          <a:ext cx="8640959" cy="5123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829">
                  <a:extLst>
                    <a:ext uri="{9D8B030D-6E8A-4147-A177-3AD203B41FA5}">
                      <a16:colId xmlns:a16="http://schemas.microsoft.com/office/drawing/2014/main" val="438297406"/>
                    </a:ext>
                  </a:extLst>
                </a:gridCol>
                <a:gridCol w="875697">
                  <a:extLst>
                    <a:ext uri="{9D8B030D-6E8A-4147-A177-3AD203B41FA5}">
                      <a16:colId xmlns:a16="http://schemas.microsoft.com/office/drawing/2014/main" val="1027831703"/>
                    </a:ext>
                  </a:extLst>
                </a:gridCol>
                <a:gridCol w="802722">
                  <a:extLst>
                    <a:ext uri="{9D8B030D-6E8A-4147-A177-3AD203B41FA5}">
                      <a16:colId xmlns:a16="http://schemas.microsoft.com/office/drawing/2014/main" val="1402543677"/>
                    </a:ext>
                  </a:extLst>
                </a:gridCol>
                <a:gridCol w="656773">
                  <a:extLst>
                    <a:ext uri="{9D8B030D-6E8A-4147-A177-3AD203B41FA5}">
                      <a16:colId xmlns:a16="http://schemas.microsoft.com/office/drawing/2014/main" val="1368780676"/>
                    </a:ext>
                  </a:extLst>
                </a:gridCol>
                <a:gridCol w="802722">
                  <a:extLst>
                    <a:ext uri="{9D8B030D-6E8A-4147-A177-3AD203B41FA5}">
                      <a16:colId xmlns:a16="http://schemas.microsoft.com/office/drawing/2014/main" val="2766527931"/>
                    </a:ext>
                  </a:extLst>
                </a:gridCol>
                <a:gridCol w="729747">
                  <a:extLst>
                    <a:ext uri="{9D8B030D-6E8A-4147-A177-3AD203B41FA5}">
                      <a16:colId xmlns:a16="http://schemas.microsoft.com/office/drawing/2014/main" val="2717314787"/>
                    </a:ext>
                  </a:extLst>
                </a:gridCol>
                <a:gridCol w="364874">
                  <a:extLst>
                    <a:ext uri="{9D8B030D-6E8A-4147-A177-3AD203B41FA5}">
                      <a16:colId xmlns:a16="http://schemas.microsoft.com/office/drawing/2014/main" val="2526245515"/>
                    </a:ext>
                  </a:extLst>
                </a:gridCol>
                <a:gridCol w="364874">
                  <a:extLst>
                    <a:ext uri="{9D8B030D-6E8A-4147-A177-3AD203B41FA5}">
                      <a16:colId xmlns:a16="http://schemas.microsoft.com/office/drawing/2014/main" val="2906683013"/>
                    </a:ext>
                  </a:extLst>
                </a:gridCol>
                <a:gridCol w="364874">
                  <a:extLst>
                    <a:ext uri="{9D8B030D-6E8A-4147-A177-3AD203B41FA5}">
                      <a16:colId xmlns:a16="http://schemas.microsoft.com/office/drawing/2014/main" val="1197328909"/>
                    </a:ext>
                  </a:extLst>
                </a:gridCol>
                <a:gridCol w="437847">
                  <a:extLst>
                    <a:ext uri="{9D8B030D-6E8A-4147-A177-3AD203B41FA5}">
                      <a16:colId xmlns:a16="http://schemas.microsoft.com/office/drawing/2014/main" val="2556186670"/>
                    </a:ext>
                  </a:extLst>
                </a:gridCol>
              </a:tblGrid>
              <a:tr h="70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(ожидаемая оценка)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2022,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 к 2023,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2025 к 2024,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2026 к 2025,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87208"/>
                  </a:ext>
                </a:extLst>
              </a:tr>
              <a:tr h="1585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Кольского района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13 728,9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10 000,0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10 000,0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5 000,0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5 000,0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83823"/>
                  </a:ext>
                </a:extLst>
              </a:tr>
              <a:tr h="15858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 судебным актам Российской Федерации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2 601,0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13 227,2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2070"/>
                  </a:ext>
                </a:extLst>
              </a:tr>
              <a:tr h="4757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премии и иных денежных вознаграждений работникам, награжденным Почетной грамотой Главы администрации Кольского района, иных органов государственной власти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138,0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230,0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230,0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242,0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242,0  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166,7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77452"/>
                  </a:ext>
                </a:extLst>
              </a:tr>
              <a:tr h="3171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штрафных санкций за непредставление страхователем в установленный срок сведений о застрахованных лицах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64878"/>
                  </a:ext>
                </a:extLst>
              </a:tr>
              <a:tr h="9888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некоммерческим организациям, созданным в форме религиозных организаций на финансовое обеспечение (возмещение) затрат в связи с проведением ремонтных и реставрационных работ (в том числе на разработку проектно-сметной документации) на объектах культурного наследия религиозного назначения, расположенных на территории Кольского района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1 825,1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83494"/>
                  </a:ext>
                </a:extLst>
              </a:tr>
              <a:tr h="4000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 документации на капитальный ремонт подвесного пешеходного моста через реку Кола, расположенного на железнодорожной станции Лопарская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1 600,0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52628"/>
                  </a:ext>
                </a:extLst>
              </a:tr>
              <a:tr h="7043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осуществление деятельности ликвидационной комиссии. Расходы на компенсационные выплаты и выплаты, осуществляемые при предоставлении социальных гарантий работникам, уволенным по сокращению штатной численности МБУ "МФЦ в Кольском районе"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424,9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43,2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78264"/>
                  </a:ext>
                </a:extLst>
              </a:tr>
              <a:tr h="42629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комплекса мер поддержки семей мобилизованных граждан и участников специальной военной операции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2 790,0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1 000,0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500,0   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91870"/>
                  </a:ext>
                </a:extLst>
              </a:tr>
              <a:tr h="566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укрепление и развитие шефских связей с 61-й отдельной </a:t>
                      </a:r>
                      <a:r>
                        <a:rPr lang="ru-RU" sz="10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Киркенесской</a:t>
                      </a:r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Краснознамённой бригадой морской пехоты на основании заключенного договора о взаимодействии и сотрудничестве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450,0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84847"/>
                  </a:ext>
                </a:extLst>
              </a:tr>
              <a:tr h="14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39 525,9  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43 873,4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27 079,1  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21 511,1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21 591,1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0" marR="4250" marT="42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6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902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599924" y="1772816"/>
            <a:ext cx="58326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МУНИЦИПАЛЬНЫЕ ПРОГРАММЫ КОЛЬСКОГО РАЙОНА</a:t>
            </a:r>
          </a:p>
        </p:txBody>
      </p:sp>
      <p:pic>
        <p:nvPicPr>
          <p:cNvPr id="4" name="Picture 4" descr="\\Server-fo-2\gsv\НГ 2012-13_поздравления\герб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080120" cy="14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F59398-CDD5-4F4A-BFAB-63600F86F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88" y="3212976"/>
            <a:ext cx="3709424" cy="27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055" y="-30715"/>
            <a:ext cx="8546058" cy="11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МУНИЦИПАЛЬНАЯ ПРОГРАММА «РАЗВИТИЕ ОБРАЗОВАНИЯ В КОЛЬСКОМ РАЙОНЕ МУРМАНСКОЙ ОБЛАСТИ» </a:t>
            </a:r>
            <a:endParaRPr lang="en-US" sz="1600" b="1" kern="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26709"/>
            <a:ext cx="71858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 программы: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503" y="1925139"/>
            <a:ext cx="83834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457" y="1049874"/>
            <a:ext cx="8258486" cy="78483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02003" algn="l"/>
              </a:tabLst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 доступности качественного, непрерывного  образования для всех категорий обучающихся в соответствии с запросом населения, целями и задачами национального проекта «Образование»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44535231"/>
              </p:ext>
            </p:extLst>
          </p:nvPr>
        </p:nvGraphicFramePr>
        <p:xfrm>
          <a:off x="165055" y="2984741"/>
          <a:ext cx="8727424" cy="289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33104" y="6085063"/>
            <a:ext cx="8289439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95583378"/>
              </p:ext>
            </p:extLst>
          </p:nvPr>
        </p:nvGraphicFramePr>
        <p:xfrm>
          <a:off x="165055" y="2199912"/>
          <a:ext cx="9114973" cy="67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0471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3187" y="416805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233" y="832359"/>
            <a:ext cx="81369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охваченных всеми формами отдыха и оздоровления, (%)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-213883" y="280858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/>
          </p:nvPr>
        </p:nvGraphicFramePr>
        <p:xfrm>
          <a:off x="324037" y="1124747"/>
          <a:ext cx="8568445" cy="80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/>
          </p:nvPr>
        </p:nvGraphicFramePr>
        <p:xfrm>
          <a:off x="244475" y="2247505"/>
          <a:ext cx="8436603" cy="82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947616"/>
            <a:ext cx="85684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принимающих участие в конкурсах профессионального мастерства (человек)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756" y="3124306"/>
            <a:ext cx="8436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013966" y="3645788"/>
            <a:ext cx="7229438" cy="48276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3967" y="4317033"/>
            <a:ext cx="7229438" cy="59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Кольского района на организацию отдыха детей Мурманской области в муниципальных образовательных организациях 1 072,0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3966" y="5850727"/>
            <a:ext cx="7229438" cy="590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организацию отдыха детей Мурманской области в муниципальных образовательных организациях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3 321,1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013966" y="5158771"/>
            <a:ext cx="7229438" cy="39142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обеспечение бесплатным питанием отдельных категорий обучающихся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23 278,2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818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005" y="212995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МУНИЦИПАЛЬНАЯ ПРОГРАММА </a:t>
            </a:r>
          </a:p>
          <a:p>
            <a:pPr algn="ctr"/>
            <a:r>
              <a:rPr lang="ru-RU" sz="1600" b="1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«РАЗВИТИЕ СЕМЕЙНЫХ ФОРМ УСТРОЙСТВА ДЕТЕЙ-СИРОТ И ДЕТЕЙ, ОСТАВШИХСЯ БЕЗ ПОПЕЧЕНИЯ РОДИТЕЛЕЙ»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263" y="2132856"/>
            <a:ext cx="8477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471" y="1313964"/>
            <a:ext cx="8281081" cy="754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семейных форм устройства и оказание мер социальной поддержки детям-сиротам и детям, оставшимся без попечения родителей, лицам из их числа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-1792013" y="3921343"/>
          <a:ext cx="12673408" cy="316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57137601"/>
              </p:ext>
            </p:extLst>
          </p:nvPr>
        </p:nvGraphicFramePr>
        <p:xfrm>
          <a:off x="433317" y="2428901"/>
          <a:ext cx="7825535" cy="78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24500565"/>
              </p:ext>
            </p:extLst>
          </p:nvPr>
        </p:nvGraphicFramePr>
        <p:xfrm>
          <a:off x="107504" y="2954927"/>
          <a:ext cx="8856984" cy="297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F1E6A5-2BAA-4411-A58F-6500953F541D}"/>
              </a:ext>
            </a:extLst>
          </p:cNvPr>
          <p:cNvSpPr/>
          <p:nvPr/>
        </p:nvSpPr>
        <p:spPr>
          <a:xfrm>
            <a:off x="715357" y="925960"/>
            <a:ext cx="71858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 программы: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FFA8AE-B4A6-4BB9-9778-8F59408D42E2}"/>
              </a:ext>
            </a:extLst>
          </p:cNvPr>
          <p:cNvSpPr/>
          <p:nvPr/>
        </p:nvSpPr>
        <p:spPr>
          <a:xfrm>
            <a:off x="531113" y="5880894"/>
            <a:ext cx="8289439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9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739" y="625624"/>
            <a:ext cx="87527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детей-сирот, оставшихся без попечения родителей, охваченных дополнительными мерами социальной поддержки, в соответствии с нормативно-правовыми актами Мурманской области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-213883" y="280858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0565" y="1800448"/>
            <a:ext cx="84736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детей-сирот, детей оставшихся без попечения родителей, лиц из их числа, которым произведён ремонт закреплённого за ними жилого помещения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65" y="2951455"/>
            <a:ext cx="80600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детей-сирот, детей оставшихся без попечения родителей, лиц из их числа, которым приобретено жилое помещение (%)</a:t>
            </a: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/>
          </p:nvPr>
        </p:nvGraphicFramePr>
        <p:xfrm>
          <a:off x="133349" y="3729141"/>
          <a:ext cx="8467195" cy="54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997" y="4265228"/>
            <a:ext cx="82289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детей-сирот и детей, оставшихся без попечения родителей, переданных в замещающие семьи, от числа детей-сирот и детей, оставшихся без попечения родителей, выявленных в течение года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504" y="5566239"/>
            <a:ext cx="79830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в отношении которых оформлен социальный патронат и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постинтернатный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патронат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43917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9" name="Диаграмма 18"/>
          <p:cNvGraphicFramePr/>
          <p:nvPr>
            <p:extLst/>
          </p:nvPr>
        </p:nvGraphicFramePr>
        <p:xfrm>
          <a:off x="242093" y="1196752"/>
          <a:ext cx="8473619" cy="60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>
            <p:extLst/>
          </p:nvPr>
        </p:nvGraphicFramePr>
        <p:xfrm>
          <a:off x="309407" y="2292892"/>
          <a:ext cx="8360938" cy="61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/>
          <p:nvPr>
            <p:extLst/>
          </p:nvPr>
        </p:nvGraphicFramePr>
        <p:xfrm>
          <a:off x="540444" y="3422439"/>
          <a:ext cx="8060099" cy="7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Диаграмма 25"/>
          <p:cNvGraphicFramePr/>
          <p:nvPr>
            <p:extLst/>
          </p:nvPr>
        </p:nvGraphicFramePr>
        <p:xfrm>
          <a:off x="371106" y="4720276"/>
          <a:ext cx="8146119" cy="84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7" name="Диаграмма 26"/>
          <p:cNvGraphicFramePr/>
          <p:nvPr>
            <p:extLst/>
          </p:nvPr>
        </p:nvGraphicFramePr>
        <p:xfrm>
          <a:off x="294545" y="5881830"/>
          <a:ext cx="8299239" cy="70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017761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12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КЛЮЧЕВЫЕ НАПРАВЛЕНИЯ ПРОГРАММЫ </a:t>
            </a:r>
            <a:endParaRPr lang="en-US" sz="24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НА 2024 ГОД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971600" y="2232374"/>
            <a:ext cx="7314965" cy="730359"/>
          </a:xfrm>
          <a:prstGeom prst="triangle">
            <a:avLst>
              <a:gd name="adj" fmla="val 5116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91579" y="4361038"/>
            <a:ext cx="7386973" cy="85237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жилого помещения детям-сиротам и детям, оставшимся без попечения родителей, лицам из их числа по договорам найма специализированных жилых помещений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55576" y="5532798"/>
            <a:ext cx="7386973" cy="54139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ребёнка в семье опекуна (попечителя)  и приёмной семье, а также вознаграждение, причитающееся приёмному родителю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69 597,9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91578" y="3222136"/>
            <a:ext cx="7386973" cy="83099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Закона Мурманской области «О патронате» в части финансирования расходов по выплате денежного вознаграждения лицам, осуществляющим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постинтернатный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патронат в отношении несовершеннолетних и социальный патронат 2 098,6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BBD2CA-0B1E-4411-9657-77D72F13A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1" b="90000" l="9863" r="89844">
                        <a14:foregroundMark x1="48047" y1="38228" x2="48047" y2="38228"/>
                        <a14:foregroundMark x1="71973" y1="9747" x2="71973" y2="9747"/>
                        <a14:foregroundMark x1="71484" y1="3797" x2="71484" y2="3797"/>
                        <a14:foregroundMark x1="9863" y1="40380" x2="9863" y2="40380"/>
                        <a14:foregroundMark x1="24902" y1="10380" x2="24902" y2="10380"/>
                        <a14:foregroundMark x1="47559" y1="30380" x2="47559" y2="30380"/>
                        <a14:foregroundMark x1="48828" y1="31266" x2="48828" y2="31266"/>
                        <a14:foregroundMark x1="47852" y1="31013" x2="47852" y2="31013"/>
                        <a14:foregroundMark x1="50000" y1="56329" x2="50000" y2="56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4069"/>
            <a:ext cx="2592288" cy="19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4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2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017" y="289674"/>
            <a:ext cx="847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«СОЦИАЛЬНАЯ ПОДДЕРЖКА ОТДЕЛЬНЫХ КАТЕГОРИЙ ГРАЖДАН» </a:t>
            </a:r>
            <a:endParaRPr lang="en-US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777" y="964147"/>
            <a:ext cx="84784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 (</a:t>
            </a:r>
            <a:r>
              <a:rPr lang="ru-RU" sz="1400" dirty="0">
                <a:solidFill>
                  <a:srgbClr val="0D0D0D"/>
                </a:solidFill>
                <a:latin typeface="Times New Roman"/>
              </a:rPr>
              <a:t>Сектор обеспечения бухгалтерского учёта ОМСУ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«Централизованная бухгалтерия по обслуживанию муниципальных учреждений Кольского района»</a:t>
            </a:r>
          </a:p>
          <a:p>
            <a:pPr algn="just"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1" y="2507425"/>
            <a:ext cx="85449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899590" y="1972115"/>
            <a:ext cx="7187505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Цель: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и качества дополнительных мер социальной поддержки</a:t>
            </a: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3995937" y="6777373"/>
          <a:ext cx="8467195" cy="54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17589418"/>
              </p:ext>
            </p:extLst>
          </p:nvPr>
        </p:nvGraphicFramePr>
        <p:xfrm>
          <a:off x="-180527" y="3435564"/>
          <a:ext cx="9095008" cy="258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32297370"/>
              </p:ext>
            </p:extLst>
          </p:nvPr>
        </p:nvGraphicFramePr>
        <p:xfrm>
          <a:off x="229519" y="2859006"/>
          <a:ext cx="8734968" cy="69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037173-CB9B-47AA-B473-DE733FD6D0EE}"/>
              </a:ext>
            </a:extLst>
          </p:cNvPr>
          <p:cNvSpPr/>
          <p:nvPr/>
        </p:nvSpPr>
        <p:spPr>
          <a:xfrm>
            <a:off x="299517" y="5960344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7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748490"/>
            <a:ext cx="836653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Доля освоенных средств бюджета Кольского района и областного бюджета (%)</a:t>
            </a: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250359" y="1087783"/>
          <a:ext cx="8467195" cy="82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7" y="2088232"/>
            <a:ext cx="817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003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5575" y="2500771"/>
            <a:ext cx="6912768" cy="520575"/>
          </a:xfrm>
          <a:prstGeom prst="triangle">
            <a:avLst>
              <a:gd name="adj" fmla="val 5003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55575" y="3192415"/>
            <a:ext cx="6912768" cy="751636"/>
          </a:xfrm>
          <a:prstGeom prst="flowChartProcess">
            <a:avLst/>
          </a:prstGeom>
          <a:solidFill>
            <a:srgbClr val="D89CAD"/>
          </a:solidFill>
          <a:ln w="63500">
            <a:solidFill>
              <a:srgbClr val="6600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социальной поддержки по оплате жилого помещения и коммунальных услуг детям-сиротам и детям, оставшимся без попечения родителей, лицам из числа детей-сирот и детей, оставшихся без попечения родителей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2 950,6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55575" y="4141664"/>
            <a:ext cx="6912768" cy="751636"/>
          </a:xfrm>
          <a:prstGeom prst="flowChartProcess">
            <a:avLst/>
          </a:prstGeom>
          <a:solidFill>
            <a:srgbClr val="D89CAD"/>
          </a:solidFill>
          <a:ln w="63500">
            <a:solidFill>
              <a:srgbClr val="6600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родительской платы за присмотр и уход за детьми, посещающими образовательные организации, реализующие общеобразовательные программы дошкольного образования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13 263,5 тыс. рублей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55575" y="5090913"/>
            <a:ext cx="6912769" cy="829049"/>
          </a:xfrm>
          <a:prstGeom prst="flowChartProcess">
            <a:avLst/>
          </a:prstGeom>
          <a:solidFill>
            <a:srgbClr val="D89CAD"/>
          </a:solidFill>
          <a:ln w="63500">
            <a:solidFill>
              <a:srgbClr val="6600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пенсии за выслугу лет муниципальным служащим, замещавшим муниципальные должности муниципальной службы в муниципальном образовании Кольский район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5 658,0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9713" y="355091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02991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4844" y="440022"/>
            <a:ext cx="7920880" cy="13327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ru-RU" altLang="ru-RU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  <a:t>ОСНОВА ФОРМИРОВАНИЯ БЮДЖЕТА КОЛЬСКОГО РАЙОНА НА 2024 ГОД И НА ПЛАНОВЫЙ ПЕРИОД 2025 И 2026 ГОДОВ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0651" y="1953590"/>
            <a:ext cx="7367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0652" y="2762272"/>
            <a:ext cx="717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>
                <a:solidFill>
                  <a:prstClr val="black"/>
                </a:solidFill>
                <a:cs typeface="Arial" pitchFamily="34" charset="0"/>
              </a:rPr>
              <a:t>Основные направления  налоговой и бюджетной политики муниципального образования Кольский район на 2024-2026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0652" y="3743974"/>
            <a:ext cx="7388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>
                <a:solidFill>
                  <a:prstClr val="black"/>
                </a:solidFill>
                <a:cs typeface="Arial" pitchFamily="34" charset="0"/>
              </a:rPr>
              <a:t>Прогноз социально-экономического развития Кольского района на 2024 и на период до 2029 года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2411760" y="5548947"/>
            <a:ext cx="3815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>
                <a:cs typeface="Arial" pitchFamily="34" charset="0"/>
              </a:rPr>
              <a:t>Муниципальные программы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gray">
          <a:xfrm>
            <a:off x="1331640" y="4680746"/>
            <a:ext cx="691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>
                <a:cs typeface="Arial" pitchFamily="34" charset="0"/>
              </a:rPr>
              <a:t>Бюджетный прогноз Кольского района долгосрочный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174129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40" y="23759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latin typeface="Verdana"/>
              </a:rPr>
              <a:t>МУНИЦИПАЛЬНАЯ ПРОГРАММА                          «РАЗВИТИЕ ФИЗИЧЕСКОЙ КУЛЬТУРЫ И СПОРТА»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374" y="689622"/>
            <a:ext cx="847844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</a:p>
          <a:p>
            <a:pPr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культуры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622" y="2564904"/>
            <a:ext cx="8477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Ресурсное обеспечение реализации муниципальной программы, тыс. рублей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374" y="1722666"/>
            <a:ext cx="8536533" cy="7540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для занятий физкультурой и спортом, обеспечение условий для максимальной  вовлечённости населения всех возрастов в систематические занятия физкультурой и спортом на территории Кольского района</a:t>
            </a: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38061" y="3242580"/>
          <a:ext cx="9144000" cy="101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/>
          </p:nvPr>
        </p:nvGraphicFramePr>
        <p:xfrm>
          <a:off x="102880" y="6168378"/>
          <a:ext cx="8616904" cy="49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45997139"/>
              </p:ext>
            </p:extLst>
          </p:nvPr>
        </p:nvGraphicFramePr>
        <p:xfrm>
          <a:off x="254986" y="2976254"/>
          <a:ext cx="8475477" cy="88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026605294"/>
              </p:ext>
            </p:extLst>
          </p:nvPr>
        </p:nvGraphicFramePr>
        <p:xfrm>
          <a:off x="336071" y="3614054"/>
          <a:ext cx="8616905" cy="283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D71D4E-5908-4256-8A9C-43304BC93B80}"/>
              </a:ext>
            </a:extLst>
          </p:cNvPr>
          <p:cNvSpPr/>
          <p:nvPr/>
        </p:nvSpPr>
        <p:spPr>
          <a:xfrm>
            <a:off x="185500" y="5844080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97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878" y="850864"/>
            <a:ext cx="8254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Доля граждан, систематически занимающихся физической культурой и спортом, от общей численности населения в возрасте от 3 до 70 лет (%)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390884" y="4072934"/>
          <a:ext cx="8467195" cy="86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359717" y="3034543"/>
          <a:ext cx="8467195" cy="82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7833" y="2553336"/>
            <a:ext cx="78953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27584" y="3073023"/>
            <a:ext cx="7128792" cy="651010"/>
          </a:xfrm>
          <a:prstGeom prst="triangle">
            <a:avLst>
              <a:gd name="adj" fmla="val 500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27584" y="4080923"/>
            <a:ext cx="7128792" cy="540239"/>
          </a:xfrm>
          <a:prstGeom prst="flowChartProcess">
            <a:avLst/>
          </a:prstGeom>
          <a:solidFill>
            <a:srgbClr val="FFC00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развитие массового спорта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1 823,8 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827584" y="5067057"/>
            <a:ext cx="7128792" cy="718404"/>
          </a:xfrm>
          <a:prstGeom prst="flowChartProcess">
            <a:avLst/>
          </a:prstGeom>
          <a:solidFill>
            <a:srgbClr val="FFC00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выплаты спортсменам, судьям, привлекаемым для участия в физкультурно-спортивных мероприятиях 70,0 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508" y="336642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390884" y="1251076"/>
          <a:ext cx="8467195" cy="110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174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022" y="249509"/>
            <a:ext cx="816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                       «РАЗВИТИЕ КУЛЬТУРЫ»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244" y="872355"/>
            <a:ext cx="85432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культуры администрации Кольского района;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244" y="1428759"/>
            <a:ext cx="8521639" cy="1384995"/>
          </a:xfrm>
          <a:prstGeom prst="rect">
            <a:avLst/>
          </a:prstGeom>
          <a:solidFill>
            <a:srgbClr val="EDD2F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системы образования в сфере культуры и искусства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библиотечной и культурно-досуговой деятельности учреждений, находящихся в ведении отдела культуры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учреждений, находящихся в ведении отдела культуры администрации Кольского района, и создание условий для расширения доступности услуг культуры в Кольском районе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3219" y="2911802"/>
            <a:ext cx="816967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92619591"/>
              </p:ext>
            </p:extLst>
          </p:nvPr>
        </p:nvGraphicFramePr>
        <p:xfrm>
          <a:off x="172820" y="3192171"/>
          <a:ext cx="8694833" cy="89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72488682"/>
              </p:ext>
            </p:extLst>
          </p:nvPr>
        </p:nvGraphicFramePr>
        <p:xfrm>
          <a:off x="261456" y="3479949"/>
          <a:ext cx="8882544" cy="261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E144C4-294E-4BD6-B737-680C6D66A55F}"/>
              </a:ext>
            </a:extLst>
          </p:cNvPr>
          <p:cNvSpPr/>
          <p:nvPr/>
        </p:nvSpPr>
        <p:spPr>
          <a:xfrm>
            <a:off x="337581" y="6077077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58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7757" y="901178"/>
            <a:ext cx="84455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сети учреждений дополнительного образования сферы культуры и искусства (ед.)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-213883" y="2808587"/>
          <a:ext cx="9144000" cy="32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7958" y="1765634"/>
            <a:ext cx="84163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контингента учащихся (ед.)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653" y="2683329"/>
            <a:ext cx="814857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уровня охвата населения библиотечным обслуживанием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508" y="215034"/>
            <a:ext cx="9144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ПОКАЗАТЕЛЯХ  ПРОГРАММЫ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92642706"/>
              </p:ext>
            </p:extLst>
          </p:nvPr>
        </p:nvGraphicFramePr>
        <p:xfrm>
          <a:off x="150674" y="1117781"/>
          <a:ext cx="8284346" cy="70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34651314"/>
              </p:ext>
            </p:extLst>
          </p:nvPr>
        </p:nvGraphicFramePr>
        <p:xfrm>
          <a:off x="150675" y="1773227"/>
          <a:ext cx="8467195" cy="85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762433711"/>
              </p:ext>
            </p:extLst>
          </p:nvPr>
        </p:nvGraphicFramePr>
        <p:xfrm>
          <a:off x="61986" y="2904919"/>
          <a:ext cx="8461721" cy="84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26920664"/>
              </p:ext>
            </p:extLst>
          </p:nvPr>
        </p:nvGraphicFramePr>
        <p:xfrm>
          <a:off x="1115616" y="5547089"/>
          <a:ext cx="7599608" cy="84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D44E6F-88E0-42B9-BC25-B37884D1A4B9}"/>
              </a:ext>
            </a:extLst>
          </p:cNvPr>
          <p:cNvSpPr/>
          <p:nvPr/>
        </p:nvSpPr>
        <p:spPr>
          <a:xfrm>
            <a:off x="-279154" y="36891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КЛЮЧЕВЫЕ НАПРАВЛЕНИЯ ПРОГРАММЫ </a:t>
            </a:r>
            <a:endParaRPr lang="en-US" sz="16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sz="1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НА 2024 ГОД</a:t>
            </a: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09B8E6FF-133A-4F55-AB60-511DF2A3C4D3}"/>
              </a:ext>
            </a:extLst>
          </p:cNvPr>
          <p:cNvSpPr/>
          <p:nvPr/>
        </p:nvSpPr>
        <p:spPr>
          <a:xfrm>
            <a:off x="1115616" y="4325712"/>
            <a:ext cx="6696744" cy="584775"/>
          </a:xfrm>
          <a:prstGeom prst="triangle">
            <a:avLst>
              <a:gd name="adj" fmla="val 498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95AEBF87-3354-44C4-919D-2B21016BBA59}"/>
              </a:ext>
            </a:extLst>
          </p:cNvPr>
          <p:cNvSpPr/>
          <p:nvPr/>
        </p:nvSpPr>
        <p:spPr>
          <a:xfrm>
            <a:off x="1115616" y="5081192"/>
            <a:ext cx="6696744" cy="584775"/>
          </a:xfrm>
          <a:prstGeom prst="flowChartProcess">
            <a:avLst/>
          </a:prstGeom>
          <a:solidFill>
            <a:srgbClr val="E2C5FF"/>
          </a:solidFill>
          <a:ln w="635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поддержка отрасли культуры (комплектование книжных фондов)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487,1 тыс. рублей</a:t>
            </a:r>
          </a:p>
        </p:txBody>
      </p:sp>
      <p:sp>
        <p:nvSpPr>
          <p:cNvPr id="20" name="Блок-схема: процесс 19">
            <a:extLst>
              <a:ext uri="{FF2B5EF4-FFF2-40B4-BE49-F238E27FC236}">
                <a16:creationId xmlns:a16="http://schemas.microsoft.com/office/drawing/2014/main" id="{96FEC914-4BFD-4436-8C26-A0AD4940D51C}"/>
              </a:ext>
            </a:extLst>
          </p:cNvPr>
          <p:cNvSpPr/>
          <p:nvPr/>
        </p:nvSpPr>
        <p:spPr>
          <a:xfrm>
            <a:off x="1115616" y="5852720"/>
            <a:ext cx="6696744" cy="558288"/>
          </a:xfrm>
          <a:prstGeom prst="flowChartProcess">
            <a:avLst/>
          </a:prstGeom>
          <a:solidFill>
            <a:srgbClr val="E2C5FF"/>
          </a:solidFill>
          <a:ln w="635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в форме субсидии автономным учреждениям на иные цели 98,2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32164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5471" y="373188"/>
            <a:ext cx="9168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«ЭНЕРГОСБЕРЕЖЕНИЕ  И  ПОВЫШЕНИЕ ЭНЕРГЕТИЧЕСКОЙ  ЭФФЕКТИВНОСТИ» </a:t>
            </a:r>
            <a:endParaRPr lang="en-US" sz="20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065" y="1036741"/>
            <a:ext cx="8478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культуры администрации Кольского района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871" y="1910226"/>
            <a:ext cx="8521639" cy="754053"/>
          </a:xfrm>
          <a:prstGeom prst="rect">
            <a:avLst/>
          </a:prstGeom>
          <a:solidFill>
            <a:srgbClr val="BDED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энергетической эффективности при потреблении энергетических ресурсов в муниципальном образовании Кольский муниципальный район Мурманской области</a:t>
            </a: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267089" y="3155202"/>
          <a:ext cx="8799491" cy="95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64760" y="2768323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49383124"/>
              </p:ext>
            </p:extLst>
          </p:nvPr>
        </p:nvGraphicFramePr>
        <p:xfrm>
          <a:off x="108289" y="3174518"/>
          <a:ext cx="9013952" cy="58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84905873"/>
              </p:ext>
            </p:extLst>
          </p:nvPr>
        </p:nvGraphicFramePr>
        <p:xfrm>
          <a:off x="21759" y="3645024"/>
          <a:ext cx="90139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2B4417-071A-45FB-9AFB-E9C31F9B20B0}"/>
              </a:ext>
            </a:extLst>
          </p:cNvPr>
          <p:cNvSpPr/>
          <p:nvPr/>
        </p:nvSpPr>
        <p:spPr>
          <a:xfrm>
            <a:off x="394352" y="6022393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4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15702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-213883" y="2808589"/>
          <a:ext cx="9144000" cy="42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2105" y="2805335"/>
            <a:ext cx="814857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потребления тепловой энергии (Управление образования) (тыс. Гкал)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083" y="3834227"/>
            <a:ext cx="84478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потребления тепловой энергии (отдел культуры) (тыс. Гкал)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803" y="1749019"/>
            <a:ext cx="803932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потребления электрической энергии (отдел культуры) (тыс.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504" y="4768539"/>
            <a:ext cx="7967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8801" y="320521"/>
            <a:ext cx="9144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7492" y="789765"/>
            <a:ext cx="8567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потребления электрической энергии (Управление образования) (тыс.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/>
          </p:nvPr>
        </p:nvGraphicFramePr>
        <p:xfrm>
          <a:off x="238130" y="1122052"/>
          <a:ext cx="8467195" cy="69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/>
          <p:nvPr>
            <p:extLst/>
          </p:nvPr>
        </p:nvGraphicFramePr>
        <p:xfrm>
          <a:off x="175868" y="1980193"/>
          <a:ext cx="8462590" cy="81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/>
          <p:nvPr>
            <p:extLst/>
          </p:nvPr>
        </p:nvGraphicFramePr>
        <p:xfrm>
          <a:off x="222792" y="3142527"/>
          <a:ext cx="8467195" cy="75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115115130"/>
              </p:ext>
            </p:extLst>
          </p:nvPr>
        </p:nvGraphicFramePr>
        <p:xfrm>
          <a:off x="92978" y="4038128"/>
          <a:ext cx="8347301" cy="87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Равнобедренный треугольник 17"/>
          <p:cNvSpPr/>
          <p:nvPr/>
        </p:nvSpPr>
        <p:spPr>
          <a:xfrm>
            <a:off x="1043607" y="5170590"/>
            <a:ext cx="6912769" cy="584775"/>
          </a:xfrm>
          <a:prstGeom prst="triangle">
            <a:avLst>
              <a:gd name="adj" fmla="val 500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D375E056-E71A-460B-B36A-8EF3AB075747}"/>
              </a:ext>
            </a:extLst>
          </p:cNvPr>
          <p:cNvSpPr/>
          <p:nvPr/>
        </p:nvSpPr>
        <p:spPr>
          <a:xfrm>
            <a:off x="1043607" y="5952704"/>
            <a:ext cx="6912769" cy="584775"/>
          </a:xfrm>
          <a:prstGeom prst="flowChartProcess">
            <a:avLst/>
          </a:prstGeom>
          <a:solidFill>
            <a:srgbClr val="A0E4DC"/>
          </a:solidFill>
          <a:ln w="63500">
            <a:solidFill>
              <a:srgbClr val="31898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энергосбережения и повышение энергетической эффективности муниципальных учреждений 2 697,5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3499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512" y="27349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 ПРОГРАММА                    «РАЗВИТИЕ ТРАНСПОРТНОЙ СИСТЕМЫ»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6917" y="881139"/>
            <a:ext cx="84784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«Хозяйственно-эксплуатационная служба Кольского района»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069" y="1879994"/>
            <a:ext cx="8413309" cy="1400383"/>
          </a:xfrm>
          <a:prstGeom prst="rect">
            <a:avLst/>
          </a:prstGeom>
          <a:solidFill>
            <a:srgbClr val="EAB8C7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и снижение дорожно-транспортного травматизма путём привлечения органов местного самоуправления, системы МВД и организаций различных форм собственности к реализации мероприятий;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дорожного хозяйства сельских поселений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265379" y="3212976"/>
          <a:ext cx="861324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6356" y="3280377"/>
            <a:ext cx="81507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58192140"/>
              </p:ext>
            </p:extLst>
          </p:nvPr>
        </p:nvGraphicFramePr>
        <p:xfrm>
          <a:off x="229196" y="3686430"/>
          <a:ext cx="9601067" cy="39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63663201"/>
              </p:ext>
            </p:extLst>
          </p:nvPr>
        </p:nvGraphicFramePr>
        <p:xfrm>
          <a:off x="-257153" y="2802482"/>
          <a:ext cx="8974797" cy="355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3825E4-A4AB-40FF-A599-C357C56BC6EB}"/>
              </a:ext>
            </a:extLst>
          </p:cNvPr>
          <p:cNvSpPr/>
          <p:nvPr/>
        </p:nvSpPr>
        <p:spPr>
          <a:xfrm>
            <a:off x="301485" y="6090696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25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825" y="547520"/>
            <a:ext cx="8511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социально значимых автобусных маршрутов общего пользования (ед.)</a:t>
            </a: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0" y="2826225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6728" y="2266872"/>
            <a:ext cx="83453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ДТП на территории Кольского района (ед.)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996" y="3058922"/>
            <a:ext cx="84671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ДТП с участием детей в возрасте до 16 лет на территории Кольского района (ед.)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6801" y="1408754"/>
            <a:ext cx="80115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 движения автобусов по маршрутам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985359" y="4530188"/>
            <a:ext cx="6840761" cy="3691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958697" y="5064539"/>
            <a:ext cx="6840761" cy="580885"/>
          </a:xfrm>
          <a:prstGeom prst="flowChartProcess">
            <a:avLst/>
          </a:prstGeom>
          <a:solidFill>
            <a:srgbClr val="CF9DBE"/>
          </a:solidFill>
          <a:ln w="63500">
            <a:solidFill>
              <a:srgbClr val="89437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связанные с повышением безопасности дорожного движения и снижением дорожно-транспортного травматизма в Кольском районе 283,5 тыс. рублей</a:t>
            </a: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951840" y="5810617"/>
            <a:ext cx="6840761" cy="580885"/>
          </a:xfrm>
          <a:prstGeom prst="flowChartProcess">
            <a:avLst/>
          </a:prstGeom>
          <a:solidFill>
            <a:srgbClr val="CF9DBE"/>
          </a:solidFill>
          <a:ln w="63500">
            <a:solidFill>
              <a:srgbClr val="89437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финансовое обеспечение дорожной деятельности в отношении автомобильных дорог местного значения и искусственных дорожных сооружений на них за счет средств дорожного фонда 10 535,6тыс.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50294" y="203119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762" y="4222411"/>
            <a:ext cx="8132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938765316"/>
              </p:ext>
            </p:extLst>
          </p:nvPr>
        </p:nvGraphicFramePr>
        <p:xfrm>
          <a:off x="343191" y="805639"/>
          <a:ext cx="8378906" cy="62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431911656"/>
              </p:ext>
            </p:extLst>
          </p:nvPr>
        </p:nvGraphicFramePr>
        <p:xfrm>
          <a:off x="321825" y="1650565"/>
          <a:ext cx="8489931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Диаграмма 29"/>
          <p:cNvGraphicFramePr/>
          <p:nvPr>
            <p:extLst/>
          </p:nvPr>
        </p:nvGraphicFramePr>
        <p:xfrm>
          <a:off x="111276" y="2972569"/>
          <a:ext cx="9144000" cy="48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206956088"/>
              </p:ext>
            </p:extLst>
          </p:nvPr>
        </p:nvGraphicFramePr>
        <p:xfrm>
          <a:off x="445813" y="2557665"/>
          <a:ext cx="8317563" cy="62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531835823"/>
              </p:ext>
            </p:extLst>
          </p:nvPr>
        </p:nvGraphicFramePr>
        <p:xfrm>
          <a:off x="148963" y="3351310"/>
          <a:ext cx="8467195" cy="70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83677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266405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3319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«РАЗВИТИЕ ЭКОНОМИЧЕСКОГО ПОТЕНЦИАЛА И ФОРМИРОВАНИЕ БЛАГОПРИЯТНОГО ПРЕДПРИНИМАТЕЛЬСКОГО КЛИМАТА В КОЛЬСКОМ РАЙОНЕ» </a:t>
            </a:r>
            <a:endParaRPr lang="en-US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700" y="1074606"/>
            <a:ext cx="860180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 (управление экономического развития администрации Кольского района)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4146914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532" y="1853885"/>
            <a:ext cx="8132057" cy="1723549"/>
          </a:xfrm>
          <a:prstGeom prst="rect">
            <a:avLst/>
          </a:prstGeom>
          <a:solidFill>
            <a:srgbClr val="FCDBB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субъектов малого предпринимательства на территории Кольского муниципального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социально ориентированных некоммерческих организаций на территории Кольского муниципального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поселений, входящих в состав Кольского муниципального района, услугами торговли;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туризма на территории Кольского муниципального района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471" y="3598347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9768256"/>
              </p:ext>
            </p:extLst>
          </p:nvPr>
        </p:nvGraphicFramePr>
        <p:xfrm>
          <a:off x="967824" y="3762262"/>
          <a:ext cx="7684344" cy="66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71365651"/>
              </p:ext>
            </p:extLst>
          </p:nvPr>
        </p:nvGraphicFramePr>
        <p:xfrm>
          <a:off x="259027" y="4451074"/>
          <a:ext cx="8040151" cy="152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118BCB-C617-464C-B75C-6DBD003D320A}"/>
              </a:ext>
            </a:extLst>
          </p:cNvPr>
          <p:cNvSpPr/>
          <p:nvPr/>
        </p:nvSpPr>
        <p:spPr>
          <a:xfrm>
            <a:off x="333657" y="6048423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3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4519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4"/>
          <p:cNvSpPr/>
          <p:nvPr/>
        </p:nvSpPr>
        <p:spPr>
          <a:xfrm>
            <a:off x="670207" y="4164427"/>
            <a:ext cx="7555881" cy="469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49" y="1983913"/>
            <a:ext cx="83449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освоенных бюджетных средств, направленных на финансовую поддержку социально ориентированных некоммерческих организаций (%)</a:t>
            </a: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-3523038" y="5264867"/>
          <a:ext cx="8467195" cy="54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2023" y="941797"/>
            <a:ext cx="85614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освоенных бюджетных средств, направленных на финансовую поддержку малого предпринимательства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917912" y="4606912"/>
            <a:ext cx="7308176" cy="46838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917913" y="5340750"/>
            <a:ext cx="7308176" cy="503493"/>
          </a:xfrm>
          <a:prstGeom prst="flowChartProcess">
            <a:avLst/>
          </a:prstGeom>
          <a:solidFill>
            <a:srgbClr val="F7E3C9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поддержки субъектам малого предпринимательства, в том числе крестьянско-фермерским хозяйствам 1 350,0 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917912" y="6056700"/>
            <a:ext cx="7308176" cy="403109"/>
          </a:xfrm>
          <a:prstGeom prst="flowChartProcess">
            <a:avLst/>
          </a:prstGeom>
          <a:solidFill>
            <a:srgbClr val="F7E3C9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общественным организациям инвалидов 300,0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036" y="3079815"/>
            <a:ext cx="82954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населения площадью торговых объектов (кв. м на 1000 населения)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6367" y="522247"/>
            <a:ext cx="9144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050763134"/>
              </p:ext>
            </p:extLst>
          </p:nvPr>
        </p:nvGraphicFramePr>
        <p:xfrm>
          <a:off x="-12576" y="1240257"/>
          <a:ext cx="8439879" cy="81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37284808"/>
              </p:ext>
            </p:extLst>
          </p:nvPr>
        </p:nvGraphicFramePr>
        <p:xfrm>
          <a:off x="243613" y="2540965"/>
          <a:ext cx="8467195" cy="65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/>
          </p:nvPr>
        </p:nvGraphicFramePr>
        <p:xfrm>
          <a:off x="227000" y="3545842"/>
          <a:ext cx="8442296" cy="76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4060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46174"/>
            <a:ext cx="7776865" cy="12860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kern="0" spc="50" dirty="0">
                <a:solidFill>
                  <a:schemeClr val="tx1"/>
                </a:solidFill>
                <a:latin typeface="Arial Black" panose="020B0A04020102020204" pitchFamily="34" charset="0"/>
              </a:rPr>
              <a:t>Прогноз основных характеристик  консолидированного бюджета Кольского района на 2024 год и на плановый период 2025 и 2026 годов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37947" y="1462843"/>
            <a:ext cx="14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dirty="0">
                <a:solidFill>
                  <a:srgbClr val="000000"/>
                </a:solidFill>
                <a:latin typeface="Times New Roman"/>
              </a:rPr>
              <a:t>(тыс. рублей)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04993"/>
              </p:ext>
            </p:extLst>
          </p:nvPr>
        </p:nvGraphicFramePr>
        <p:xfrm>
          <a:off x="287523" y="1988839"/>
          <a:ext cx="8640960" cy="3744417"/>
        </p:xfrm>
        <a:graphic>
          <a:graphicData uri="http://schemas.openxmlformats.org/drawingml/2006/table">
            <a:tbl>
              <a:tblPr/>
              <a:tblGrid>
                <a:gridCol w="194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8244"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63"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36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4 979 590,6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5 120 594,3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4 440 129,0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4 414 239,8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4 032 280,6 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536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5 095 450,4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5 315 066,1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4 561 864,3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4 411 718,3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4 029 520,4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2938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профицит (+)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-115 859,8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-194 471,8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-121 735,3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2 521,5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2 760,2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63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2910229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46" y="255058"/>
            <a:ext cx="9150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                     «УПРАВЛЕНИЕ МУНИЦИПАЛЬНЫМИ ФИНАНСАМИ»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717" y="838880"/>
            <a:ext cx="749966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 (Управление финансов администрации Кольского района)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587576"/>
            <a:ext cx="6809900" cy="769441"/>
          </a:xfrm>
          <a:prstGeom prst="rect">
            <a:avLst/>
          </a:prstGeom>
          <a:solidFill>
            <a:srgbClr val="F8D0D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Повышение сбалансированности и устойчивости бюджетной системы района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Эффективное управление муниципальным долгом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устойчивого исполнения местных бюджетов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551" y="2439257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45155006"/>
              </p:ext>
            </p:extLst>
          </p:nvPr>
        </p:nvGraphicFramePr>
        <p:xfrm>
          <a:off x="230611" y="2910229"/>
          <a:ext cx="8599271" cy="52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65140248"/>
              </p:ext>
            </p:extLst>
          </p:nvPr>
        </p:nvGraphicFramePr>
        <p:xfrm>
          <a:off x="96674" y="3429000"/>
          <a:ext cx="8816715" cy="263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C64A6B-0D0E-4BFA-9FBC-5F61EA996239}"/>
              </a:ext>
            </a:extLst>
          </p:cNvPr>
          <p:cNvSpPr/>
          <p:nvPr/>
        </p:nvSpPr>
        <p:spPr>
          <a:xfrm>
            <a:off x="331551" y="6015206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05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75664"/>
            <a:ext cx="86761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дотаций на выравнивание бюджетной обеспеченности поселений в общем объеме межбюджетных трансфертов, предоставляемых из областного бюджета и бюджета Кольского района местным бюджетам (за исключением субвенций)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640292" y="3267513"/>
            <a:ext cx="7545631" cy="802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программы на 2024 год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1" y="1933489"/>
            <a:ext cx="84671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дефицита бюджета Кольского района к общему годовому объему доходов бюджета Кольского района в финансовом году (без учета объемов безвозмездных поступлений), (%)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27584" y="3912329"/>
            <a:ext cx="7056784" cy="468389"/>
          </a:xfrm>
          <a:prstGeom prst="triangle">
            <a:avLst>
              <a:gd name="adj" fmla="val 5116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827583" y="5570964"/>
            <a:ext cx="7056783" cy="692498"/>
          </a:xfrm>
          <a:prstGeom prst="flowChartProcess">
            <a:avLst/>
          </a:prstGeom>
          <a:solidFill>
            <a:srgbClr val="F3C5C8"/>
          </a:solidFill>
          <a:ln w="63500">
            <a:solidFill>
              <a:srgbClr val="CB2B4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123 654,6 тыс. рублей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827584" y="4662743"/>
            <a:ext cx="7056783" cy="692498"/>
          </a:xfrm>
          <a:prstGeom prst="flowChartProcess">
            <a:avLst/>
          </a:prstGeom>
          <a:solidFill>
            <a:srgbClr val="F3C5C8"/>
          </a:solidFill>
          <a:ln w="63500">
            <a:solidFill>
              <a:srgbClr val="CB2B4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из бюджета Кольского района бюджетам муниципальных образований на восстановление платежеспособности муниципального образования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30 000,0 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0016" y="307138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179512" y="1168625"/>
          <a:ext cx="8467195" cy="8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-93980" y="2376915"/>
          <a:ext cx="8467195" cy="88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84867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213870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14" y="3389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latin typeface="Verdana"/>
              </a:rPr>
              <a:t>МУНИЦИПАЛЬНАЯ ПРОГРАММА «У</a:t>
            </a:r>
            <a:r>
              <a:rPr lang="ru-RU" sz="2000" b="1" kern="0" cap="all" spc="50" dirty="0">
                <a:ln w="11430"/>
                <a:latin typeface="Verdana"/>
              </a:rPr>
              <a:t>правление муниципальным имуществом Кольского района</a:t>
            </a:r>
            <a:r>
              <a:rPr lang="ru-RU" sz="2000" b="1" kern="0" spc="50" dirty="0">
                <a:ln w="11430"/>
                <a:latin typeface="Verdana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458" y="1018187"/>
            <a:ext cx="843936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 Кольского района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4094382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458" y="1604819"/>
            <a:ext cx="8521639" cy="754053"/>
          </a:xfrm>
          <a:prstGeom prst="rect">
            <a:avLst/>
          </a:prstGeom>
          <a:solidFill>
            <a:srgbClr val="C9D2F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муниципальной собственностью, направленной на увеличение доходов бюджета Кольского района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-1048089" y="3458877"/>
          <a:ext cx="11412825" cy="202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8893" y="2382815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440389"/>
              </p:ext>
            </p:extLst>
          </p:nvPr>
        </p:nvGraphicFramePr>
        <p:xfrm>
          <a:off x="-20663" y="2722821"/>
          <a:ext cx="9357972" cy="39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99199880"/>
              </p:ext>
            </p:extLst>
          </p:nvPr>
        </p:nvGraphicFramePr>
        <p:xfrm>
          <a:off x="107504" y="3114369"/>
          <a:ext cx="8928992" cy="297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3AFD07-7C41-4835-BC38-B91F656C61F7}"/>
              </a:ext>
            </a:extLst>
          </p:cNvPr>
          <p:cNvSpPr/>
          <p:nvPr/>
        </p:nvSpPr>
        <p:spPr>
          <a:xfrm>
            <a:off x="327032" y="5768706"/>
            <a:ext cx="8544963" cy="738664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94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559" y="664290"/>
            <a:ext cx="8662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объектов, подлежащих независимой оценке (шт.)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686766" y="3566031"/>
            <a:ext cx="7555881" cy="503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559" y="1524188"/>
            <a:ext cx="85596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предоставленного имущества в собственность, (шт.)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86765" y="4170225"/>
            <a:ext cx="7555881" cy="468389"/>
          </a:xfrm>
          <a:prstGeom prst="triangle">
            <a:avLst>
              <a:gd name="adj" fmla="val 499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682870" y="5660579"/>
            <a:ext cx="7555881" cy="676478"/>
          </a:xfrm>
          <a:prstGeom prst="flowChartProcess">
            <a:avLst/>
          </a:prstGeom>
          <a:solidFill>
            <a:srgbClr val="D6D1F7"/>
          </a:solidFill>
          <a:ln w="63500">
            <a:solidFill>
              <a:srgbClr val="2A1AA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Распоряжение, формирование, управление муниципальным имуществом (кроме земельных участков), их учет и содержание 1 169,3 тыс. рублей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745441" y="4869160"/>
            <a:ext cx="7555881" cy="563567"/>
          </a:xfrm>
          <a:prstGeom prst="flowChartProcess">
            <a:avLst/>
          </a:prstGeom>
          <a:solidFill>
            <a:srgbClr val="D6D1F7"/>
          </a:solidFill>
          <a:ln w="63500">
            <a:solidFill>
              <a:srgbClr val="2A1AA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Кольского района на оплату взносов на капитальный ремонт жилого фонда, отнесенного к специализированному жилищному фонду 390,0 тыс. рублей</a:t>
            </a:r>
          </a:p>
        </p:txBody>
      </p:sp>
      <p:graphicFrame>
        <p:nvGraphicFramePr>
          <p:cNvPr id="36" name="Диаграмма 35"/>
          <p:cNvGraphicFramePr/>
          <p:nvPr>
            <p:extLst/>
          </p:nvPr>
        </p:nvGraphicFramePr>
        <p:xfrm>
          <a:off x="10812693" y="501250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5353" y="2496190"/>
            <a:ext cx="83211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отчетов муниципальных унитарных предприятий, (шт.)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48872" y="299063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174287" y="956679"/>
          <a:ext cx="8467195" cy="65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95090" y="1798440"/>
          <a:ext cx="8467195" cy="65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174287" y="2824885"/>
          <a:ext cx="8467195" cy="65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45175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267" y="257321"/>
            <a:ext cx="9141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</a:t>
            </a:r>
          </a:p>
          <a:p>
            <a:pPr algn="ctr"/>
            <a:r>
              <a:rPr lang="ru-RU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«ОХРАНА ОКРУЖАЮЩЕЙ СРЕДЫ»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426" y="814843"/>
            <a:ext cx="845687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718" y="1347245"/>
            <a:ext cx="8483572" cy="538609"/>
          </a:xfrm>
          <a:prstGeom prst="rect">
            <a:avLst/>
          </a:prstGeom>
          <a:solidFill>
            <a:srgbClr val="FBD19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экологической безопасности и улучшение состояния окружающей среды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595" y="2054942"/>
            <a:ext cx="8606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299426" y="5358384"/>
          <a:ext cx="8467195" cy="48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5612926"/>
              </p:ext>
            </p:extLst>
          </p:nvPr>
        </p:nvGraphicFramePr>
        <p:xfrm>
          <a:off x="0" y="2472630"/>
          <a:ext cx="9322243" cy="65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50351101"/>
              </p:ext>
            </p:extLst>
          </p:nvPr>
        </p:nvGraphicFramePr>
        <p:xfrm>
          <a:off x="289108" y="3146988"/>
          <a:ext cx="8544963" cy="280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1A4A8F-0632-4BE9-B6A2-24C5FEA47289}"/>
              </a:ext>
            </a:extLst>
          </p:cNvPr>
          <p:cNvSpPr/>
          <p:nvPr/>
        </p:nvSpPr>
        <p:spPr>
          <a:xfrm>
            <a:off x="310718" y="5965256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6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899592" y="3500772"/>
            <a:ext cx="7128792" cy="512438"/>
          </a:xfrm>
          <a:prstGeom prst="triangle">
            <a:avLst>
              <a:gd name="adj" fmla="val 498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99591" y="5010842"/>
            <a:ext cx="7200801" cy="853416"/>
          </a:xfrm>
          <a:prstGeom prst="flowChartProcess">
            <a:avLst/>
          </a:prstGeom>
          <a:solidFill>
            <a:srgbClr val="FBD193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мероприятий по обеспечению чистоты и порядка 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786,2 тыс. рублей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99591" y="4187990"/>
            <a:ext cx="7200801" cy="648072"/>
          </a:xfrm>
          <a:prstGeom prst="flowChartProcess">
            <a:avLst/>
          </a:prstGeom>
          <a:solidFill>
            <a:srgbClr val="FBD193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содержанию и обслуживанию ГТС ограждающей дамбы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пометохранилища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(бывшие птицефабрики «Мурманская», «Снежная»)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1 381,0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164" y="2608683"/>
            <a:ext cx="851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КЛЮЧЕВЫЕ НАПРАВЛЕНИЯ ПРОГРАММЫ </a:t>
            </a:r>
            <a:endParaRPr lang="en-US" sz="24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sz="2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НА 2024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682" y="548680"/>
            <a:ext cx="8523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ликвидированных объектов накопленного экологического ущерба в общем объеме объектов экологического ущерба в ведении ОМСУ муниципального образования Кольский район, %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360826" y="1772816"/>
          <a:ext cx="8467195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088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82" y="377238"/>
            <a:ext cx="913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spc="50" dirty="0">
                <a:ln w="11430"/>
                <a:latin typeface="Verdana"/>
              </a:rPr>
              <a:t>МУНИЦИПАЛЬНАЯ ПРОГРАММА «РАЗВИТИЕ ГРАЖДАНСКОГО ОБЩЕСТВА В КОЛЬСКОМ РАЙОНЕ МУРМАНСКОЙ ОБЛАСТИ»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137" y="941205"/>
            <a:ext cx="858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культуры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74" y="1804891"/>
            <a:ext cx="8737718" cy="1384995"/>
          </a:xfrm>
          <a:prstGeom prst="rect">
            <a:avLst/>
          </a:prstGeom>
          <a:solidFill>
            <a:srgbClr val="EDCFD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молодежной среде негативного отношения к незаконному потреблению наркотических и психотропных веществ, злоупотреблению алкоголем.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 граждан, направленное на профилактику правонарушений, антиобщественных действий и экстремизма, создание системы стимулов для ведения законопослушного образа жизни.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направленных на усиление контроля над ситуацией в сфере противодействия терроризму и экстремизму, предупреждению межнациональных конфликтов на территории Кольского района.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194546"/>
            <a:ext cx="81122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12011730"/>
              </p:ext>
            </p:extLst>
          </p:nvPr>
        </p:nvGraphicFramePr>
        <p:xfrm>
          <a:off x="122926" y="3614368"/>
          <a:ext cx="8898145" cy="39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20339758"/>
              </p:ext>
            </p:extLst>
          </p:nvPr>
        </p:nvGraphicFramePr>
        <p:xfrm>
          <a:off x="323528" y="3717033"/>
          <a:ext cx="84410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5A0E8F-9C9D-4424-821C-18198606336A}"/>
              </a:ext>
            </a:extLst>
          </p:cNvPr>
          <p:cNvSpPr/>
          <p:nvPr/>
        </p:nvSpPr>
        <p:spPr>
          <a:xfrm>
            <a:off x="299518" y="6024761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4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775" y="967983"/>
            <a:ext cx="85674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несовершеннолетних, вовлечённых в волонтёрскую деятельность (от общего количества обучающихся)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773404" y="3442450"/>
            <a:ext cx="7555881" cy="486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0" y="3720394"/>
          <a:ext cx="9144000" cy="15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/>
          </p:nvPr>
        </p:nvGraphicFramePr>
        <p:xfrm>
          <a:off x="293962" y="1565049"/>
          <a:ext cx="8467195" cy="47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773404" y="3953928"/>
            <a:ext cx="7254980" cy="48605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773404" y="4616102"/>
            <a:ext cx="7254980" cy="639037"/>
          </a:xfrm>
          <a:prstGeom prst="flowChartProcess">
            <a:avLst/>
          </a:prstGeom>
          <a:solidFill>
            <a:srgbClr val="EDCFDF"/>
          </a:solidFill>
          <a:ln w="63500">
            <a:solidFill>
              <a:srgbClr val="B2447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обеспечению поддержки и сопровождения антинаркотической и антиалкогольной деятельности в Кольском районе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214,0 тыс. рублей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773404" y="5448924"/>
            <a:ext cx="7254980" cy="719411"/>
          </a:xfrm>
          <a:prstGeom prst="flowChartProcess">
            <a:avLst/>
          </a:prstGeom>
          <a:solidFill>
            <a:srgbClr val="EDCFDF"/>
          </a:solidFill>
          <a:ln w="63500">
            <a:solidFill>
              <a:srgbClr val="B2447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обеспечение общественной безопасности и профилактику правонарушений на территории Кольского района, в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детской и молодёжной среде 454,0  тыс. рублей</a:t>
            </a:r>
          </a:p>
        </p:txBody>
      </p:sp>
      <p:graphicFrame>
        <p:nvGraphicFramePr>
          <p:cNvPr id="36" name="Диаграмма 35"/>
          <p:cNvGraphicFramePr/>
          <p:nvPr>
            <p:extLst/>
          </p:nvPr>
        </p:nvGraphicFramePr>
        <p:xfrm>
          <a:off x="10812693" y="501250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3960" y="2420888"/>
            <a:ext cx="86360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несовершеннолетних, никогда не употреблявших наркотические вещества (%.)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44695" y="343311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253960" y="1440654"/>
          <a:ext cx="8467195" cy="80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293962" y="2673886"/>
          <a:ext cx="8467195" cy="83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805877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29" y="2740662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512" y="218445"/>
            <a:ext cx="918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«РАЗВИТИЕ МУНИЦИПАЛЬНОГО УПРАВЛЕНИЯ»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556" y="762654"/>
            <a:ext cx="860180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программы: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22" y="1346452"/>
            <a:ext cx="8768464" cy="1184940"/>
          </a:xfrm>
          <a:prstGeom prst="rect">
            <a:avLst/>
          </a:prstGeom>
          <a:solidFill>
            <a:srgbClr val="D3F5F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администрации Кольского района и муниципальных учреждений, подведомственных администрации Кольского района, по выполнению муниципальных функций и государственных полномочий;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квалифицированного кадрового состава работников администрации Кольского района</a:t>
            </a: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79511" y="2933386"/>
          <a:ext cx="8884309" cy="37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1433" y="2508211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111913" y="3573016"/>
          <a:ext cx="895668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68640276"/>
              </p:ext>
            </p:extLst>
          </p:nvPr>
        </p:nvGraphicFramePr>
        <p:xfrm>
          <a:off x="80180" y="2822704"/>
          <a:ext cx="8967264" cy="50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55209048"/>
              </p:ext>
            </p:extLst>
          </p:nvPr>
        </p:nvGraphicFramePr>
        <p:xfrm>
          <a:off x="905446" y="3234025"/>
          <a:ext cx="8040162" cy="287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D65C16-66F4-4A96-88F3-CD49B5CA6B5A}"/>
              </a:ext>
            </a:extLst>
          </p:cNvPr>
          <p:cNvSpPr/>
          <p:nvPr/>
        </p:nvSpPr>
        <p:spPr>
          <a:xfrm>
            <a:off x="211547" y="6047749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59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290" y="671751"/>
            <a:ext cx="85674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освоенных средств бюджета Кольского района и областного бюджета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549373" y="2825078"/>
            <a:ext cx="7555881" cy="3420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245" y="1427921"/>
            <a:ext cx="85614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учреждений (шт.)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53465" y="3189645"/>
            <a:ext cx="7555881" cy="429815"/>
          </a:xfrm>
          <a:prstGeom prst="triangle">
            <a:avLst>
              <a:gd name="adj" fmla="val 4970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50676" y="4713489"/>
            <a:ext cx="8561457" cy="834962"/>
          </a:xfrm>
          <a:prstGeom prst="flowChartProcess">
            <a:avLst/>
          </a:prstGeom>
          <a:solidFill>
            <a:srgbClr val="D3F5FD"/>
          </a:solidFill>
          <a:ln w="63500">
            <a:solidFill>
              <a:srgbClr val="09A8C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Закона Мурманской области «О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несовершеннолетних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8 638,1 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299707" y="3763606"/>
            <a:ext cx="8463396" cy="793001"/>
          </a:xfrm>
          <a:prstGeom prst="flowChartProcess">
            <a:avLst/>
          </a:prstGeom>
          <a:solidFill>
            <a:srgbClr val="D3F5FD"/>
          </a:solidFill>
          <a:ln w="63500">
            <a:solidFill>
              <a:srgbClr val="09A8C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Закона Мурманской области «О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совершеннолетних 1 571,1 тыс. рублей</a:t>
            </a: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465039" y="2186865"/>
          <a:ext cx="8561457" cy="41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/>
          </p:nvPr>
        </p:nvGraphicFramePr>
        <p:xfrm>
          <a:off x="611194" y="2219380"/>
          <a:ext cx="8561457" cy="41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>
            <p:extLst/>
          </p:nvPr>
        </p:nvGraphicFramePr>
        <p:xfrm>
          <a:off x="10812693" y="501250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1452" y="2133046"/>
            <a:ext cx="86057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процедур аттестации,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35708" y="5701460"/>
            <a:ext cx="8591392" cy="682403"/>
          </a:xfrm>
          <a:prstGeom prst="flowChartProcess">
            <a:avLst/>
          </a:prstGeom>
          <a:solidFill>
            <a:srgbClr val="D3F5FD"/>
          </a:solidFill>
          <a:ln w="63500">
            <a:solidFill>
              <a:srgbClr val="09A8C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Закона Мурманской области «О комиссиях по делам несовершеннолетних и защите их прав в Мурманской области» 2 879,4 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4700" y="246586"/>
            <a:ext cx="9144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79986757"/>
              </p:ext>
            </p:extLst>
          </p:nvPr>
        </p:nvGraphicFramePr>
        <p:xfrm>
          <a:off x="140162" y="970421"/>
          <a:ext cx="8467195" cy="55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062504572"/>
              </p:ext>
            </p:extLst>
          </p:nvPr>
        </p:nvGraphicFramePr>
        <p:xfrm>
          <a:off x="93717" y="1644838"/>
          <a:ext cx="8467195" cy="60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955656510"/>
              </p:ext>
            </p:extLst>
          </p:nvPr>
        </p:nvGraphicFramePr>
        <p:xfrm>
          <a:off x="117504" y="2349131"/>
          <a:ext cx="8463396" cy="4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8153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3" y="198783"/>
            <a:ext cx="6120681" cy="1286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kern="0" spc="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основных характеристик  бюджета Кольского района на 2024 год и на плановый период 2025 и 2026 годов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6493"/>
              </p:ext>
            </p:extLst>
          </p:nvPr>
        </p:nvGraphicFramePr>
        <p:xfrm>
          <a:off x="287523" y="2276872"/>
          <a:ext cx="8502671" cy="3287060"/>
        </p:xfrm>
        <a:graphic>
          <a:graphicData uri="http://schemas.openxmlformats.org/drawingml/2006/table">
            <a:tbl>
              <a:tblPr/>
              <a:tblGrid>
                <a:gridCol w="176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2022</a:t>
                      </a:r>
                      <a:r>
                        <a:rPr lang="ru-RU" sz="1600" b="1" i="0" u="none" strike="noStrike" baseline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 2024 год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527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4 034 089,7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4 057 418,2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3 811 171,7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3 870 470,5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3 474 107,9 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27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4 182 795,8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4 198 449,7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3 911 171,7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3 870 470,5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3 474 107,9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886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</a:t>
                      </a:r>
                    </a:p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профицит (+)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-148 706,1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-141 031,5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-100 000,0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52320" y="1916832"/>
            <a:ext cx="14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dirty="0">
                <a:solidFill>
                  <a:srgbClr val="000000"/>
                </a:solidFill>
                <a:latin typeface="Times New Roman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2447030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378" y="26277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cap="all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                                  «Молодёжь Кольского района»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925" y="882234"/>
            <a:ext cx="8478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культуры администрации Кольского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02003" algn="l"/>
              </a:tabLst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017" y="1924360"/>
            <a:ext cx="8521639" cy="323165"/>
          </a:xfrm>
          <a:prstGeom prst="rect">
            <a:avLst/>
          </a:prstGeom>
          <a:solidFill>
            <a:srgbClr val="C8E6D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потенциала молодёжи Кольского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9817" y="2286933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87617751"/>
              </p:ext>
            </p:extLst>
          </p:nvPr>
        </p:nvGraphicFramePr>
        <p:xfrm>
          <a:off x="464732" y="2690916"/>
          <a:ext cx="8407291" cy="39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94180722"/>
              </p:ext>
            </p:extLst>
          </p:nvPr>
        </p:nvGraphicFramePr>
        <p:xfrm>
          <a:off x="129914" y="2955206"/>
          <a:ext cx="8884171" cy="294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682102-478F-48DB-8A9B-0FD0FFD103B3}"/>
              </a:ext>
            </a:extLst>
          </p:cNvPr>
          <p:cNvSpPr/>
          <p:nvPr/>
        </p:nvSpPr>
        <p:spPr>
          <a:xfrm>
            <a:off x="259104" y="5921760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569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539" y="658718"/>
            <a:ext cx="8592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молодёжи, посетившей мероприятия государственной молодёжной политики (%)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28724" y="2961895"/>
            <a:ext cx="7555881" cy="486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874" y="1870955"/>
            <a:ext cx="8503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молодёжи вовлечённой в мероприятия патриотического воспитания (%)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159395" y="3530223"/>
            <a:ext cx="6607889" cy="727400"/>
          </a:xfrm>
          <a:prstGeom prst="triangle">
            <a:avLst>
              <a:gd name="adj" fmla="val 5019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1132462" y="4523921"/>
            <a:ext cx="6607890" cy="648072"/>
          </a:xfrm>
          <a:prstGeom prst="flowChartProcess">
            <a:avLst/>
          </a:prstGeom>
          <a:solidFill>
            <a:srgbClr val="C8E6D8"/>
          </a:solidFill>
          <a:ln w="63500">
            <a:solidFill>
              <a:srgbClr val="4DA97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мер, направленный на реализацию мероприятий государственной молодёжной политики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1 014,0 тыс. рублей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1132461" y="5336543"/>
            <a:ext cx="6607889" cy="750970"/>
          </a:xfrm>
          <a:prstGeom prst="flowChartProcess">
            <a:avLst/>
          </a:prstGeom>
          <a:solidFill>
            <a:srgbClr val="C8E6D8"/>
          </a:solidFill>
          <a:ln w="63500">
            <a:solidFill>
              <a:srgbClr val="4DA97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мероприятий, направленных на поддержку и продвижение талантливых детей и молодежи Кольского района  543,5  тыс. рублей</a:t>
            </a:r>
          </a:p>
        </p:txBody>
      </p:sp>
      <p:graphicFrame>
        <p:nvGraphicFramePr>
          <p:cNvPr id="36" name="Диаграмма 35"/>
          <p:cNvGraphicFramePr/>
          <p:nvPr>
            <p:extLst/>
          </p:nvPr>
        </p:nvGraphicFramePr>
        <p:xfrm>
          <a:off x="10812693" y="501250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164403" y="291351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149956" y="939852"/>
          <a:ext cx="8467195" cy="104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8054164"/>
              </p:ext>
            </p:extLst>
          </p:nvPr>
        </p:nvGraphicFramePr>
        <p:xfrm>
          <a:off x="24374" y="2258526"/>
          <a:ext cx="8467195" cy="83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67717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5" y="3050963"/>
            <a:ext cx="457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787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cap="all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Муниципальная программа «Развитие коммунальной инфраструктуры»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238" y="895007"/>
            <a:ext cx="843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администрации Кольского района</a:t>
            </a: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2504" y="3931473"/>
            <a:ext cx="2974423" cy="1038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238" y="1541876"/>
            <a:ext cx="8521639" cy="1015663"/>
          </a:xfrm>
          <a:prstGeom prst="rect">
            <a:avLst/>
          </a:prstGeom>
          <a:solidFill>
            <a:srgbClr val="F8D4B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и благоприятных условий проживания граждан в муниципальном жилищном фонде Кольского района;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полномочий учредителя муниципальных унитарных предприятий;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этнографического характера на территории Кольского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4039" y="2537007"/>
            <a:ext cx="8132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8086477"/>
              </p:ext>
            </p:extLst>
          </p:nvPr>
        </p:nvGraphicFramePr>
        <p:xfrm>
          <a:off x="623145" y="2926527"/>
          <a:ext cx="8178617" cy="41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78891625"/>
              </p:ext>
            </p:extLst>
          </p:nvPr>
        </p:nvGraphicFramePr>
        <p:xfrm>
          <a:off x="0" y="3229161"/>
          <a:ext cx="9036496" cy="322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E6D3A0-D282-44DD-97C3-98B3C97AFF56}"/>
              </a:ext>
            </a:extLst>
          </p:cNvPr>
          <p:cNvSpPr/>
          <p:nvPr/>
        </p:nvSpPr>
        <p:spPr>
          <a:xfrm>
            <a:off x="342238" y="6024925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444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705" y="767232"/>
            <a:ext cx="85614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освоенных бюджетных средств, направленных на модернизацию объектов коммунальной инфраструктуры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794059" y="3447821"/>
            <a:ext cx="7555881" cy="486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832" y="1956434"/>
            <a:ext cx="8584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освоенных бюджетных средств, направленных на содержание и ремонт муниципального жилищного фонда, в надлежащем техническом состоянии (%)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94058" y="3940735"/>
            <a:ext cx="7666373" cy="46838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794057" y="4613397"/>
            <a:ext cx="7666373" cy="648072"/>
          </a:xfrm>
          <a:prstGeom prst="flowChartProcess">
            <a:avLst/>
          </a:prstGeom>
          <a:solidFill>
            <a:srgbClr val="F8D4B6"/>
          </a:solidFill>
          <a:ln w="63500">
            <a:solidFill>
              <a:srgbClr val="E34E0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муниципального жилищного фонда (жилых домов, квартир, комнат, нежилых помещений)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1 290,0 тыс. рублей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794057" y="5412683"/>
            <a:ext cx="7666373" cy="678085"/>
          </a:xfrm>
          <a:prstGeom prst="flowChartProcess">
            <a:avLst/>
          </a:prstGeom>
          <a:solidFill>
            <a:srgbClr val="F8D4B6"/>
          </a:solidFill>
          <a:ln w="63500">
            <a:solidFill>
              <a:srgbClr val="E34E0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внесению платы за коммунальные услуги по пустующим жилым помещениям, относящимся к муниципальному жилищному фонду 4 531,2 тыс. рублей</a:t>
            </a: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/>
          </p:nvPr>
        </p:nvGraphicFramePr>
        <p:xfrm>
          <a:off x="10812693" y="5012507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33350" y="326573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269519" y="1054801"/>
          <a:ext cx="8467195" cy="90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94883352"/>
              </p:ext>
            </p:extLst>
          </p:nvPr>
        </p:nvGraphicFramePr>
        <p:xfrm>
          <a:off x="195746" y="2448877"/>
          <a:ext cx="8467195" cy="99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6610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893" y="399041"/>
            <a:ext cx="850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МУНИЦИПАЛЬНАЯ ПРОГРАММА «</a:t>
            </a:r>
            <a:r>
              <a:rPr lang="ru-RU" b="1" kern="0" cap="all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Управление земельными ресурсами Кольского района»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048" y="1110153"/>
            <a:ext cx="82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УЗР Кольского района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93" y="1668233"/>
            <a:ext cx="7704856" cy="523220"/>
          </a:xfrm>
          <a:prstGeom prst="rect">
            <a:avLst/>
          </a:prstGeom>
          <a:solidFill>
            <a:srgbClr val="F7D8C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эффективности управления муниципальной собственностью, направленной на увеличение доходов бюджета Кольского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893" y="2187489"/>
            <a:ext cx="8132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84739541"/>
              </p:ext>
            </p:extLst>
          </p:nvPr>
        </p:nvGraphicFramePr>
        <p:xfrm>
          <a:off x="211340" y="2420888"/>
          <a:ext cx="851448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59511123"/>
              </p:ext>
            </p:extLst>
          </p:nvPr>
        </p:nvGraphicFramePr>
        <p:xfrm>
          <a:off x="220220" y="3019673"/>
          <a:ext cx="8737095" cy="259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B3BEED1-7252-4173-8148-9BCC3F02F8B4}"/>
              </a:ext>
            </a:extLst>
          </p:cNvPr>
          <p:cNvSpPr/>
          <p:nvPr/>
        </p:nvSpPr>
        <p:spPr>
          <a:xfrm>
            <a:off x="316285" y="5912762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5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08" y="614389"/>
            <a:ext cx="914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0" spc="50" dirty="0">
                <a:ln w="11430"/>
                <a:latin typeface="Verdana"/>
              </a:rPr>
              <a:t>СВЕДЕНИЯ О ЦЕЛЕВЫХ  ПОКАЗАТЕЛЯХ  ПРОГРАММЫ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6798697"/>
              </p:ext>
            </p:extLst>
          </p:nvPr>
        </p:nvGraphicFramePr>
        <p:xfrm>
          <a:off x="683567" y="1434459"/>
          <a:ext cx="7497536" cy="94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899593" y="3115794"/>
          <a:ext cx="7416823" cy="96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4"/>
          <p:cNvSpPr/>
          <p:nvPr/>
        </p:nvSpPr>
        <p:spPr>
          <a:xfrm>
            <a:off x="976559" y="4143829"/>
            <a:ext cx="7555881" cy="364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>
              <a:tabLst>
                <a:tab pos="402003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87624" y="4724950"/>
            <a:ext cx="6696744" cy="36454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87624" y="5553447"/>
            <a:ext cx="6696744" cy="827349"/>
          </a:xfrm>
          <a:prstGeom prst="flowChartProcess">
            <a:avLst/>
          </a:prstGeom>
          <a:solidFill>
            <a:srgbClr val="F7D8C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земельными участками, формирование, их учет и содержание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455,0 тыс.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1415" y="1119136"/>
            <a:ext cx="844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земельных участков, подлежащих постановке на кадастровый учет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3488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земельных участков, предоставленных в аренду гражданам и юридическим лицам</a:t>
            </a:r>
          </a:p>
        </p:txBody>
      </p:sp>
    </p:spTree>
    <p:extLst>
      <p:ext uri="{BB962C8B-B14F-4D97-AF65-F5344CB8AC3E}">
        <p14:creationId xmlns:p14="http://schemas.microsoft.com/office/powerpoint/2010/main" val="7062857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491" y="345420"/>
            <a:ext cx="8739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МУНИЦИПАЛЬНАЯ ПРОГРАММА «</a:t>
            </a:r>
            <a:r>
              <a:rPr kumimoji="0" lang="ru-RU" sz="1800" b="1" i="0" u="none" strike="noStrike" kern="0" cap="all" spc="50" normalizeH="0" baseline="0" noProof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Обеспечение первичных мер пожарной безопасности в границах Кольского муниципального района за границами городских и сельских населенных пунктов Кольского района»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859" y="1605847"/>
            <a:ext cx="82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2003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 программы:</a:t>
            </a:r>
          </a:p>
          <a:p>
            <a:pPr lvl="0" algn="just"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Кольского района (МКУ «Управление ОБН Кольского района»)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877" y="2278106"/>
            <a:ext cx="85689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tabLst>
                <a:tab pos="402003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жизни и здоровья граждан, их имущества от пожаров </a:t>
            </a:r>
          </a:p>
          <a:p>
            <a:pPr lvl="0" algn="just">
              <a:tabLst>
                <a:tab pos="402003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Кольского муниципального района за границами городских и сельских населенных пунктов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105" y="2797755"/>
            <a:ext cx="8112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Ресурсное обеспечение реализации муниципальной программы, тыс. 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94270264"/>
              </p:ext>
            </p:extLst>
          </p:nvPr>
        </p:nvGraphicFramePr>
        <p:xfrm>
          <a:off x="-49741" y="3006978"/>
          <a:ext cx="9357972" cy="63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02586416"/>
              </p:ext>
            </p:extLst>
          </p:nvPr>
        </p:nvGraphicFramePr>
        <p:xfrm>
          <a:off x="211340" y="3645025"/>
          <a:ext cx="8838171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8978DF-96A7-4447-B6BD-688060C11E57}"/>
              </a:ext>
            </a:extLst>
          </p:cNvPr>
          <p:cNvSpPr/>
          <p:nvPr/>
        </p:nvSpPr>
        <p:spPr>
          <a:xfrm>
            <a:off x="299518" y="5983182"/>
            <a:ext cx="8544963" cy="461665"/>
          </a:xfrm>
          <a:prstGeom prst="rect">
            <a:avLst/>
          </a:prstGeom>
          <a:gradFill>
            <a:gsLst>
              <a:gs pos="0">
                <a:srgbClr val="FFC761"/>
              </a:gs>
              <a:gs pos="35000">
                <a:srgbClr val="F0F4BA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редакцией муниципальной программы Вы можете ознакомиться на официальном сайте администрации Кольского района: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http://akolr.gov-murman.ru/deyatelnost/programmy/municipal-nye-programmy.php</a:t>
            </a:r>
            <a:endParaRPr lang="ru-RU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56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233" y="39628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5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СВЕДЕНИЯ О ЦЕЛЕВЫХ  ПОКАЗАТЕЛЯХ  ПРОГРАММЫ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67544" y="1137911"/>
          <a:ext cx="7497536" cy="92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251520" y="2736552"/>
          <a:ext cx="7416823" cy="92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4"/>
          <p:cNvSpPr/>
          <p:nvPr/>
        </p:nvSpPr>
        <p:spPr>
          <a:xfrm>
            <a:off x="716079" y="3693081"/>
            <a:ext cx="7555881" cy="364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2003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Ключевые направления программы на 2024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51458" y="4229371"/>
            <a:ext cx="7358185" cy="35129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60507" y="4841000"/>
            <a:ext cx="7438896" cy="82734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rgbClr val="1529B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установка знаков пожарной безопасности в границах Кольского муниципального района за границами населенных пунктов поселений Кольского района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265,0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BFDCEF-F1EE-42D3-892A-4191BC0EF3EE}"/>
              </a:ext>
            </a:extLst>
          </p:cNvPr>
          <p:cNvSpPr/>
          <p:nvPr/>
        </p:nvSpPr>
        <p:spPr>
          <a:xfrm>
            <a:off x="1040115" y="823077"/>
            <a:ext cx="7636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количества зарегистрированных пожаров, %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FFDD62-C18B-468A-9445-0E9DF8BF4095}"/>
              </a:ext>
            </a:extLst>
          </p:cNvPr>
          <p:cNvSpPr/>
          <p:nvPr/>
        </p:nvSpPr>
        <p:spPr>
          <a:xfrm>
            <a:off x="954667" y="2301539"/>
            <a:ext cx="485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количества погибших от пожаров,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6447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392819"/>
            <a:ext cx="8784977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социально-значимых проектах, предусмотренных к финансированию из бюджета Кольского района в 2024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149445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финансового обеспечения: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федерального бюджета – 23 943,8 тыс. руб.,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бюджета Кольского района – 2 241,1 тыс. руб.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 выполнения работ – 2024 год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9333" y="1850779"/>
            <a:ext cx="3196032" cy="1847720"/>
          </a:xfrm>
          <a:prstGeom prst="roundRect">
            <a:avLst/>
          </a:prstGeom>
          <a:solidFill>
            <a:srgbClr val="CAEAA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модернизации школьных систем образования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(Оснащение средствами обучения и воспитания муниципальных общеобразовательных организаций)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798F66-9CF7-4FA0-B783-891EBEDBE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7" y="3956130"/>
            <a:ext cx="2665497" cy="2368963"/>
          </a:xfrm>
          <a:prstGeom prst="rect">
            <a:avLst/>
          </a:prstGeom>
        </p:spPr>
      </p:pic>
      <p:sp>
        <p:nvSpPr>
          <p:cNvPr id="18" name="Скругленный прямоугольник 6">
            <a:extLst>
              <a:ext uri="{FF2B5EF4-FFF2-40B4-BE49-F238E27FC236}">
                <a16:creationId xmlns:a16="http://schemas.microsoft.com/office/drawing/2014/main" id="{705EAA6A-D72D-4EE7-9303-9D8DB35417FF}"/>
              </a:ext>
            </a:extLst>
          </p:cNvPr>
          <p:cNvSpPr/>
          <p:nvPr/>
        </p:nvSpPr>
        <p:spPr>
          <a:xfrm>
            <a:off x="6069667" y="4664981"/>
            <a:ext cx="2590033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модернизации школьных систем образования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зданий муниципальных общеобразовательных организаций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973E2C8-D037-4D3E-ABAF-19091596C568}"/>
              </a:ext>
            </a:extLst>
          </p:cNvPr>
          <p:cNvSpPr/>
          <p:nvPr/>
        </p:nvSpPr>
        <p:spPr>
          <a:xfrm>
            <a:off x="2874944" y="4595671"/>
            <a:ext cx="31506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финансового обеспечения: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федерального бюджета – 189 280,9 тыс. руб.,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областного бюджета – 33 786,2 тыс. руб.,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бюджета Кольского района – 26 035,0тыс. руб.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 выполнения работ – 2024 год</a:t>
            </a:r>
          </a:p>
        </p:txBody>
      </p:sp>
    </p:spTree>
    <p:extLst>
      <p:ext uri="{BB962C8B-B14F-4D97-AF65-F5344CB8AC3E}">
        <p14:creationId xmlns:p14="http://schemas.microsoft.com/office/powerpoint/2010/main" val="26331578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36423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социально-значимых проектах, предусмотренных к финансированию из бюджета Кольского района в 2024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8410" y="2061336"/>
            <a:ext cx="4177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финансового обеспечения: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областного бюджета – 5 238,8 тыс. руб.,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бюджета Кольского района – 1 690,9 тыс. руб.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 выполнения работ – 2024 год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18131" y="1938628"/>
            <a:ext cx="1872208" cy="25845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комплексной безопасности муниципальных образовательных организаций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в МБДОУ №47 Кола, МБДОУ №46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Молочный)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8CFC6232-DC72-47E6-88C7-91EFA7657FEB}"/>
              </a:ext>
            </a:extLst>
          </p:cNvPr>
          <p:cNvSpPr/>
          <p:nvPr/>
        </p:nvSpPr>
        <p:spPr>
          <a:xfrm>
            <a:off x="5563182" y="4693565"/>
            <a:ext cx="2825643" cy="18002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EC7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учреждений культуры, искусства, образования в сфере культуры и искусства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(Капитальный ремонт Верхнетуломской ДМШ)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D0A1A1-B18D-41B0-BB12-B9123309EA85}"/>
              </a:ext>
            </a:extLst>
          </p:cNvPr>
          <p:cNvSpPr/>
          <p:nvPr/>
        </p:nvSpPr>
        <p:spPr>
          <a:xfrm>
            <a:off x="683568" y="5116611"/>
            <a:ext cx="4811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финансового обеспечения: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средства федерального бюджета – 71 094,4 тыс. руб.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бюджета Кольского района – 4 783,7 тыс. руб.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 выполнения работ – 2024 год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27AA53-F644-4D51-B95A-2D0D09B76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84" y="3230887"/>
            <a:ext cx="1570438" cy="160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9F52E0-3E34-4B32-B479-D5050338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667" l="10000" r="90000">
                        <a14:foregroundMark x1="33667" y1="64667" x2="34889" y2="64667"/>
                        <a14:foregroundMark x1="35778" y1="69556" x2="35778" y2="71111"/>
                        <a14:foregroundMark x1="35778" y1="74444" x2="35778" y2="74444"/>
                        <a14:foregroundMark x1="32444" y1="72333" x2="30444" y2="70333"/>
                        <a14:foregroundMark x1="28000" y1="66667" x2="28000" y2="65444"/>
                        <a14:foregroundMark x1="26000" y1="60222" x2="26000" y2="60222"/>
                        <a14:foregroundMark x1="26000" y1="56556" x2="26000" y2="56556"/>
                        <a14:foregroundMark x1="34111" y1="61000" x2="34111" y2="61000"/>
                        <a14:foregroundMark x1="36111" y1="63000" x2="36111" y2="63000"/>
                        <a14:foregroundMark x1="36111" y1="67111" x2="36111" y2="67111"/>
                        <a14:foregroundMark x1="37333" y1="61778" x2="37333" y2="61778"/>
                        <a14:foregroundMark x1="23556" y1="59778" x2="23556" y2="59778"/>
                        <a14:foregroundMark x1="69778" y1="60222" x2="69778" y2="60222"/>
                        <a14:foregroundMark x1="38222" y1="90667" x2="38222" y2="90667"/>
                        <a14:foregroundMark x1="28889" y1="58556" x2="28889" y2="58556"/>
                        <a14:foregroundMark x1="33667" y1="60222" x2="33667" y2="6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" y="1484784"/>
            <a:ext cx="2584517" cy="32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4341" y="318913"/>
            <a:ext cx="7839635" cy="64807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>
                <a:latin typeface="+mn-lt"/>
              </a:rPr>
              <a:t>   </a:t>
            </a:r>
            <a:r>
              <a:rPr lang="ru-RU" sz="2400" spc="50" dirty="0">
                <a:solidFill>
                  <a:schemeClr val="tx1"/>
                </a:solidFill>
                <a:latin typeface="Arial"/>
              </a:rPr>
              <a:t>Отдельные показатели прогноза социально-экономического развития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729121"/>
            <a:ext cx="59176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02003" algn="l"/>
              </a:tabLs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16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Мурманскстата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численность населения района на начало 2023 года составила 33,5 тыс. человек. Плотность населения составляет 1,1 человек/</a:t>
            </a:r>
            <a:r>
              <a:rPr lang="ru-RU" sz="16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Городское население занимает порядка – 78,5%, сельское население – 21,5%. Удельный вес населения, находящегося в трудоспособном возрасте по состоянию на начало 2023 года, составил 58,1% от общей численности населения.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172" y="3667650"/>
            <a:ext cx="6011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условия формирования показателей прогноза социально-экономического развития Кольского района на 2024-2029 годы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467086" y="4751601"/>
            <a:ext cx="4814491" cy="1030231"/>
            <a:chOff x="1198" y="1307"/>
            <a:chExt cx="2915" cy="50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gray">
            <a:xfrm>
              <a:off x="1198" y="1307"/>
              <a:ext cx="2915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 – Базовый:</a:t>
              </a:r>
            </a:p>
            <a:p>
              <a:pPr lvl="0" algn="ctr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исходит из реалистических факторов, включающих  менее благоприятные условия</a:t>
              </a:r>
              <a:endParaRPr lang="en-US" sz="1600" dirty="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60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1326"/>
              <a:ext cx="174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589415" y="5945044"/>
            <a:ext cx="5721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 за основу для разработки проекта бюджета Кольского района на 2024 год  и период до 2026 года</a:t>
            </a:r>
          </a:p>
        </p:txBody>
      </p:sp>
      <p:pic>
        <p:nvPicPr>
          <p:cNvPr id="16" name="Picture 4" descr="\\Server-fo-2\gsv\НГ 2012-13_поздравления\герб1.png">
            <a:extLst>
              <a:ext uri="{FF2B5EF4-FFF2-40B4-BE49-F238E27FC236}">
                <a16:creationId xmlns:a16="http://schemas.microsoft.com/office/drawing/2014/main" id="{4798075E-BB00-4B09-AFE3-A954E3D0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1" y="1579309"/>
            <a:ext cx="1066555" cy="14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C492B6-3CA5-467D-8E74-CB1FB128F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12" b="98512" l="45394" r="98492">
                        <a14:foregroundMark x1="82580" y1="11012" x2="82580" y2="11012"/>
                        <a14:foregroundMark x1="85930" y1="22619" x2="85930" y2="22619"/>
                        <a14:foregroundMark x1="80737" y1="32440" x2="80737" y2="32440"/>
                        <a14:foregroundMark x1="83082" y1="21131" x2="83082" y2="21131"/>
                        <a14:foregroundMark x1="84422" y1="40179" x2="84422" y2="40179"/>
                        <a14:foregroundMark x1="85092" y1="41964" x2="85092" y2="41964"/>
                        <a14:foregroundMark x1="84422" y1="47321" x2="84422" y2="47321"/>
                        <a14:foregroundMark x1="82580" y1="54762" x2="82412" y2="55655"/>
                        <a14:foregroundMark x1="81407" y1="59821" x2="87270" y2="91369"/>
                        <a14:foregroundMark x1="95310" y1="94048" x2="66834" y2="91964"/>
                        <a14:foregroundMark x1="66834" y1="91964" x2="51591" y2="73810"/>
                        <a14:foregroundMark x1="51591" y1="73810" x2="62647" y2="59226"/>
                        <a14:foregroundMark x1="80905" y1="66964" x2="83082" y2="82738"/>
                        <a14:foregroundMark x1="83082" y1="82738" x2="74539" y2="86012"/>
                        <a14:foregroundMark x1="74539" y1="86012" x2="74204" y2="69940"/>
                        <a14:foregroundMark x1="74204" y1="69940" x2="81240" y2="39583"/>
                        <a14:foregroundMark x1="81240" y1="39583" x2="89950" y2="43155"/>
                        <a14:foregroundMark x1="89950" y1="43155" x2="88442" y2="74702"/>
                        <a14:foregroundMark x1="88442" y1="74702" x2="95645" y2="84524"/>
                        <a14:foregroundMark x1="95645" y1="84524" x2="89615" y2="95238"/>
                        <a14:foregroundMark x1="89615" y1="95238" x2="62479" y2="98512"/>
                        <a14:foregroundMark x1="45394" y1="74405" x2="45394" y2="74405"/>
                        <a14:foregroundMark x1="98492" y1="89583" x2="98492" y2="89583"/>
                        <a14:foregroundMark x1="56951" y1="62500" x2="56951" y2="62500"/>
                        <a14:foregroundMark x1="55109" y1="69048" x2="55109" y2="69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02" t="5001"/>
          <a:stretch/>
        </p:blipFill>
        <p:spPr>
          <a:xfrm>
            <a:off x="5401654" y="3190350"/>
            <a:ext cx="3275260" cy="30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69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Server-fo-2\gsv\НГ 2012-13_поздравления\герб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8" y="558743"/>
            <a:ext cx="1111809" cy="14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9632" y="2358944"/>
            <a:ext cx="5832648" cy="252028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г. Кола, пр. Советский, д. 50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Тел. 8 (81553) 33390, 33359, 35583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fo@akolr.gov-murman.ru</a:t>
            </a:r>
            <a:endParaRPr lang="en-US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5696" y="1268760"/>
            <a:ext cx="5256584" cy="1728193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Управление финансов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Кольского района,</a:t>
            </a:r>
            <a:endParaRPr lang="en-US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92AC11-97BE-44E0-B0B6-DB5C2650B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197" y1="57785" x2="29197" y2="57785"/>
                        <a14:foregroundMark x1="26058" y1="60900" x2="26058" y2="60900"/>
                        <a14:foregroundMark x1="23650" y1="66436" x2="23650" y2="66436"/>
                        <a14:foregroundMark x1="21606" y1="47232" x2="21606" y2="47232"/>
                        <a14:foregroundMark x1="23650" y1="55190" x2="23650" y2="55190"/>
                        <a14:foregroundMark x1="46423" y1="65225" x2="46423" y2="65225"/>
                        <a14:foregroundMark x1="41752" y1="60208" x2="41752" y2="60208"/>
                        <a14:foregroundMark x1="45620" y1="55882" x2="45620" y2="55882"/>
                        <a14:foregroundMark x1="41752" y1="67647" x2="41752" y2="67647"/>
                        <a14:foregroundMark x1="43577" y1="70069" x2="43577" y2="70069"/>
                        <a14:foregroundMark x1="40146" y1="68858" x2="40146" y2="68858"/>
                        <a14:foregroundMark x1="42993" y1="53979" x2="42993" y2="53979"/>
                        <a14:foregroundMark x1="58175" y1="60900" x2="58175" y2="60900"/>
                        <a14:foregroundMark x1="57956" y1="67647" x2="57956" y2="67647"/>
                        <a14:foregroundMark x1="60292" y1="65744" x2="60292" y2="65744"/>
                        <a14:foregroundMark x1="62628" y1="60208" x2="62628" y2="60208"/>
                        <a14:foregroundMark x1="55547" y1="64014" x2="55547" y2="64014"/>
                        <a14:foregroundMark x1="40949" y1="52768" x2="40949" y2="52768"/>
                        <a14:foregroundMark x1="29416" y1="58997" x2="29416" y2="58997"/>
                        <a14:foregroundMark x1="28394" y1="67128" x2="28394" y2="67128"/>
                        <a14:foregroundMark x1="27591" y1="57093" x2="27591" y2="57093"/>
                        <a14:foregroundMark x1="77810" y1="65744" x2="77810" y2="65744"/>
                        <a14:foregroundMark x1="28394" y1="44810" x2="28394" y2="44810"/>
                        <a14:foregroundMark x1="55547" y1="59871" x2="55547" y2="59871"/>
                        <a14:foregroundMark x1="56953" y1="48498" x2="56953" y2="48498"/>
                        <a14:foregroundMark x1="57396" y1="47425" x2="57396" y2="47425"/>
                        <a14:foregroundMark x1="60429" y1="47425" x2="60429" y2="47425"/>
                        <a14:foregroundMark x1="43417" y1="54506" x2="43417" y2="54506"/>
                        <a14:foregroundMark x1="39053" y1="48498" x2="39053" y2="48498"/>
                        <a14:foregroundMark x1="38905" y1="58798" x2="38905" y2="58798"/>
                        <a14:foregroundMark x1="38683" y1="68240" x2="38683" y2="68240"/>
                        <a14:foregroundMark x1="25888" y1="46137" x2="25888" y2="46137"/>
                        <a14:backgroundMark x1="61095" y1="81315" x2="61095" y2="81315"/>
                        <a14:backgroundMark x1="31825" y1="83218" x2="31825" y2="83218"/>
                        <a14:backgroundMark x1="79343" y1="83218" x2="79343" y2="83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44" y="4730175"/>
            <a:ext cx="5629140" cy="19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04248" y="4077072"/>
            <a:ext cx="18966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на 1000 населения</a:t>
            </a:r>
            <a:endParaRPr lang="ru-RU" sz="1100" dirty="0">
              <a:solidFill>
                <a:prstClr val="black"/>
              </a:solidFill>
            </a:endParaRPr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002592"/>
              </p:ext>
            </p:extLst>
          </p:nvPr>
        </p:nvGraphicFramePr>
        <p:xfrm>
          <a:off x="179512" y="1124744"/>
          <a:ext cx="8761972" cy="29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53720"/>
              </p:ext>
            </p:extLst>
          </p:nvPr>
        </p:nvGraphicFramePr>
        <p:xfrm>
          <a:off x="306731" y="4365073"/>
          <a:ext cx="8530537" cy="2049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1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288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рождаемости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смертности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естественного прироста (убыли)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-12,3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-5,5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миграционного прироста (убыли)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-4,1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-6,7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-7,2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-7,6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-8,0</a:t>
                      </a:r>
                    </a:p>
                  </a:txBody>
                  <a:tcPr marL="9487" marR="9487" marT="94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4978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Демографические показатели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D6CC1-41D3-46B1-8868-12425ACA7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64" y="332656"/>
            <a:ext cx="1825420" cy="181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124393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18962</TotalTime>
  <Words>12848</Words>
  <Application>Microsoft Office PowerPoint</Application>
  <PresentationFormat>Экран (4:3)</PresentationFormat>
  <Paragraphs>3079</Paragraphs>
  <Slides>80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97" baseType="lpstr">
      <vt:lpstr>KaiTi</vt:lpstr>
      <vt:lpstr>Arial</vt:lpstr>
      <vt:lpstr>Arial Black</vt:lpstr>
      <vt:lpstr>Arial Cyr</vt:lpstr>
      <vt:lpstr>Arial Unicode MS</vt:lpstr>
      <vt:lpstr>Calibri</vt:lpstr>
      <vt:lpstr>Estrangelo Edessa</vt:lpstr>
      <vt:lpstr>Franklin Gothic Heavy</vt:lpstr>
      <vt:lpstr>Segoe UI Black</vt:lpstr>
      <vt:lpstr>Segoe UI Semilight</vt:lpstr>
      <vt:lpstr>Tahoma</vt:lpstr>
      <vt:lpstr>Times New Roman</vt:lpstr>
      <vt:lpstr>Trebuchet MS</vt:lpstr>
      <vt:lpstr>Verdana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Административно-территориальное деление Кольского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Кольского района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ufin402</cp:lastModifiedBy>
  <cp:revision>804</cp:revision>
  <cp:lastPrinted>2023-11-22T12:39:36Z</cp:lastPrinted>
  <dcterms:created xsi:type="dcterms:W3CDTF">2018-11-14T09:02:20Z</dcterms:created>
  <dcterms:modified xsi:type="dcterms:W3CDTF">2024-12-13T06:22:26Z</dcterms:modified>
</cp:coreProperties>
</file>