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5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6.xml" ContentType="application/vnd.openxmlformats-officedocument.presentationml.notesSlide+xml"/>
  <Override PartName="/ppt/charts/chart22.xml" ContentType="application/vnd.openxmlformats-officedocument.drawingml.chart+xml"/>
  <Override PartName="/ppt/notesSlides/notesSlide7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8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notesSlides/notesSlide9.xml" ContentType="application/vnd.openxmlformats-officedocument.presentationml.notesSlid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11.xml" ContentType="application/vnd.openxmlformats-officedocument.presentationml.notesSlid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notesSlides/notesSlide12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notesSlides/notesSlide13.xml" ContentType="application/vnd.openxmlformats-officedocument.presentationml.notesSlide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notesSlides/notesSlide14.xml" ContentType="application/vnd.openxmlformats-officedocument.presentationml.notesSlide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15.xml" ContentType="application/vnd.openxmlformats-officedocument.presentationml.notesSlide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notesSlides/notesSlide16.xml" ContentType="application/vnd.openxmlformats-officedocument.presentationml.notesSlide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notesSlides/notesSlide17.xml" ContentType="application/vnd.openxmlformats-officedocument.presentationml.notesSlide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notesSlides/notesSlide18.xml" ContentType="application/vnd.openxmlformats-officedocument.presentationml.notesSlide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notesSlides/notesSlide19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notesSlides/notesSlide20.xml" ContentType="application/vnd.openxmlformats-officedocument.presentationml.notesSlide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notesSlides/notesSlide21.xml" ContentType="application/vnd.openxmlformats-officedocument.presentationml.notesSlide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notesSlides/notesSlide22.xml" ContentType="application/vnd.openxmlformats-officedocument.presentationml.notesSlide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notesSlides/notesSlide23.xml" ContentType="application/vnd.openxmlformats-officedocument.presentationml.notesSlide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notesSlides/notesSlide24.xml" ContentType="application/vnd.openxmlformats-officedocument.presentationml.notesSlide+xml"/>
  <Override PartName="/ppt/charts/chart91.xml" ContentType="application/vnd.openxmlformats-officedocument.drawingml.chart+xml"/>
  <Override PartName="/ppt/charts/chart92.xml" ContentType="application/vnd.openxmlformats-officedocument.drawingml.chart+xml"/>
  <Override PartName="/ppt/notesSlides/notesSlide25.xml" ContentType="application/vnd.openxmlformats-officedocument.presentationml.notesSlide+xml"/>
  <Override PartName="/ppt/charts/chart93.xml" ContentType="application/vnd.openxmlformats-officedocument.drawingml.chart+xml"/>
  <Override PartName="/ppt/charts/chart94.xml" ContentType="application/vnd.openxmlformats-officedocument.drawingml.chart+xml"/>
  <Override PartName="/ppt/charts/chart95.xml" ContentType="application/vnd.openxmlformats-officedocument.drawingml.chart+xml"/>
  <Override PartName="/ppt/notesSlides/notesSlide26.xml" ContentType="application/vnd.openxmlformats-officedocument.presentationml.notesSlide+xml"/>
  <Override PartName="/ppt/charts/chart96.xml" ContentType="application/vnd.openxmlformats-officedocument.drawingml.chart+xml"/>
  <Override PartName="/ppt/charts/chart97.xml" ContentType="application/vnd.openxmlformats-officedocument.drawingml.chart+xml"/>
  <Override PartName="/ppt/charts/chart98.xml" ContentType="application/vnd.openxmlformats-officedocument.drawingml.chart+xml"/>
  <Override PartName="/ppt/charts/chart99.xml" ContentType="application/vnd.openxmlformats-officedocument.drawingml.chart+xml"/>
  <Override PartName="/ppt/charts/chart100.xml" ContentType="application/vnd.openxmlformats-officedocument.drawingml.chart+xml"/>
  <Override PartName="/ppt/notesSlides/notesSlide27.xml" ContentType="application/vnd.openxmlformats-officedocument.presentationml.notesSlide+xml"/>
  <Override PartName="/ppt/charts/chart101.xml" ContentType="application/vnd.openxmlformats-officedocument.drawingml.chart+xml"/>
  <Override PartName="/ppt/charts/chart102.xml" ContentType="application/vnd.openxmlformats-officedocument.drawingml.chart+xml"/>
  <Override PartName="/ppt/notesSlides/notesSlide28.xml" ContentType="application/vnd.openxmlformats-officedocument.presentationml.notesSlide+xml"/>
  <Override PartName="/ppt/charts/chart103.xml" ContentType="application/vnd.openxmlformats-officedocument.drawingml.chart+xml"/>
  <Override PartName="/ppt/charts/chart104.xml" ContentType="application/vnd.openxmlformats-officedocument.drawingml.chart+xml"/>
  <Override PartName="/ppt/charts/chart105.xml" ContentType="application/vnd.openxmlformats-officedocument.drawingml.chart+xml"/>
  <Override PartName="/ppt/notesSlides/notesSlide29.xml" ContentType="application/vnd.openxmlformats-officedocument.presentationml.notesSlide+xml"/>
  <Override PartName="/ppt/charts/chart106.xml" ContentType="application/vnd.openxmlformats-officedocument.drawingml.chart+xml"/>
  <Override PartName="/ppt/charts/chart107.xml" ContentType="application/vnd.openxmlformats-officedocument.drawingml.chart+xml"/>
  <Override PartName="/ppt/charts/chart108.xml" ContentType="application/vnd.openxmlformats-officedocument.drawingml.chart+xml"/>
  <Override PartName="/ppt/charts/chart109.xml" ContentType="application/vnd.openxmlformats-officedocument.drawingml.chart+xml"/>
  <Override PartName="/ppt/notesSlides/notesSlide30.xml" ContentType="application/vnd.openxmlformats-officedocument.presentationml.notesSlide+xml"/>
  <Override PartName="/ppt/charts/chart110.xml" ContentType="application/vnd.openxmlformats-officedocument.drawingml.chart+xml"/>
  <Override PartName="/ppt/charts/chart111.xml" ContentType="application/vnd.openxmlformats-officedocument.drawingml.chart+xml"/>
  <Override PartName="/ppt/charts/chart112.xml" ContentType="application/vnd.openxmlformats-officedocument.drawingml.chart+xml"/>
  <Override PartName="/ppt/charts/chart113.xml" ContentType="application/vnd.openxmlformats-officedocument.drawingml.chart+xml"/>
  <Override PartName="/ppt/charts/chart114.xml" ContentType="application/vnd.openxmlformats-officedocument.drawingml.chart+xml"/>
  <Override PartName="/ppt/notesSlides/notesSlide31.xml" ContentType="application/vnd.openxmlformats-officedocument.presentationml.notesSlide+xml"/>
  <Override PartName="/ppt/charts/chart115.xml" ContentType="application/vnd.openxmlformats-officedocument.drawingml.chart+xml"/>
  <Override PartName="/ppt/charts/chart116.xml" ContentType="application/vnd.openxmlformats-officedocument.drawingml.chart+xml"/>
  <Override PartName="/ppt/notesSlides/notesSlide32.xml" ContentType="application/vnd.openxmlformats-officedocument.presentationml.notesSlide+xml"/>
  <Override PartName="/ppt/charts/chart117.xml" ContentType="application/vnd.openxmlformats-officedocument.drawingml.chart+xml"/>
  <Override PartName="/ppt/charts/chart118.xml" ContentType="application/vnd.openxmlformats-officedocument.drawingml.chart+xml"/>
  <Override PartName="/ppt/notesSlides/notesSlide33.xml" ContentType="application/vnd.openxmlformats-officedocument.presentationml.notesSlide+xml"/>
  <Override PartName="/ppt/charts/chart119.xml" ContentType="application/vnd.openxmlformats-officedocument.drawingml.chart+xml"/>
  <Override PartName="/ppt/charts/chart120.xml" ContentType="application/vnd.openxmlformats-officedocument.drawingml.chart+xml"/>
  <Override PartName="/ppt/notesSlides/notesSlide34.xml" ContentType="application/vnd.openxmlformats-officedocument.presentationml.notesSlide+xml"/>
  <Override PartName="/ppt/charts/chart121.xml" ContentType="application/vnd.openxmlformats-officedocument.drawingml.chart+xml"/>
  <Override PartName="/ppt/charts/chart122.xml" ContentType="application/vnd.openxmlformats-officedocument.drawingml.chart+xml"/>
  <Override PartName="/ppt/charts/chart123.xml" ContentType="application/vnd.openxmlformats-officedocument.drawingml.chart+xml"/>
  <Override PartName="/ppt/charts/chart124.xml" ContentType="application/vnd.openxmlformats-officedocument.drawingml.chart+xml"/>
  <Override PartName="/ppt/charts/chart125.xml" ContentType="application/vnd.openxmlformats-officedocument.drawingml.chart+xml"/>
  <Override PartName="/ppt/charts/chart126.xml" ContentType="application/vnd.openxmlformats-officedocument.drawingml.chart+xml"/>
  <Override PartName="/ppt/charts/chart127.xml" ContentType="application/vnd.openxmlformats-officedocument.drawingml.chart+xml"/>
  <Override PartName="/ppt/charts/chart128.xml" ContentType="application/vnd.openxmlformats-officedocument.drawingml.chart+xml"/>
  <Override PartName="/ppt/charts/chart129.xml" ContentType="application/vnd.openxmlformats-officedocument.drawingml.chart+xml"/>
  <Override PartName="/ppt/charts/chart130.xml" ContentType="application/vnd.openxmlformats-officedocument.drawingml.chart+xml"/>
  <Override PartName="/ppt/charts/chart131.xml" ContentType="application/vnd.openxmlformats-officedocument.drawingml.chart+xml"/>
  <Override PartName="/ppt/charts/chart13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3.xml" ContentType="application/vnd.openxmlformats-officedocument.drawingml.chart+xml"/>
  <Override PartName="/ppt/notesSlides/notesSlide35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88"/>
  </p:notesMasterIdLst>
  <p:sldIdLst>
    <p:sldId id="534" r:id="rId2"/>
    <p:sldId id="373" r:id="rId3"/>
    <p:sldId id="259" r:id="rId4"/>
    <p:sldId id="295" r:id="rId5"/>
    <p:sldId id="257" r:id="rId6"/>
    <p:sldId id="260" r:id="rId7"/>
    <p:sldId id="487" r:id="rId8"/>
    <p:sldId id="488" r:id="rId9"/>
    <p:sldId id="489" r:id="rId10"/>
    <p:sldId id="490" r:id="rId11"/>
    <p:sldId id="491" r:id="rId12"/>
    <p:sldId id="492" r:id="rId13"/>
    <p:sldId id="493" r:id="rId14"/>
    <p:sldId id="261" r:id="rId15"/>
    <p:sldId id="369" r:id="rId16"/>
    <p:sldId id="347" r:id="rId17"/>
    <p:sldId id="348" r:id="rId18"/>
    <p:sldId id="349" r:id="rId19"/>
    <p:sldId id="350" r:id="rId20"/>
    <p:sldId id="540" r:id="rId21"/>
    <p:sldId id="268" r:id="rId22"/>
    <p:sldId id="546" r:id="rId23"/>
    <p:sldId id="272" r:id="rId24"/>
    <p:sldId id="541" r:id="rId25"/>
    <p:sldId id="542" r:id="rId26"/>
    <p:sldId id="543" r:id="rId27"/>
    <p:sldId id="544" r:id="rId28"/>
    <p:sldId id="545" r:id="rId29"/>
    <p:sldId id="277" r:id="rId30"/>
    <p:sldId id="533" r:id="rId31"/>
    <p:sldId id="281" r:id="rId32"/>
    <p:sldId id="283" r:id="rId33"/>
    <p:sldId id="484" r:id="rId34"/>
    <p:sldId id="496" r:id="rId35"/>
    <p:sldId id="494" r:id="rId36"/>
    <p:sldId id="495" r:id="rId37"/>
    <p:sldId id="497" r:id="rId38"/>
    <p:sldId id="291" r:id="rId39"/>
    <p:sldId id="547" r:id="rId40"/>
    <p:sldId id="296" r:id="rId41"/>
    <p:sldId id="498" r:id="rId42"/>
    <p:sldId id="499" r:id="rId43"/>
    <p:sldId id="555" r:id="rId44"/>
    <p:sldId id="554" r:id="rId45"/>
    <p:sldId id="500" r:id="rId46"/>
    <p:sldId id="501" r:id="rId47"/>
    <p:sldId id="556" r:id="rId48"/>
    <p:sldId id="502" r:id="rId49"/>
    <p:sldId id="503" r:id="rId50"/>
    <p:sldId id="504" r:id="rId51"/>
    <p:sldId id="505" r:id="rId52"/>
    <p:sldId id="506" r:id="rId53"/>
    <p:sldId id="507" r:id="rId54"/>
    <p:sldId id="508" r:id="rId55"/>
    <p:sldId id="553" r:id="rId56"/>
    <p:sldId id="509" r:id="rId57"/>
    <p:sldId id="557" r:id="rId58"/>
    <p:sldId id="510" r:id="rId59"/>
    <p:sldId id="511" r:id="rId60"/>
    <p:sldId id="512" r:id="rId61"/>
    <p:sldId id="513" r:id="rId62"/>
    <p:sldId id="514" r:id="rId63"/>
    <p:sldId id="515" r:id="rId64"/>
    <p:sldId id="516" r:id="rId65"/>
    <p:sldId id="517" r:id="rId66"/>
    <p:sldId id="518" r:id="rId67"/>
    <p:sldId id="519" r:id="rId68"/>
    <p:sldId id="520" r:id="rId69"/>
    <p:sldId id="521" r:id="rId70"/>
    <p:sldId id="522" r:id="rId71"/>
    <p:sldId id="523" r:id="rId72"/>
    <p:sldId id="524" r:id="rId73"/>
    <p:sldId id="525" r:id="rId74"/>
    <p:sldId id="526" r:id="rId75"/>
    <p:sldId id="527" r:id="rId76"/>
    <p:sldId id="528" r:id="rId77"/>
    <p:sldId id="529" r:id="rId78"/>
    <p:sldId id="530" r:id="rId79"/>
    <p:sldId id="531" r:id="rId80"/>
    <p:sldId id="532" r:id="rId81"/>
    <p:sldId id="551" r:id="rId82"/>
    <p:sldId id="552" r:id="rId83"/>
    <p:sldId id="486" r:id="rId84"/>
    <p:sldId id="442" r:id="rId85"/>
    <p:sldId id="550" r:id="rId86"/>
    <p:sldId id="485" r:id="rId8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негина Анна Николаевна" initials="САН" lastIdx="3" clrIdx="0">
    <p:extLst>
      <p:ext uri="{19B8F6BF-5375-455C-9EA6-DF929625EA0E}">
        <p15:presenceInfo xmlns:p15="http://schemas.microsoft.com/office/powerpoint/2012/main" userId="S-1-5-21-2504051473-1857471569-930335730-2640" providerId="AD"/>
      </p:ext>
    </p:extLst>
  </p:cmAuthor>
  <p:cmAuthor id="2" name="Павлова Кристина Андреевна" initials="ПКА" lastIdx="36" clrIdx="1">
    <p:extLst>
      <p:ext uri="{19B8F6BF-5375-455C-9EA6-DF929625EA0E}">
        <p15:presenceInfo xmlns:p15="http://schemas.microsoft.com/office/powerpoint/2012/main" userId="S-1-5-21-2504051473-1857471569-930335730-12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01E"/>
    <a:srgbClr val="1529BD"/>
    <a:srgbClr val="2B0ED8"/>
    <a:srgbClr val="F7D8C1"/>
    <a:srgbClr val="F4C7A6"/>
    <a:srgbClr val="F3F676"/>
    <a:srgbClr val="A6EB4B"/>
    <a:srgbClr val="DD5186"/>
    <a:srgbClr val="CA2866"/>
    <a:srgbClr val="EFF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667" autoAdjust="0"/>
  </p:normalViewPr>
  <p:slideViewPr>
    <p:cSldViewPr>
      <p:cViewPr varScale="1">
        <p:scale>
          <a:sx n="108" d="100"/>
          <a:sy n="108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9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0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1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2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3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4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5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6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7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9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0.xlsx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.xlsx"/></Relationships>
</file>

<file path=ppt/charts/_rels/chart1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2.xlsx"/></Relationships>
</file>

<file path=ppt/charts/_rels/chart1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3.xlsx"/></Relationships>
</file>

<file path=ppt/charts/_rels/chart1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4.xlsx"/></Relationships>
</file>

<file path=ppt/charts/_rels/chart1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5.xlsx"/></Relationships>
</file>

<file path=ppt/charts/_rels/chart1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6.xlsx"/></Relationships>
</file>

<file path=ppt/charts/_rels/chart1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7.xlsx"/></Relationships>
</file>

<file path=ppt/charts/_rels/chart1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8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9.xlsx"/></Relationships>
</file>

<file path=ppt/charts/_rels/chart1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0.xlsx"/></Relationships>
</file>

<file path=ppt/charts/_rels/chart1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1.xlsx"/></Relationships>
</file>

<file path=ppt/charts/_rels/chart1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2.xlsx"/></Relationships>
</file>

<file path=ppt/charts/_rels/chart1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3.xlsx"/></Relationships>
</file>

<file path=ppt/charts/_rels/chart1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4.xlsx"/></Relationships>
</file>

<file path=ppt/charts/_rels/chart1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5.xlsx"/></Relationships>
</file>

<file path=ppt/charts/_rels/chart1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6.xlsx"/></Relationships>
</file>

<file path=ppt/charts/_rels/chart1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7.xlsx"/></Relationships>
</file>

<file path=ppt/charts/_rels/chart1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9.xlsx"/></Relationships>
</file>

<file path=ppt/charts/_rels/chart1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0.xlsx"/></Relationships>
</file>

<file path=ppt/charts/_rels/chart1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.xm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9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0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2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3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4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5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6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7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8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9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0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1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2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3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4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5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6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7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9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0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1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2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3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4.xlsx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5.xlsx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6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7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rgbClr val="0070C0"/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r>
              <a:rPr lang="ru-RU">
                <a:solidFill>
                  <a:srgbClr val="0070C0"/>
                </a:solidFill>
                <a:latin typeface="Corki" panose="00000500000000000000" pitchFamily="50" charset="-52"/>
              </a:rPr>
              <a:t>Среднегодовая численность населения, тыс. человек</a:t>
            </a:r>
          </a:p>
        </c:rich>
      </c:tx>
      <c:layout>
        <c:manualLayout>
          <c:xMode val="edge"/>
          <c:yMode val="edge"/>
          <c:x val="0.11399077928343705"/>
          <c:y val="5.18093613132321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rgbClr val="0070C0"/>
              </a:solidFill>
              <a:latin typeface="Corki" panose="00000500000000000000" pitchFamily="50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 среднегодовая численность населения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33,3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2C-4446-AA28-539BAD39B4D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32,9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2C-4446-AA28-539BAD39B4DC}"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ki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</c:strCache>
            </c:strRef>
          </c:cat>
          <c:val>
            <c:numRef>
              <c:f>Лист1!$B$2:$J$2</c:f>
              <c:numCache>
                <c:formatCode>#\ ##0.0</c:formatCode>
                <c:ptCount val="9"/>
                <c:pt idx="0">
                  <c:v>33.4</c:v>
                </c:pt>
                <c:pt idx="1">
                  <c:v>33</c:v>
                </c:pt>
                <c:pt idx="2">
                  <c:v>32.6</c:v>
                </c:pt>
                <c:pt idx="3">
                  <c:v>32.1</c:v>
                </c:pt>
                <c:pt idx="4">
                  <c:v>32</c:v>
                </c:pt>
                <c:pt idx="5">
                  <c:v>32</c:v>
                </c:pt>
                <c:pt idx="6">
                  <c:v>32</c:v>
                </c:pt>
                <c:pt idx="7">
                  <c:v>32</c:v>
                </c:pt>
                <c:pt idx="8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A8-4721-8F57-F4162CE601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56308864"/>
        <c:axId val="56310400"/>
      </c:barChart>
      <c:catAx>
        <c:axId val="56308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56310400"/>
        <c:crosses val="autoZero"/>
        <c:auto val="1"/>
        <c:lblAlgn val="ctr"/>
        <c:lblOffset val="100"/>
        <c:noMultiLvlLbl val="0"/>
      </c:catAx>
      <c:valAx>
        <c:axId val="56310400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5630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99884632159489"/>
          <c:w val="1"/>
          <c:h val="0.757520525715387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2033112690681013E-2"/>
                  <c:y val="2.3521806077926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24410749192124E-2"/>
                      <c:h val="9.09556103905835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77B-4719-9478-634B31716EEF}"/>
                </c:ext>
              </c:extLst>
            </c:dLbl>
            <c:dLbl>
              <c:idx val="1"/>
              <c:layout>
                <c:manualLayout>
                  <c:x val="-1.2492976163413168E-2"/>
                  <c:y val="-1.70905687786924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512485613555079E-2"/>
                      <c:h val="9.54875291942997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77B-4719-9478-634B31716EEF}"/>
                </c:ext>
              </c:extLst>
            </c:dLbl>
            <c:dLbl>
              <c:idx val="2"/>
              <c:layout>
                <c:manualLayout>
                  <c:x val="-1.5270141567546162E-2"/>
                  <c:y val="-3.0640985351583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7B-4719-9478-634B31716EEF}"/>
                </c:ext>
              </c:extLst>
            </c:dLbl>
            <c:dLbl>
              <c:idx val="3"/>
              <c:layout>
                <c:manualLayout>
                  <c:x val="-1.701808001994632E-2"/>
                  <c:y val="-4.53201711580627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7B-4719-9478-634B31716EEF}"/>
                </c:ext>
              </c:extLst>
            </c:dLbl>
            <c:dLbl>
              <c:idx val="4"/>
              <c:layout>
                <c:manualLayout>
                  <c:x val="-1.7602215728260817E-2"/>
                  <c:y val="-4.53201711580619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49-48C8-B976-00B165E6B283}"/>
                </c:ext>
              </c:extLst>
            </c:dLbl>
            <c:dLbl>
              <c:idx val="5"/>
              <c:layout>
                <c:manualLayout>
                  <c:x val="-2.1943015487731546E-2"/>
                  <c:y val="-1.413986574388426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49-48C8-B976-00B165E6B2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841909.3</c:v>
                </c:pt>
                <c:pt idx="1">
                  <c:v>711909.3</c:v>
                </c:pt>
                <c:pt idx="2">
                  <c:v>707309.3</c:v>
                </c:pt>
                <c:pt idx="3">
                  <c:v>707309.3</c:v>
                </c:pt>
                <c:pt idx="4">
                  <c:v>707309.3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D3-478C-819F-C54B4AE3D4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9720964040455814E-3"/>
                  <c:y val="-1.6332749893392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77B-4719-9478-634B31716EEF}"/>
                </c:ext>
              </c:extLst>
            </c:dLbl>
            <c:dLbl>
              <c:idx val="1"/>
              <c:layout>
                <c:manualLayout>
                  <c:x val="1.8465004929532347E-2"/>
                  <c:y val="-1.9878708724300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7B-4719-9478-634B31716EEF}"/>
                </c:ext>
              </c:extLst>
            </c:dLbl>
            <c:dLbl>
              <c:idx val="2"/>
              <c:layout>
                <c:manualLayout>
                  <c:x val="2.8019835984676605E-3"/>
                  <c:y val="-5.1348850749376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77B-4719-9478-634B31716EEF}"/>
                </c:ext>
              </c:extLst>
            </c:dLbl>
            <c:dLbl>
              <c:idx val="3"/>
              <c:layout>
                <c:manualLayout>
                  <c:x val="5.603967196935321E-3"/>
                  <c:y val="-5.13488507493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7B-4719-9478-634B31716EEF}"/>
                </c:ext>
              </c:extLst>
            </c:dLbl>
            <c:dLbl>
              <c:idx val="4"/>
              <c:layout>
                <c:manualLayout>
                  <c:x val="1.867989065645107E-3"/>
                  <c:y val="-2.1395354478906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77B-4719-9478-634B31716EEF}"/>
                </c:ext>
              </c:extLst>
            </c:dLbl>
            <c:dLbl>
              <c:idx val="5"/>
              <c:layout>
                <c:manualLayout>
                  <c:x val="5.1994006204895086E-3"/>
                  <c:y val="-1.3576486835132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7B-4719-9478-634B31716EEF}"/>
                </c:ext>
              </c:extLst>
            </c:dLbl>
            <c:dLbl>
              <c:idx val="6"/>
              <c:layout>
                <c:manualLayout>
                  <c:x val="1.7590986630112691E-2"/>
                  <c:y val="-2.7424888798488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77B-4719-9478-634B31716EEF}"/>
                </c:ext>
              </c:extLst>
            </c:dLbl>
            <c:dLbl>
              <c:idx val="7"/>
              <c:layout>
                <c:manualLayout>
                  <c:x val="1.0273892099704227E-2"/>
                  <c:y val="2.2173215646182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7B-4719-9478-634B31716EEF}"/>
                </c:ext>
              </c:extLst>
            </c:dLbl>
            <c:dLbl>
              <c:idx val="8"/>
              <c:layout>
                <c:manualLayout>
                  <c:x val="1.8679908572038545E-3"/>
                  <c:y val="-6.28259546915172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77B-4719-9478-634B31716EEF}"/>
                </c:ext>
              </c:extLst>
            </c:dLbl>
            <c:dLbl>
              <c:idx val="9"/>
              <c:layout>
                <c:manualLayout>
                  <c:x val="1.5883280473566967E-3"/>
                  <c:y val="-1.1067159825075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77B-4719-9478-634B31716E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1524487.1</c:v>
                </c:pt>
                <c:pt idx="1">
                  <c:v>1526787.7</c:v>
                </c:pt>
                <c:pt idx="2">
                  <c:v>1519651.9</c:v>
                </c:pt>
                <c:pt idx="3">
                  <c:v>1519651.9</c:v>
                </c:pt>
                <c:pt idx="4">
                  <c:v>1519651.9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0D3-478C-819F-C54B4AE3D44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8472315110272506E-3"/>
                  <c:y val="-1.7388651290258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77B-4719-9478-634B31716EEF}"/>
                </c:ext>
              </c:extLst>
            </c:dLbl>
            <c:dLbl>
              <c:idx val="1"/>
              <c:layout>
                <c:manualLayout>
                  <c:x val="1.7134561253184376E-2"/>
                  <c:y val="-2.78124213828078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77B-4719-9478-634B31716EEF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77B-4719-9478-634B31716EEF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77B-4719-9478-634B31716EEF}"/>
                </c:ext>
              </c:extLst>
            </c:dLbl>
            <c:dLbl>
              <c:idx val="4"/>
              <c:layout>
                <c:manualLayout>
                  <c:x val="1.3170770154735124E-2"/>
                  <c:y val="-1.8127675214864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49-48C8-B976-00B165E6B283}"/>
                </c:ext>
              </c:extLst>
            </c:dLbl>
            <c:dLbl>
              <c:idx val="5"/>
              <c:layout>
                <c:manualLayout>
                  <c:x val="6.3278463958642631E-3"/>
                  <c:y val="-1.8127675214864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49-48C8-B976-00B165E6B283}"/>
                </c:ext>
              </c:extLst>
            </c:dLbl>
            <c:dLbl>
              <c:idx val="6"/>
              <c:layout>
                <c:manualLayout>
                  <c:x val="-8.78051343649015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59-4323-B676-7BC156D46895}"/>
                </c:ext>
              </c:extLst>
            </c:dLbl>
            <c:dLbl>
              <c:idx val="10"/>
              <c:layout>
                <c:manualLayout>
                  <c:x val="-2.926837812163385E-3"/>
                  <c:y val="-1.8127675214864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59-4323-B676-7BC156D468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Лист1!$D$2:$D$6</c:f>
              <c:numCache>
                <c:formatCode>#\ ##0.0</c:formatCode>
                <c:ptCount val="5"/>
                <c:pt idx="0">
                  <c:v>507835.5</c:v>
                </c:pt>
                <c:pt idx="1">
                  <c:v>126120.2</c:v>
                </c:pt>
                <c:pt idx="2">
                  <c:v>127522.4</c:v>
                </c:pt>
                <c:pt idx="3">
                  <c:v>127522.4</c:v>
                </c:pt>
                <c:pt idx="4">
                  <c:v>127522.4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0D3-478C-819F-C54B4AE3D4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39900416"/>
        <c:axId val="139901952"/>
      </c:barChart>
      <c:catAx>
        <c:axId val="13990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39901952"/>
        <c:crosses val="autoZero"/>
        <c:auto val="1"/>
        <c:lblAlgn val="ctr"/>
        <c:lblOffset val="100"/>
        <c:noMultiLvlLbl val="0"/>
      </c:catAx>
      <c:valAx>
        <c:axId val="13990195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99004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4.6892870078452222E-3"/>
          <c:w val="1"/>
          <c:h val="5.2250088244516664E-2"/>
        </c:manualLayout>
      </c:layout>
      <c:overlay val="0"/>
      <c:txPr>
        <a:bodyPr/>
        <a:lstStyle/>
        <a:p>
          <a:pPr>
            <a:defRPr sz="130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6811836741683639E-2"/>
                  <c:y val="-0.18239448240137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0F-45C4-BC99-34615A23CBF3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0F-45C4-BC99-34615A23CBF3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40</a:t>
                    </a:r>
                  </a:p>
                  <a:p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0F-45C4-BC99-34615A23CBF3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0F-45C4-BC99-34615A23CBF3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0F-45C4-BC99-34615A23CBF3}"/>
                </c:ext>
              </c:extLst>
            </c:dLbl>
            <c:dLbl>
              <c:idx val="5"/>
              <c:layout>
                <c:manualLayout>
                  <c:x val="6.2771673499890685E-4"/>
                  <c:y val="-0.189991235541729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0F-45C4-BC99-34615A23CBF3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0F-45C4-BC99-34615A23CBF3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0F-45C4-BC99-34615A23CBF3}"/>
                </c:ext>
              </c:extLst>
            </c:dLbl>
            <c:dLbl>
              <c:idx val="8"/>
              <c:layout>
                <c:manualLayout>
                  <c:x val="-1.4999064034783656E-3"/>
                  <c:y val="-0.2032588421314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40F-45C4-BC99-34615A23CB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40F-45C4-BC99-34615A23CB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520192"/>
        <c:axId val="218521984"/>
      </c:lineChart>
      <c:catAx>
        <c:axId val="21852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521984"/>
        <c:crosses val="autoZero"/>
        <c:auto val="1"/>
        <c:lblAlgn val="ctr"/>
        <c:lblOffset val="100"/>
        <c:noMultiLvlLbl val="0"/>
      </c:catAx>
      <c:valAx>
        <c:axId val="218521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85201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8244898252368604E-2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C8-4832-9C4E-D2FDC5F71A8F}"/>
                </c:ext>
              </c:extLst>
            </c:dLbl>
            <c:dLbl>
              <c:idx val="1"/>
              <c:layout>
                <c:manualLayout>
                  <c:x val="-5.4522601341498979E-2"/>
                  <c:y val="0.18244898252368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C8-4832-9C4E-D2FDC5F71A8F}"/>
                </c:ext>
              </c:extLst>
            </c:dLbl>
            <c:dLbl>
              <c:idx val="2"/>
              <c:layout>
                <c:manualLayout>
                  <c:x val="-2.8596675415573054E-2"/>
                  <c:y val="0.24816940459857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C8-4832-9C4E-D2FDC5F71A8F}"/>
                </c:ext>
              </c:extLst>
            </c:dLbl>
            <c:dLbl>
              <c:idx val="3"/>
              <c:layout>
                <c:manualLayout>
                  <c:x val="-2.1537766112569263E-2"/>
                  <c:y val="0.2495815884554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C8-4832-9C4E-D2FDC5F71A8F}"/>
                </c:ext>
              </c:extLst>
            </c:dLbl>
            <c:dLbl>
              <c:idx val="4"/>
              <c:layout>
                <c:manualLayout>
                  <c:x val="-3.9359434237386991E-2"/>
                  <c:y val="0.15494515755978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C8-4832-9C4E-D2FDC5F71A8F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C8-4832-9C4E-D2FDC5F71A8F}"/>
                </c:ext>
              </c:extLst>
            </c:dLbl>
            <c:dLbl>
              <c:idx val="6"/>
              <c:layout>
                <c:manualLayout>
                  <c:x val="-4.2071081212895274E-2"/>
                  <c:y val="0.31624475160133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C8-4832-9C4E-D2FDC5F71A8F}"/>
                </c:ext>
              </c:extLst>
            </c:dLbl>
            <c:dLbl>
              <c:idx val="7"/>
              <c:layout>
                <c:manualLayout>
                  <c:x val="-4.2071081212895274E-2"/>
                  <c:y val="0.243265193539489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C8-4832-9C4E-D2FDC5F71A8F}"/>
                </c:ext>
              </c:extLst>
            </c:dLbl>
            <c:dLbl>
              <c:idx val="8"/>
              <c:layout>
                <c:manualLayout>
                  <c:x val="-3.6642554604779852E-2"/>
                  <c:y val="0.21893867418554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C8-4832-9C4E-D2FDC5F71A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1257.4000000000001</c:v>
                </c:pt>
                <c:pt idx="1">
                  <c:v>1327.4</c:v>
                </c:pt>
                <c:pt idx="2">
                  <c:v>1187.4000000000001</c:v>
                </c:pt>
                <c:pt idx="3">
                  <c:v>1187.4000000000001</c:v>
                </c:pt>
                <c:pt idx="4">
                  <c:v>1187.4000000000001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3BC8-4832-9C4E-D2FDC5F71A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900416"/>
        <c:axId val="141902208"/>
      </c:lineChart>
      <c:catAx>
        <c:axId val="141900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1902208"/>
        <c:crosses val="autoZero"/>
        <c:auto val="1"/>
        <c:lblAlgn val="ctr"/>
        <c:lblOffset val="100"/>
        <c:noMultiLvlLbl val="0"/>
      </c:catAx>
      <c:valAx>
        <c:axId val="14190220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41900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44647189874379E-2"/>
          <c:y val="0"/>
          <c:w val="0.98179322069960095"/>
          <c:h val="0.872595531272316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rgbClr val="523F69"/>
            </a:solidFill>
          </c:spPr>
          <c:invertIfNegative val="0"/>
          <c:dLbls>
            <c:dLbl>
              <c:idx val="0"/>
              <c:layout>
                <c:manualLayout>
                  <c:x val="1.3219988233629973E-2"/>
                  <c:y val="-0.247429327501888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47-40DC-B635-F8C4BF3BA400}"/>
                </c:ext>
              </c:extLst>
            </c:dLbl>
            <c:dLbl>
              <c:idx val="1"/>
              <c:layout>
                <c:manualLayout>
                  <c:x val="8.1492656207091899E-3"/>
                  <c:y val="-0.19176582904662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47-40DC-B635-F8C4BF3BA400}"/>
                </c:ext>
              </c:extLst>
            </c:dLbl>
            <c:dLbl>
              <c:idx val="2"/>
              <c:layout>
                <c:manualLayout>
                  <c:x val="9.9386257988679939E-3"/>
                  <c:y val="-0.266132168110353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47-40DC-B635-F8C4BF3BA400}"/>
                </c:ext>
              </c:extLst>
            </c:dLbl>
            <c:dLbl>
              <c:idx val="3"/>
              <c:layout>
                <c:manualLayout>
                  <c:x val="2.188341057926034E-2"/>
                  <c:y val="-0.30173529106084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47-40DC-B635-F8C4BF3BA400}"/>
                </c:ext>
              </c:extLst>
            </c:dLbl>
            <c:dLbl>
              <c:idx val="4"/>
              <c:layout>
                <c:manualLayout>
                  <c:x val="2.1445785016620058E-2"/>
                  <c:y val="-0.29013980525461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D47-40DC-B635-F8C4BF3BA400}"/>
                </c:ext>
              </c:extLst>
            </c:dLbl>
            <c:dLbl>
              <c:idx val="5"/>
              <c:layout>
                <c:manualLayout>
                  <c:x val="1.6638893515772885E-2"/>
                  <c:y val="-0.295432675939232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47-40DC-B635-F8C4BF3BA400}"/>
                </c:ext>
              </c:extLst>
            </c:dLbl>
            <c:dLbl>
              <c:idx val="6"/>
              <c:layout>
                <c:manualLayout>
                  <c:x val="4.6150594596402065E-3"/>
                  <c:y val="-0.22091782190172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D47-40DC-B635-F8C4BF3BA400}"/>
                </c:ext>
              </c:extLst>
            </c:dLbl>
            <c:dLbl>
              <c:idx val="7"/>
              <c:layout>
                <c:manualLayout>
                  <c:x val="1.3517355889629041E-2"/>
                  <c:y val="-0.19841556864953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47-40DC-B635-F8C4BF3BA400}"/>
                </c:ext>
              </c:extLst>
            </c:dLbl>
            <c:dLbl>
              <c:idx val="8"/>
              <c:layout>
                <c:manualLayout>
                  <c:x val="5.7931525241268021E-3"/>
                  <c:y val="-0.183718119119935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D47-40DC-B635-F8C4BF3BA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1257.4000000000001</c:v>
                </c:pt>
                <c:pt idx="1">
                  <c:v>1327.4</c:v>
                </c:pt>
                <c:pt idx="2">
                  <c:v>1187.4000000000001</c:v>
                </c:pt>
                <c:pt idx="3">
                  <c:v>1187.4000000000001</c:v>
                </c:pt>
                <c:pt idx="4">
                  <c:v>1187.4000000000001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D47-40DC-B635-F8C4BF3BA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42229888"/>
        <c:axId val="142231424"/>
        <c:axId val="0"/>
      </c:bar3DChart>
      <c:catAx>
        <c:axId val="14222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2231424"/>
        <c:crosses val="autoZero"/>
        <c:auto val="1"/>
        <c:lblAlgn val="ctr"/>
        <c:lblOffset val="100"/>
        <c:noMultiLvlLbl val="0"/>
      </c:catAx>
      <c:valAx>
        <c:axId val="1422314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422298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0141046994353138"/>
          <c:w val="0.35325143335643006"/>
          <c:h val="9.5090167949938548E-2"/>
        </c:manualLayout>
      </c:layout>
      <c:overlay val="0"/>
      <c:txPr>
        <a:bodyPr/>
        <a:lstStyle/>
        <a:p>
          <a:pPr>
            <a:defRPr sz="130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980416"/>
        <c:axId val="141981952"/>
      </c:lineChart>
      <c:catAx>
        <c:axId val="141980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981952"/>
        <c:crosses val="autoZero"/>
        <c:auto val="1"/>
        <c:lblAlgn val="ctr"/>
        <c:lblOffset val="100"/>
        <c:noMultiLvlLbl val="0"/>
      </c:catAx>
      <c:valAx>
        <c:axId val="141981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1980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CE-4B6A-8955-C66C67C364AA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CE-4B6A-8955-C66C67C364AA}"/>
                </c:ext>
              </c:extLst>
            </c:dLbl>
            <c:dLbl>
              <c:idx val="2"/>
              <c:layout>
                <c:manualLayout>
                  <c:x val="-2.019653595223507E-2"/>
                  <c:y val="-0.317410057970353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6998315262610581E-2"/>
                      <c:h val="0.246144518588184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DCE-4B6A-8955-C66C67C364AA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CE-4B6A-8955-C66C67C364AA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CE-4B6A-8955-C66C67C364AA}"/>
                </c:ext>
              </c:extLst>
            </c:dLbl>
            <c:dLbl>
              <c:idx val="5"/>
              <c:layout>
                <c:manualLayout>
                  <c:x val="-3.087031773804666E-2"/>
                  <c:y val="-0.129409577678957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CE-4B6A-8955-C66C67C364AA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CE-4B6A-8955-C66C67C364AA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CE-4B6A-8955-C66C67C364AA}"/>
                </c:ext>
              </c:extLst>
            </c:dLbl>
            <c:dLbl>
              <c:idx val="8"/>
              <c:layout>
                <c:manualLayout>
                  <c:x val="-1.0499344824348559E-2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CE-4B6A-8955-C66C67C364AA}"/>
                </c:ext>
              </c:extLst>
            </c:dLbl>
            <c:dLbl>
              <c:idx val="9"/>
              <c:layout>
                <c:manualLayout>
                  <c:x val="-4.4997192104350965E-3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CE-4B6A-8955-C66C67C36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2DCE-4B6A-8955-C66C67C36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080256"/>
        <c:axId val="142168064"/>
      </c:lineChart>
      <c:catAx>
        <c:axId val="142080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2168064"/>
        <c:crosses val="autoZero"/>
        <c:auto val="1"/>
        <c:lblAlgn val="ctr"/>
        <c:lblOffset val="100"/>
        <c:noMultiLvlLbl val="0"/>
      </c:catAx>
      <c:valAx>
        <c:axId val="142168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20802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8970438262022E-2"/>
          <c:y val="0.45575798174575644"/>
          <c:w val="0.96700205912347592"/>
          <c:h val="0.1352751893010514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5C-4856-84CD-A61E8FCB009E}"/>
                </c:ext>
              </c:extLst>
            </c:dLbl>
            <c:dLbl>
              <c:idx val="1"/>
              <c:layout>
                <c:manualLayout>
                  <c:x val="-3.4312189573997058E-2"/>
                  <c:y val="-0.20166034666315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5C-4856-84CD-A61E8FCB009E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5C-4856-84CD-A61E8FCB009E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5C-4856-84CD-A61E8FCB009E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5C-4856-84CD-A61E8FCB009E}"/>
                </c:ext>
              </c:extLst>
            </c:dLbl>
            <c:dLbl>
              <c:idx val="5"/>
              <c:layout>
                <c:manualLayout>
                  <c:x val="6.2771673499890685E-4"/>
                  <c:y val="-8.0124884864289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5C-4856-84CD-A61E8FCB009E}"/>
                </c:ext>
              </c:extLst>
            </c:dLbl>
            <c:dLbl>
              <c:idx val="6"/>
              <c:layout>
                <c:manualLayout>
                  <c:x val="-3.442828469168361E-2"/>
                  <c:y val="-6.4932957679996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65C-4856-84CD-A61E8FCB009E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5C-4856-84CD-A61E8FCB009E}"/>
                </c:ext>
              </c:extLst>
            </c:dLbl>
            <c:dLbl>
              <c:idx val="8"/>
              <c:layout>
                <c:manualLayout>
                  <c:x val="0"/>
                  <c:y val="-5.5506629108637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65C-4856-84CD-A61E8FCB00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95</c:v>
                </c:pt>
                <c:pt idx="4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065C-4856-84CD-A61E8FCB0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871936"/>
        <c:axId val="142886016"/>
      </c:lineChart>
      <c:catAx>
        <c:axId val="142871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2886016"/>
        <c:crosses val="autoZero"/>
        <c:auto val="1"/>
        <c:lblAlgn val="ctr"/>
        <c:lblOffset val="100"/>
        <c:noMultiLvlLbl val="0"/>
      </c:catAx>
      <c:valAx>
        <c:axId val="142886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28719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713949560866394E-3"/>
          <c:y val="1.3700699059290585E-2"/>
          <c:w val="0.9783522816726109"/>
          <c:h val="0.5190008198843532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700032"/>
        <c:axId val="214701568"/>
      </c:lineChart>
      <c:catAx>
        <c:axId val="214700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4701568"/>
        <c:crosses val="autoZero"/>
        <c:auto val="1"/>
        <c:lblAlgn val="ctr"/>
        <c:lblOffset val="100"/>
        <c:noMultiLvlLbl val="0"/>
      </c:catAx>
      <c:valAx>
        <c:axId val="21470156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14700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86203642764822019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14720512"/>
        <c:axId val="214722048"/>
      </c:barChart>
      <c:catAx>
        <c:axId val="21472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4722048"/>
        <c:crosses val="autoZero"/>
        <c:auto val="1"/>
        <c:lblAlgn val="ctr"/>
        <c:lblOffset val="100"/>
        <c:noMultiLvlLbl val="0"/>
      </c:catAx>
      <c:valAx>
        <c:axId val="214722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472051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7412273625789008"/>
          <c:y val="5.659093434062879E-3"/>
          <c:w val="0.72524142581769935"/>
          <c:h val="0.10616320408843462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713949560866394E-3"/>
          <c:y val="0.28667836972354971"/>
          <c:w val="0.9783522816726109"/>
          <c:h val="0.642841837707563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732507427891428E-2"/>
                  <c:y val="-0.233916242340554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0A-4DC7-8514-B4F2961004E0}"/>
                </c:ext>
              </c:extLst>
            </c:dLbl>
            <c:dLbl>
              <c:idx val="1"/>
              <c:layout>
                <c:manualLayout>
                  <c:x val="-5.0451208873033601E-2"/>
                  <c:y val="0.183850435833261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A-4DC7-8514-B4F2961004E0}"/>
                </c:ext>
              </c:extLst>
            </c:dLbl>
            <c:dLbl>
              <c:idx val="2"/>
              <c:layout>
                <c:manualLayout>
                  <c:x val="-4.4645724716033841E-2"/>
                  <c:y val="-0.2127839842421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A-4DC7-8514-B4F2961004E0}"/>
                </c:ext>
              </c:extLst>
            </c:dLbl>
            <c:dLbl>
              <c:idx val="3"/>
              <c:layout>
                <c:manualLayout>
                  <c:x val="-5.9537472435266955E-2"/>
                  <c:y val="0.24958142746181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A-4DC7-8514-B4F2961004E0}"/>
                </c:ext>
              </c:extLst>
            </c:dLbl>
            <c:dLbl>
              <c:idx val="4"/>
              <c:layout>
                <c:manualLayout>
                  <c:x val="-3.9359434237386991E-2"/>
                  <c:y val="0.15494515755978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0A-4DC7-8514-B4F2961004E0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0A-4DC7-8514-B4F2961004E0}"/>
                </c:ext>
              </c:extLst>
            </c:dLbl>
            <c:dLbl>
              <c:idx val="6"/>
              <c:layout>
                <c:manualLayout>
                  <c:x val="-4.9918235930156624E-2"/>
                  <c:y val="0.345734046806809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90A-4DC7-8514-B4F2961004E0}"/>
                </c:ext>
              </c:extLst>
            </c:dLbl>
            <c:dLbl>
              <c:idx val="7"/>
              <c:layout>
                <c:manualLayout>
                  <c:x val="-5.2928134429126313E-2"/>
                  <c:y val="0.21921118494864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0A-4DC7-8514-B4F2961004E0}"/>
                </c:ext>
              </c:extLst>
            </c:dLbl>
            <c:dLbl>
              <c:idx val="8"/>
              <c:layout>
                <c:manualLayout>
                  <c:x val="-6.5142277510732371E-2"/>
                  <c:y val="0.225099747335108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90A-4DC7-8514-B4F2961004E0}"/>
                </c:ext>
              </c:extLst>
            </c:dLbl>
            <c:dLbl>
              <c:idx val="9"/>
              <c:layout>
                <c:manualLayout>
                  <c:x val="-6.2428055993328367E-2"/>
                  <c:y val="0.21921118494864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90A-4DC7-8514-B4F2961004E0}"/>
                </c:ext>
              </c:extLst>
            </c:dLbl>
            <c:dLbl>
              <c:idx val="10"/>
              <c:layout>
                <c:manualLayout>
                  <c:x val="-4.0654763816477354E-2"/>
                  <c:y val="0.203862284873284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90A-4DC7-8514-B4F2961004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chemeClr val="tx1"/>
                    </a:solidFill>
                    <a:latin typeface="Corki" panose="00000500000000000000" pitchFamily="50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392591.7</c:v>
                </c:pt>
                <c:pt idx="1">
                  <c:v>392591.7</c:v>
                </c:pt>
                <c:pt idx="2">
                  <c:v>438728.6</c:v>
                </c:pt>
                <c:pt idx="3">
                  <c:v>429229.2</c:v>
                </c:pt>
                <c:pt idx="4">
                  <c:v>411181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90A-4DC7-8514-B4F296100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868992"/>
        <c:axId val="202883072"/>
      </c:lineChart>
      <c:catAx>
        <c:axId val="202868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2883072"/>
        <c:crosses val="autoZero"/>
        <c:auto val="1"/>
        <c:lblAlgn val="ctr"/>
        <c:lblOffset val="100"/>
        <c:noMultiLvlLbl val="0"/>
      </c:catAx>
      <c:valAx>
        <c:axId val="20288307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2028689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043249377313541E-3"/>
          <c:y val="0.11414380683120653"/>
          <c:w val="0.99859573312958561"/>
          <c:h val="0.747892426210604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rgbClr val="D6A300"/>
            </a:solidFill>
          </c:spPr>
          <c:invertIfNegative val="0"/>
          <c:dLbls>
            <c:dLbl>
              <c:idx val="0"/>
              <c:layout>
                <c:manualLayout>
                  <c:x val="1.3490476366823403E-2"/>
                  <c:y val="-1.0109980731566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21-4788-9693-7FD313F6BF14}"/>
                </c:ext>
              </c:extLst>
            </c:dLbl>
            <c:dLbl>
              <c:idx val="1"/>
              <c:layout>
                <c:manualLayout>
                  <c:x val="7.838635213371353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21-4788-9693-7FD313F6BF14}"/>
                </c:ext>
              </c:extLst>
            </c:dLbl>
            <c:dLbl>
              <c:idx val="2"/>
              <c:layout>
                <c:manualLayout>
                  <c:x val="3.80760162451085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21-4788-9693-7FD313F6BF14}"/>
                </c:ext>
              </c:extLst>
            </c:dLbl>
            <c:dLbl>
              <c:idx val="3"/>
              <c:layout>
                <c:manualLayout>
                  <c:x val="3.2757934303595895E-3"/>
                  <c:y val="-5.76939539475187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21-4788-9693-7FD313F6BF14}"/>
                </c:ext>
              </c:extLst>
            </c:dLbl>
            <c:dLbl>
              <c:idx val="4"/>
              <c:layout>
                <c:manualLayout>
                  <c:x val="3.3316514214469998E-3"/>
                  <c:y val="-1.6614563922831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21-4788-9693-7FD313F6BF14}"/>
                </c:ext>
              </c:extLst>
            </c:dLbl>
            <c:dLbl>
              <c:idx val="5"/>
              <c:layout>
                <c:manualLayout>
                  <c:x val="-4.1427495710353174E-3"/>
                  <c:y val="-4.1535170838850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21-4788-9693-7FD313F6BF14}"/>
                </c:ext>
              </c:extLst>
            </c:dLbl>
            <c:dLbl>
              <c:idx val="6"/>
              <c:layout>
                <c:manualLayout>
                  <c:x val="4.2128006112430909E-3"/>
                  <c:y val="0.160335720273504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06-4BDA-BEAA-5FFABEC995FF}"/>
                </c:ext>
              </c:extLst>
            </c:dLbl>
            <c:dLbl>
              <c:idx val="7"/>
              <c:layout>
                <c:manualLayout>
                  <c:x val="2.8085337408286244E-3"/>
                  <c:y val="9.6201432164102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06-4BDA-BEAA-5FFABEC995FF}"/>
                </c:ext>
              </c:extLst>
            </c:dLbl>
            <c:dLbl>
              <c:idx val="8"/>
              <c:layout>
                <c:manualLayout>
                  <c:x val="0"/>
                  <c:y val="0.133613100227920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06-4BDA-BEAA-5FFABEC995F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358381.4</c:v>
                </c:pt>
                <c:pt idx="1">
                  <c:v>364476.7</c:v>
                </c:pt>
                <c:pt idx="2">
                  <c:v>415689.3</c:v>
                </c:pt>
                <c:pt idx="3">
                  <c:v>408717</c:v>
                </c:pt>
                <c:pt idx="4">
                  <c:v>390632.4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81-406E-8DDE-C18F933D37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бюджект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1097467730887168E-2"/>
                  <c:y val="-3.2771190406453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21-4788-9693-7FD313F6BF14}"/>
                </c:ext>
              </c:extLst>
            </c:dLbl>
            <c:dLbl>
              <c:idx val="1"/>
              <c:layout>
                <c:manualLayout>
                  <c:x val="3.9530665263136948E-3"/>
                  <c:y val="-2.208214238821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21-4788-9693-7FD313F6BF14}"/>
                </c:ext>
              </c:extLst>
            </c:dLbl>
            <c:dLbl>
              <c:idx val="2"/>
              <c:layout>
                <c:manualLayout>
                  <c:x val="-7.2673574848806342E-3"/>
                  <c:y val="-1.6737618379102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21-4788-9693-7FD313F6BF14}"/>
                </c:ext>
              </c:extLst>
            </c:dLbl>
            <c:dLbl>
              <c:idx val="3"/>
              <c:layout>
                <c:manualLayout>
                  <c:x val="6.7205779829751988E-3"/>
                  <c:y val="-1.0443704908208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21-4788-9693-7FD313F6BF14}"/>
                </c:ext>
              </c:extLst>
            </c:dLbl>
            <c:dLbl>
              <c:idx val="4"/>
              <c:layout>
                <c:manualLayout>
                  <c:x val="6.8163335034302263E-3"/>
                  <c:y val="-6.35703777021418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21-4788-9693-7FD313F6BF14}"/>
                </c:ext>
              </c:extLst>
            </c:dLbl>
            <c:dLbl>
              <c:idx val="5"/>
              <c:layout>
                <c:manualLayout>
                  <c:x val="1.4179353187032926E-3"/>
                  <c:y val="-2.7112455914484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221-4788-9693-7FD313F6BF14}"/>
                </c:ext>
              </c:extLst>
            </c:dLbl>
            <c:dLbl>
              <c:idx val="6"/>
              <c:layout>
                <c:manualLayout>
                  <c:x val="-1.8269180267507311E-2"/>
                  <c:y val="-3.8417448566320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221-4788-9693-7FD313F6BF14}"/>
                </c:ext>
              </c:extLst>
            </c:dLbl>
            <c:dLbl>
              <c:idx val="7"/>
              <c:layout>
                <c:manualLayout>
                  <c:x val="-5.6717412748131706E-3"/>
                  <c:y val="-3.7763751556144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221-4788-9693-7FD313F6BF1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18003.7</c:v>
                </c:pt>
                <c:pt idx="1">
                  <c:v>17601.400000000001</c:v>
                </c:pt>
                <c:pt idx="2">
                  <c:v>18389.599999999999</c:v>
                </c:pt>
                <c:pt idx="3">
                  <c:v>20512.2</c:v>
                </c:pt>
                <c:pt idx="4">
                  <c:v>20548.599999999999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281-406E-8DDE-C18F933D372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Бюджет поселения Кольского округа</c:v>
                </c:pt>
              </c:strCache>
            </c:strRef>
          </c:tx>
          <c:spPr>
            <a:solidFill>
              <a:srgbClr val="A01869"/>
            </a:solidFill>
          </c:spPr>
          <c:invertIfNegative val="0"/>
          <c:dLbls>
            <c:dLbl>
              <c:idx val="1"/>
              <c:layout>
                <c:manualLayout>
                  <c:x val="-1.4179353187032926E-3"/>
                  <c:y val="6.29395859269068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221-4788-9693-7FD313F6BF1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7 602,8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221-4788-9693-7FD313F6BF14}"/>
                </c:ext>
              </c:extLst>
            </c:dLbl>
            <c:dLbl>
              <c:idx val="4"/>
              <c:layout>
                <c:manualLayout>
                  <c:x val="7.089676593516463E-3"/>
                  <c:y val="2.489919420717959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9 940,6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221-4788-9693-7FD313F6BF14}"/>
                </c:ext>
              </c:extLst>
            </c:dLbl>
            <c:dLbl>
              <c:idx val="5"/>
              <c:layout>
                <c:manualLayout>
                  <c:x val="-2.268696509925268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2 917,2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221-4788-9693-7FD313F6BF14}"/>
                </c:ext>
              </c:extLst>
            </c:dLbl>
            <c:dLbl>
              <c:idx val="6"/>
              <c:layout>
                <c:manualLayout>
                  <c:x val="9.6248672442589538E-3"/>
                  <c:y val="-5.96692960041486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221-4788-9693-7FD313F6BF1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7442.6</c:v>
                </c:pt>
                <c:pt idx="1">
                  <c:v>10513.6</c:v>
                </c:pt>
                <c:pt idx="2">
                  <c:v>4649.7</c:v>
                </c:pt>
                <c:pt idx="3" formatCode="General">
                  <c:v>0</c:v>
                </c:pt>
                <c:pt idx="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0281-406E-8DDE-C18F933D3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14781952"/>
        <c:axId val="214783488"/>
      </c:barChart>
      <c:catAx>
        <c:axId val="21478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4783488"/>
        <c:crosses val="autoZero"/>
        <c:auto val="1"/>
        <c:lblAlgn val="ctr"/>
        <c:lblOffset val="100"/>
        <c:noMultiLvlLbl val="0"/>
      </c:catAx>
      <c:valAx>
        <c:axId val="21478348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47819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47168384313565E-2"/>
          <c:y val="0"/>
          <c:w val="0.69859059152254044"/>
          <c:h val="0.1195532146259843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>
          <a:latin typeface="Corki" panose="00000500000000000000" pitchFamily="50" charset="-52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703302712160979E-2"/>
          <c:y val="0.34660422891839821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rgbClr val="660033"/>
              </a:solidFill>
            </a:ln>
          </c:spPr>
          <c:marker>
            <c:spPr>
              <a:solidFill>
                <a:srgbClr val="660033"/>
              </a:solidFill>
              <a:ln>
                <a:solidFill>
                  <a:srgbClr val="660033"/>
                </a:solidFill>
              </a:ln>
            </c:spPr>
          </c:marker>
          <c:dLbls>
            <c:dLbl>
              <c:idx val="0"/>
              <c:layout>
                <c:manualLayout>
                  <c:x val="-4.2118476060411227E-2"/>
                  <c:y val="-0.23547553600136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84-4959-8D97-4AE69648FBED}"/>
                </c:ext>
              </c:extLst>
            </c:dLbl>
            <c:dLbl>
              <c:idx val="1"/>
              <c:layout>
                <c:manualLayout>
                  <c:x val="-5.5333255732844214E-2"/>
                  <c:y val="0.227838944722598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84-4959-8D97-4AE69648FBED}"/>
                </c:ext>
              </c:extLst>
            </c:dLbl>
            <c:dLbl>
              <c:idx val="2"/>
              <c:layout>
                <c:manualLayout>
                  <c:x val="-6.0302903251015449E-2"/>
                  <c:y val="-0.16591669197452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84-4959-8D97-4AE69648FBED}"/>
                </c:ext>
              </c:extLst>
            </c:dLbl>
            <c:dLbl>
              <c:idx val="3"/>
              <c:layout>
                <c:manualLayout>
                  <c:x val="-5.2551851014842554E-2"/>
                  <c:y val="0.164586930449961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84-4959-8D97-4AE69648FBED}"/>
                </c:ext>
              </c:extLst>
            </c:dLbl>
            <c:dLbl>
              <c:idx val="4"/>
              <c:layout>
                <c:manualLayout>
                  <c:x val="-5.2186379819714454E-2"/>
                  <c:y val="-0.189021405175064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84-4959-8D97-4AE69648FBED}"/>
                </c:ext>
              </c:extLst>
            </c:dLbl>
            <c:dLbl>
              <c:idx val="5"/>
              <c:layout>
                <c:manualLayout>
                  <c:x val="-4.3210502999237288E-2"/>
                  <c:y val="0.188751441663500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84-4959-8D97-4AE69648FBED}"/>
                </c:ext>
              </c:extLst>
            </c:dLbl>
            <c:dLbl>
              <c:idx val="6"/>
              <c:layout>
                <c:manualLayout>
                  <c:x val="-5.7720866585640303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A7-4C1A-BBF9-E8C94C7C963A}"/>
                </c:ext>
              </c:extLst>
            </c:dLbl>
            <c:dLbl>
              <c:idx val="7"/>
              <c:layout>
                <c:manualLayout>
                  <c:x val="-4.3533334003421124E-2"/>
                  <c:y val="0.18025492261326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A7-4C1A-BBF9-E8C94C7C963A}"/>
                </c:ext>
              </c:extLst>
            </c:dLbl>
            <c:dLbl>
              <c:idx val="8"/>
              <c:layout>
                <c:manualLayout>
                  <c:x val="-5.7720866585640303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DA7-4C1A-BBF9-E8C94C7C963A}"/>
                </c:ext>
              </c:extLst>
            </c:dLbl>
            <c:dLbl>
              <c:idx val="9"/>
              <c:layout>
                <c:manualLayout>
                  <c:x val="-5.9105417670582465E-2"/>
                  <c:y val="0.197426436288951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A7-4C1A-BBF9-E8C94C7C963A}"/>
                </c:ext>
              </c:extLst>
            </c:dLbl>
            <c:dLbl>
              <c:idx val="10"/>
              <c:layout>
                <c:manualLayout>
                  <c:x val="-2.2447003672193454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A7-4C1A-BBF9-E8C94C7C96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orki" panose="00000500000000000000" pitchFamily="50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2874231.9000000004</c:v>
                </c:pt>
                <c:pt idx="1">
                  <c:v>2364817.2000000002</c:v>
                </c:pt>
                <c:pt idx="2">
                  <c:v>2354483.6</c:v>
                </c:pt>
                <c:pt idx="3">
                  <c:v>2354483.6</c:v>
                </c:pt>
                <c:pt idx="4">
                  <c:v>2354483.6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084-4959-8D97-4AE69648FB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716480"/>
        <c:axId val="139718016"/>
      </c:lineChart>
      <c:catAx>
        <c:axId val="1397164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9718016"/>
        <c:crosses val="autoZero"/>
        <c:auto val="1"/>
        <c:lblAlgn val="ctr"/>
        <c:lblOffset val="100"/>
        <c:noMultiLvlLbl val="0"/>
      </c:catAx>
      <c:valAx>
        <c:axId val="13971801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97164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824064"/>
        <c:axId val="214825600"/>
      </c:lineChart>
      <c:catAx>
        <c:axId val="214824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4825600"/>
        <c:crosses val="autoZero"/>
        <c:auto val="1"/>
        <c:lblAlgn val="ctr"/>
        <c:lblOffset val="100"/>
        <c:noMultiLvlLbl val="0"/>
      </c:catAx>
      <c:valAx>
        <c:axId val="214825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48240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290944"/>
        <c:axId val="208292480"/>
      </c:lineChart>
      <c:catAx>
        <c:axId val="208290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8292480"/>
        <c:crosses val="autoZero"/>
        <c:auto val="1"/>
        <c:lblAlgn val="ctr"/>
        <c:lblOffset val="100"/>
        <c:noMultiLvlLbl val="0"/>
      </c:catAx>
      <c:valAx>
        <c:axId val="208292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82909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529-4537-B819-E17D56D688A2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29-4537-B819-E17D56D688A2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29-4537-B819-E17D56D688A2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29-4537-B819-E17D56D688A2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29-4537-B819-E17D56D688A2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29-4537-B819-E17D56D688A2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29-4537-B819-E17D56D688A2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29-4537-B819-E17D56D688A2}"/>
                </c:ext>
              </c:extLst>
            </c:dLbl>
            <c:dLbl>
              <c:idx val="8"/>
              <c:layout>
                <c:manualLayout>
                  <c:x val="-1.6498970438262022E-2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29-4537-B819-E17D56D688A2}"/>
                </c:ext>
              </c:extLst>
            </c:dLbl>
            <c:dLbl>
              <c:idx val="9"/>
              <c:layout>
                <c:manualLayout>
                  <c:x val="-1.9498783245218865E-2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29-4537-B819-E17D56D688A2}"/>
                </c:ext>
              </c:extLst>
            </c:dLbl>
            <c:dLbl>
              <c:idx val="10"/>
              <c:layout>
                <c:manualLayout>
                  <c:x val="-2.9998128069567312E-3"/>
                  <c:y val="-0.132634582326389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529-4537-B819-E17D56D688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1529-4537-B819-E17D56D68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456704"/>
        <c:axId val="208462592"/>
      </c:lineChart>
      <c:catAx>
        <c:axId val="20845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08462592"/>
        <c:crosses val="autoZero"/>
        <c:auto val="1"/>
        <c:lblAlgn val="ctr"/>
        <c:lblOffset val="100"/>
        <c:noMultiLvlLbl val="0"/>
      </c:catAx>
      <c:valAx>
        <c:axId val="2084625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84567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F6-44F8-A5FE-177954B06D2C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F6-44F8-A5FE-177954B06D2C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F6-44F8-A5FE-177954B06D2C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F6-44F8-A5FE-177954B06D2C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F6-44F8-A5FE-177954B06D2C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F6-44F8-A5FE-177954B06D2C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F6-44F8-A5FE-177954B06D2C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F6-44F8-A5FE-177954B06D2C}"/>
                </c:ext>
              </c:extLst>
            </c:dLbl>
            <c:dLbl>
              <c:idx val="8"/>
              <c:layout>
                <c:manualLayout>
                  <c:x val="-1.1999251227826925E-2"/>
                  <c:y val="-2.6526916465277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F6-44F8-A5FE-177954B06D2C}"/>
                </c:ext>
              </c:extLst>
            </c:dLbl>
            <c:dLbl>
              <c:idx val="9"/>
              <c:layout>
                <c:manualLayout>
                  <c:x val="-7.4995320173919383E-3"/>
                  <c:y val="-5.3053832930555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F6-44F8-A5FE-177954B06D2C}"/>
                </c:ext>
              </c:extLst>
            </c:dLbl>
            <c:dLbl>
              <c:idx val="10"/>
              <c:layout>
                <c:manualLayout>
                  <c:x val="-5.9996256139134624E-3"/>
                  <c:y val="-2.6526916465277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BF6-44F8-A5FE-177954B06D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7</c:v>
                </c:pt>
                <c:pt idx="5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3BF6-44F8-A5FE-177954B06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364672"/>
        <c:axId val="208366208"/>
      </c:lineChart>
      <c:catAx>
        <c:axId val="20836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08366208"/>
        <c:crosses val="autoZero"/>
        <c:auto val="1"/>
        <c:lblAlgn val="ctr"/>
        <c:lblOffset val="100"/>
        <c:noMultiLvlLbl val="0"/>
      </c:catAx>
      <c:valAx>
        <c:axId val="208366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83646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09-4DDD-8833-D4D84AF64DB8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09-4DDD-8833-D4D84AF64DB8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09-4DDD-8833-D4D84AF64DB8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09-4DDD-8833-D4D84AF64DB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09-4DDD-8833-D4D84AF64DB8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09-4DDD-8833-D4D84AF64DB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09-4DDD-8833-D4D84AF64DB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09-4DDD-8833-D4D84AF64DB8}"/>
                </c:ext>
              </c:extLst>
            </c:dLbl>
            <c:dLbl>
              <c:idx val="8"/>
              <c:layout>
                <c:manualLayout>
                  <c:x val="-1.3499157631305291E-2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109-4DDD-8833-D4D84AF64DB8}"/>
                </c:ext>
              </c:extLst>
            </c:dLbl>
            <c:dLbl>
              <c:idx val="9"/>
              <c:layout>
                <c:manualLayout>
                  <c:x val="-1.049934482434867E-2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109-4DDD-8833-D4D84AF64DB8}"/>
                </c:ext>
              </c:extLst>
            </c:dLbl>
            <c:dLbl>
              <c:idx val="10"/>
              <c:layout>
                <c:manualLayout>
                  <c:x val="-4.4997192104350965E-3"/>
                  <c:y val="-0.132634582326389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109-4DDD-8833-D4D84AF64D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A109-4DDD-8833-D4D84AF64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932480"/>
        <c:axId val="214954752"/>
      </c:lineChart>
      <c:catAx>
        <c:axId val="21493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14954752"/>
        <c:crosses val="autoZero"/>
        <c:auto val="1"/>
        <c:lblAlgn val="ctr"/>
        <c:lblOffset val="100"/>
        <c:noMultiLvlLbl val="0"/>
      </c:catAx>
      <c:valAx>
        <c:axId val="214954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49324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75658474435893E-4"/>
          <c:y val="0"/>
          <c:w val="0.99909326707980606"/>
          <c:h val="0.6655046124613074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93-4233-826B-691766551072}"/>
                </c:ext>
              </c:extLst>
            </c:dLbl>
            <c:dLbl>
              <c:idx val="1"/>
              <c:layout>
                <c:manualLayout>
                  <c:x val="-5.4522601341498979E-2"/>
                  <c:y val="0.18244898252368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93-4233-826B-691766551072}"/>
                </c:ext>
              </c:extLst>
            </c:dLbl>
            <c:dLbl>
              <c:idx val="2"/>
              <c:layout>
                <c:manualLayout>
                  <c:x val="-2.8596675415573054E-2"/>
                  <c:y val="0.24816940459857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93-4233-826B-691766551072}"/>
                </c:ext>
              </c:extLst>
            </c:dLbl>
            <c:dLbl>
              <c:idx val="3"/>
              <c:layout>
                <c:manualLayout>
                  <c:x val="-2.1537766112569263E-2"/>
                  <c:y val="0.2495815884554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93-4233-826B-691766551072}"/>
                </c:ext>
              </c:extLst>
            </c:dLbl>
            <c:dLbl>
              <c:idx val="4"/>
              <c:layout>
                <c:manualLayout>
                  <c:x val="-3.482762759133709E-2"/>
                  <c:y val="0.325230239970578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93-4233-826B-691766551072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93-4233-826B-691766551072}"/>
                </c:ext>
              </c:extLst>
            </c:dLbl>
            <c:dLbl>
              <c:idx val="6"/>
              <c:layout>
                <c:manualLayout>
                  <c:x val="-3.1722465655108167E-2"/>
                  <c:y val="0.31624475160133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A93-4233-826B-691766551072}"/>
                </c:ext>
              </c:extLst>
            </c:dLbl>
            <c:dLbl>
              <c:idx val="7"/>
              <c:layout>
                <c:manualLayout>
                  <c:x val="-3.7764840065605071E-2"/>
                  <c:y val="0.31624475160133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A93-4233-826B-691766551072}"/>
                </c:ext>
              </c:extLst>
            </c:dLbl>
            <c:dLbl>
              <c:idx val="8"/>
              <c:layout>
                <c:manualLayout>
                  <c:x val="-4.0786027270853356E-2"/>
                  <c:y val="0.364897790309234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A93-4233-826B-6917665510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9983.4</c:v>
                </c:pt>
                <c:pt idx="1">
                  <c:v>8672.2999999999993</c:v>
                </c:pt>
                <c:pt idx="2">
                  <c:v>12960.9</c:v>
                </c:pt>
                <c:pt idx="3">
                  <c:v>2174.9</c:v>
                </c:pt>
                <c:pt idx="4">
                  <c:v>2174.9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A93-4233-826B-6917665510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017728"/>
        <c:axId val="218431488"/>
      </c:lineChart>
      <c:catAx>
        <c:axId val="215017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8431488"/>
        <c:crosses val="autoZero"/>
        <c:auto val="1"/>
        <c:lblAlgn val="ctr"/>
        <c:lblOffset val="100"/>
        <c:noMultiLvlLbl val="0"/>
      </c:catAx>
      <c:valAx>
        <c:axId val="218431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50177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92550638658351E-4"/>
          <c:y val="0"/>
          <c:w val="0.99966070154163666"/>
          <c:h val="0.895209021772312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0327356373487157E-2"/>
                  <c:y val="-0.17590316880616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09-4F05-9618-C7A829793735}"/>
                </c:ext>
              </c:extLst>
            </c:dLbl>
            <c:dLbl>
              <c:idx val="1"/>
              <c:layout>
                <c:manualLayout>
                  <c:x val="3.9555407026722021E-2"/>
                  <c:y val="-0.17696296797135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09-4F05-9618-C7A829793735}"/>
                </c:ext>
              </c:extLst>
            </c:dLbl>
            <c:dLbl>
              <c:idx val="2"/>
              <c:layout>
                <c:manualLayout>
                  <c:x val="1.1182022498216261E-2"/>
                  <c:y val="-1.5392914990163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09-4F05-9618-C7A829793735}"/>
                </c:ext>
              </c:extLst>
            </c:dLbl>
            <c:dLbl>
              <c:idx val="3"/>
              <c:layout>
                <c:manualLayout>
                  <c:x val="1.1661301881740006E-2"/>
                  <c:y val="-0.133843003199753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09-4F05-9618-C7A829793735}"/>
                </c:ext>
              </c:extLst>
            </c:dLbl>
            <c:dLbl>
              <c:idx val="4"/>
              <c:layout>
                <c:manualLayout>
                  <c:x val="1.4095293753350762E-2"/>
                  <c:y val="-0.13804686854330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09-4F05-9618-C7A829793735}"/>
                </c:ext>
              </c:extLst>
            </c:dLbl>
            <c:dLbl>
              <c:idx val="5"/>
              <c:layout>
                <c:manualLayout>
                  <c:x val="5.3555925476895935E-3"/>
                  <c:y val="-0.142598886821663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09-4F05-9618-C7A829793735}"/>
                </c:ext>
              </c:extLst>
            </c:dLbl>
            <c:dLbl>
              <c:idx val="6"/>
              <c:layout>
                <c:manualLayout>
                  <c:x val="4.1344319014119685E-3"/>
                  <c:y val="-0.23945978105133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309-4F05-9618-C7A829793735}"/>
                </c:ext>
              </c:extLst>
            </c:dLbl>
            <c:dLbl>
              <c:idx val="7"/>
              <c:layout>
                <c:manualLayout>
                  <c:x val="1.11278320661186E-3"/>
                  <c:y val="-0.18883396938826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09-4F05-9618-C7A829793735}"/>
                </c:ext>
              </c:extLst>
            </c:dLbl>
            <c:dLbl>
              <c:idx val="8"/>
              <c:layout>
                <c:manualLayout>
                  <c:x val="-9.5022934610331118E-4"/>
                  <c:y val="-0.233924787368449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309-4F05-9618-C7A8297937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4980</c:v>
                </c:pt>
                <c:pt idx="1">
                  <c:v>3668.9</c:v>
                </c:pt>
                <c:pt idx="2">
                  <c:v>5220.6000000000004</c:v>
                </c:pt>
                <c:pt idx="3">
                  <c:v>2174.9</c:v>
                </c:pt>
                <c:pt idx="4">
                  <c:v>2174.9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309-4F05-9618-C7A82979373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A03A44"/>
            </a:solidFill>
          </c:spPr>
          <c:invertIfNegative val="0"/>
          <c:dLbls>
            <c:dLbl>
              <c:idx val="0"/>
              <c:layout>
                <c:manualLayout>
                  <c:x val="7.1475436481355176E-3"/>
                  <c:y val="6.9040289017871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F7-4449-B701-8FF1551D302B}"/>
                </c:ext>
              </c:extLst>
            </c:dLbl>
            <c:dLbl>
              <c:idx val="1"/>
              <c:layout>
                <c:manualLayout>
                  <c:x val="1.2865578566643979E-2"/>
                  <c:y val="6.077584024783840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</a:t>
                    </a:r>
                    <a:r>
                      <a:rPr lang="en-US" baseline="0" dirty="0"/>
                      <a:t> 003,4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7C-472C-9078-BACB8B1C5B33}"/>
                </c:ext>
              </c:extLst>
            </c:dLbl>
            <c:dLbl>
              <c:idx val="2"/>
              <c:layout>
                <c:manualLayout>
                  <c:x val="1.5009841661084589E-2"/>
                  <c:y val="-4.3035281883487854E-2"/>
                </c:manualLayout>
              </c:layout>
              <c:tx>
                <c:rich>
                  <a:bodyPr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ru-RU" sz="1000" b="1" i="0" u="none" strike="noStrike" kern="1200" baseline="0">
                        <a:solidFill>
                          <a:schemeClr val="tx1"/>
                        </a:solidFill>
                        <a:latin typeface="Corki" panose="00000500000000000000" pitchFamily="50" charset="-52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>
                        <a:latin typeface="Corki" panose="00000500000000000000" pitchFamily="50" charset="-52"/>
                      </a:rPr>
                      <a:t>7</a:t>
                    </a:r>
                    <a:r>
                      <a:rPr lang="en-US" baseline="0" dirty="0">
                        <a:latin typeface="Corki" panose="00000500000000000000" pitchFamily="50" charset="-52"/>
                      </a:rPr>
                      <a:t> 740,3</a:t>
                    </a:r>
                    <a:endParaRPr lang="en-US" dirty="0">
                      <a:latin typeface="Corki" panose="00000500000000000000" pitchFamily="50" charset="-52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7.0045927751728326E-2"/>
                      <c:h val="7.23149437000912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F17-46DC-9B84-4719DD7C4BFC}"/>
                </c:ext>
              </c:extLst>
            </c:dLbl>
            <c:dLbl>
              <c:idx val="5"/>
              <c:layout>
                <c:manualLayout>
                  <c:x val="1.2865578566643873E-2"/>
                  <c:y val="5.65977614916852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1D-4146-B96E-7E801AD8D4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000" b="1" i="0" u="none" strike="noStrike" kern="1200" baseline="0">
                    <a:solidFill>
                      <a:schemeClr val="tx1"/>
                    </a:solidFill>
                    <a:latin typeface="Corki" panose="00000500000000000000" pitchFamily="50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 formatCode="General">
                  <c:v>5003.3999999999996</c:v>
                </c:pt>
                <c:pt idx="1">
                  <c:v>4134.8</c:v>
                </c:pt>
                <c:pt idx="2">
                  <c:v>136700.6</c:v>
                </c:pt>
                <c:pt idx="3" formatCode="General">
                  <c:v>0</c:v>
                </c:pt>
                <c:pt idx="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1D-4146-B96E-7E801AD8D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218492928"/>
        <c:axId val="218494464"/>
        <c:axId val="0"/>
      </c:bar3DChart>
      <c:catAx>
        <c:axId val="21849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18494464"/>
        <c:crosses val="autoZero"/>
        <c:auto val="1"/>
        <c:lblAlgn val="ctr"/>
        <c:lblOffset val="100"/>
        <c:noMultiLvlLbl val="0"/>
      </c:catAx>
      <c:valAx>
        <c:axId val="21849446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84929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2822454755497966E-2"/>
          <c:y val="0.79820714335054277"/>
          <c:w val="0.40193598254693663"/>
          <c:h val="0.10220486161401664"/>
        </c:manualLayout>
      </c:layout>
      <c:overlay val="0"/>
      <c:txPr>
        <a:bodyPr/>
        <a:lstStyle/>
        <a:p>
          <a:pPr>
            <a:defRPr sz="120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998876841740386E-2"/>
          <c:y val="4.8719015952600614E-2"/>
          <c:w val="0.96700205912347592"/>
          <c:h val="0.5174582867401799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1A-45BA-BEBC-962B2D0A1BB1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1A-45BA-BEBC-962B2D0A1BB1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1A-45BA-BEBC-962B2D0A1BB1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1A-45BA-BEBC-962B2D0A1BB1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11A-45BA-BEBC-962B2D0A1BB1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1A-45BA-BEBC-962B2D0A1BB1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11A-45BA-BEBC-962B2D0A1BB1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11A-45BA-BEBC-962B2D0A1B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83.5</c:v>
                </c:pt>
                <c:pt idx="1">
                  <c:v>84</c:v>
                </c:pt>
                <c:pt idx="2">
                  <c:v>84.5</c:v>
                </c:pt>
                <c:pt idx="3">
                  <c:v>85</c:v>
                </c:pt>
                <c:pt idx="4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11A-45BA-BEBC-962B2D0A1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722432"/>
        <c:axId val="150723968"/>
      </c:lineChart>
      <c:catAx>
        <c:axId val="150722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50723968"/>
        <c:crosses val="autoZero"/>
        <c:auto val="1"/>
        <c:lblAlgn val="ctr"/>
        <c:lblOffset val="100"/>
        <c:noMultiLvlLbl val="0"/>
      </c:catAx>
      <c:valAx>
        <c:axId val="150723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07224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8970438262022E-2"/>
          <c:y val="0"/>
          <c:w val="0.96700205912347592"/>
          <c:h val="0.422637302034503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77-4061-9B92-1177DD9FB648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77-4061-9B92-1177DD9FB648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77-4061-9B92-1177DD9FB648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77-4061-9B92-1177DD9FB64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377-4061-9B92-1177DD9FB648}"/>
                </c:ext>
              </c:extLst>
            </c:dLbl>
            <c:dLbl>
              <c:idx val="5"/>
              <c:layout>
                <c:manualLayout>
                  <c:x val="-3.9869756158916962E-2"/>
                  <c:y val="-8.3421850835021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77-4061-9B92-1177DD9FB64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377-4061-9B92-1177DD9FB64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77-4061-9B92-1177DD9FB6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57.5</c:v>
                </c:pt>
                <c:pt idx="1">
                  <c:v>58</c:v>
                </c:pt>
                <c:pt idx="2">
                  <c:v>59</c:v>
                </c:pt>
                <c:pt idx="3">
                  <c:v>60</c:v>
                </c:pt>
                <c:pt idx="4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377-4061-9B92-1177DD9FB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772352"/>
        <c:axId val="150774144"/>
      </c:lineChart>
      <c:catAx>
        <c:axId val="150772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50774144"/>
        <c:crosses val="autoZero"/>
        <c:auto val="1"/>
        <c:lblAlgn val="ctr"/>
        <c:lblOffset val="100"/>
        <c:noMultiLvlLbl val="0"/>
      </c:catAx>
      <c:valAx>
        <c:axId val="1507741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07723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721784776902882E-2"/>
          <c:y val="0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8B-410D-A5A4-F76967039FBE}"/>
                </c:ext>
              </c:extLst>
            </c:dLbl>
            <c:dLbl>
              <c:idx val="1"/>
              <c:layout>
                <c:manualLayout>
                  <c:x val="-5.4522601341498979E-2"/>
                  <c:y val="0.18244898252368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8B-410D-A5A4-F76967039FBE}"/>
                </c:ext>
              </c:extLst>
            </c:dLbl>
            <c:dLbl>
              <c:idx val="2"/>
              <c:layout>
                <c:manualLayout>
                  <c:x val="-2.8596675415573054E-2"/>
                  <c:y val="0.24816940459857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8B-410D-A5A4-F76967039FBE}"/>
                </c:ext>
              </c:extLst>
            </c:dLbl>
            <c:dLbl>
              <c:idx val="3"/>
              <c:layout>
                <c:manualLayout>
                  <c:x val="-2.1537766112569263E-2"/>
                  <c:y val="0.2495815884554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8B-410D-A5A4-F76967039FBE}"/>
                </c:ext>
              </c:extLst>
            </c:dLbl>
            <c:dLbl>
              <c:idx val="4"/>
              <c:layout>
                <c:manualLayout>
                  <c:x val="-3.2852864977049298E-2"/>
                  <c:y val="0.3651241576281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78B-410D-A5A4-F76967039FBE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78B-410D-A5A4-F76967039FBE}"/>
                </c:ext>
              </c:extLst>
            </c:dLbl>
            <c:dLbl>
              <c:idx val="6"/>
              <c:layout>
                <c:manualLayout>
                  <c:x val="-3.3024974551917967E-3"/>
                  <c:y val="-0.191986040025743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78B-410D-A5A4-F76967039FBE}"/>
                </c:ext>
              </c:extLst>
            </c:dLbl>
            <c:dLbl>
              <c:idx val="7"/>
              <c:layout>
                <c:manualLayout>
                  <c:x val="-7.764148877493591E-3"/>
                  <c:y val="0.319924488357402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666020795447448E-2"/>
                      <c:h val="0.511093821264722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CA2-431E-9F9E-93762BDE3E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338890</c:v>
                </c:pt>
                <c:pt idx="1">
                  <c:v>191006</c:v>
                </c:pt>
                <c:pt idx="2">
                  <c:v>191006</c:v>
                </c:pt>
                <c:pt idx="3">
                  <c:v>191006</c:v>
                </c:pt>
                <c:pt idx="4">
                  <c:v>191006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78B-410D-A5A4-F76967039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839680"/>
        <c:axId val="150841216"/>
      </c:lineChart>
      <c:catAx>
        <c:axId val="150839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0841216"/>
        <c:crosses val="autoZero"/>
        <c:auto val="1"/>
        <c:lblAlgn val="ctr"/>
        <c:lblOffset val="100"/>
        <c:noMultiLvlLbl val="0"/>
      </c:catAx>
      <c:valAx>
        <c:axId val="15084121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508396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8970438262022E-2"/>
          <c:y val="0.29179608111805733"/>
          <c:w val="0.97300168473738957"/>
          <c:h val="0.2082049632487326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DE-4DE5-9BAD-D7E7CE496E19}"/>
                </c:ext>
              </c:extLst>
            </c:dLbl>
            <c:dLbl>
              <c:idx val="1"/>
              <c:layout>
                <c:manualLayout>
                  <c:x val="-1.9919250225682722E-2"/>
                  <c:y val="-0.239315572109898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DE-4DE5-9BAD-D7E7CE496E19}"/>
                </c:ext>
              </c:extLst>
            </c:dLbl>
            <c:dLbl>
              <c:idx val="2"/>
              <c:layout>
                <c:manualLayout>
                  <c:x val="-2.4696313041631241E-2"/>
                  <c:y val="-0.21868212069057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DE-4DE5-9BAD-D7E7CE496E19}"/>
                </c:ext>
              </c:extLst>
            </c:dLbl>
            <c:dLbl>
              <c:idx val="3"/>
              <c:layout>
                <c:manualLayout>
                  <c:x val="-2.469625419043733E-2"/>
                  <c:y val="-0.19730149348420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DE-4DE5-9BAD-D7E7CE496E19}"/>
                </c:ext>
              </c:extLst>
            </c:dLbl>
            <c:dLbl>
              <c:idx val="4"/>
              <c:layout>
                <c:manualLayout>
                  <c:x val="-3.9432942616775962E-2"/>
                  <c:y val="-0.209920462332055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DDE-4DE5-9BAD-D7E7CE496E19}"/>
                </c:ext>
              </c:extLst>
            </c:dLbl>
            <c:dLbl>
              <c:idx val="5"/>
              <c:layout>
                <c:manualLayout>
                  <c:x val="-4.2727822843001265E-2"/>
                  <c:y val="-0.18156495534912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DE-4DE5-9BAD-D7E7CE496E19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DDE-4DE5-9BAD-D7E7CE496E19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DE-4DE5-9BAD-D7E7CE496E19}"/>
                </c:ext>
              </c:extLst>
            </c:dLbl>
            <c:dLbl>
              <c:idx val="8"/>
              <c:layout>
                <c:manualLayout>
                  <c:x val="-2.9998128069567312E-3"/>
                  <c:y val="-0.124346487481175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FBA-48C4-A557-4E2B09F48B77}"/>
                </c:ext>
              </c:extLst>
            </c:dLbl>
            <c:dLbl>
              <c:idx val="9"/>
              <c:layout>
                <c:manualLayout>
                  <c:x val="-1.049934482434867E-2"/>
                  <c:y val="-0.11742442439724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BA-48C4-A557-4E2B09F48B77}"/>
                </c:ext>
              </c:extLst>
            </c:dLbl>
            <c:dLbl>
              <c:idx val="10"/>
              <c:layout>
                <c:manualLayout>
                  <c:x val="-4.4997192104350965E-3"/>
                  <c:y val="-0.103580298229380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BA-48C4-A557-4E2B09F48B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82</c:v>
                </c:pt>
                <c:pt idx="1">
                  <c:v>84</c:v>
                </c:pt>
                <c:pt idx="2">
                  <c:v>86</c:v>
                </c:pt>
                <c:pt idx="3">
                  <c:v>88</c:v>
                </c:pt>
                <c:pt idx="4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DDE-4DE5-9BAD-D7E7CE496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190080"/>
        <c:axId val="140191616"/>
      </c:lineChart>
      <c:catAx>
        <c:axId val="14019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191616"/>
        <c:crosses val="autoZero"/>
        <c:auto val="1"/>
        <c:lblAlgn val="ctr"/>
        <c:lblOffset val="100"/>
        <c:noMultiLvlLbl val="0"/>
      </c:catAx>
      <c:valAx>
        <c:axId val="140191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1900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2839528958936891E-2"/>
          <c:w val="1"/>
          <c:h val="0.6746901179770539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rgbClr val="D8601E"/>
            </a:solidFill>
          </c:spPr>
          <c:invertIfNegative val="0"/>
          <c:dLbls>
            <c:dLbl>
              <c:idx val="0"/>
              <c:layout>
                <c:manualLayout>
                  <c:x val="-2.9765211272821785E-3"/>
                  <c:y val="2.2919571654140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BB-4E50-83BB-C3FA0F1D8AE5}"/>
                </c:ext>
              </c:extLst>
            </c:dLbl>
            <c:dLbl>
              <c:idx val="1"/>
              <c:layout>
                <c:manualLayout>
                  <c:x val="4.2277499469755399E-3"/>
                  <c:y val="3.21752047314606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BB-4E50-83BB-C3FA0F1D8AE5}"/>
                </c:ext>
              </c:extLst>
            </c:dLbl>
            <c:dLbl>
              <c:idx val="2"/>
              <c:layout>
                <c:manualLayout>
                  <c:x val="1.2563839708045908E-3"/>
                  <c:y val="7.21704902330059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BB-4E50-83BB-C3FA0F1D8AE5}"/>
                </c:ext>
              </c:extLst>
            </c:dLbl>
            <c:dLbl>
              <c:idx val="3"/>
              <c:layout>
                <c:manualLayout>
                  <c:x val="-1.1925232213255766E-3"/>
                  <c:y val="2.2353644756305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BB-4E50-83BB-C3FA0F1D8AE5}"/>
                </c:ext>
              </c:extLst>
            </c:dLbl>
            <c:dLbl>
              <c:idx val="4"/>
              <c:layout>
                <c:manualLayout>
                  <c:x val="-4.829955762491134E-3"/>
                  <c:y val="5.1489359411254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BB-4E50-83BB-C3FA0F1D8AE5}"/>
                </c:ext>
              </c:extLst>
            </c:dLbl>
            <c:dLbl>
              <c:idx val="5"/>
              <c:layout>
                <c:manualLayout>
                  <c:x val="-1.061719152417418E-2"/>
                  <c:y val="3.9904316351818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BB-4E50-83BB-C3FA0F1D8A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224700</c:v>
                </c:pt>
                <c:pt idx="1">
                  <c:v>185950</c:v>
                </c:pt>
                <c:pt idx="2">
                  <c:v>185950</c:v>
                </c:pt>
                <c:pt idx="3">
                  <c:v>185950</c:v>
                </c:pt>
                <c:pt idx="4">
                  <c:v>185950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BB-4E50-83BB-C3FA0F1D8AE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5.567878821545056E-3"/>
                  <c:y val="-1.3504294184703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BB-4E50-83BB-C3FA0F1D8AE5}"/>
                </c:ext>
              </c:extLst>
            </c:dLbl>
            <c:dLbl>
              <c:idx val="1"/>
              <c:layout>
                <c:manualLayout>
                  <c:x val="1.1087783175606262E-3"/>
                  <c:y val="-3.5779363966764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BBB-4E50-83BB-C3FA0F1D8AE5}"/>
                </c:ext>
              </c:extLst>
            </c:dLbl>
            <c:dLbl>
              <c:idx val="2"/>
              <c:layout>
                <c:manualLayout>
                  <c:x val="1.7787375476798874E-3"/>
                  <c:y val="-1.7391572771651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BB-4E50-83BB-C3FA0F1D8AE5}"/>
                </c:ext>
              </c:extLst>
            </c:dLbl>
            <c:dLbl>
              <c:idx val="3"/>
              <c:layout>
                <c:manualLayout>
                  <c:x val="6.6217389986971147E-4"/>
                  <c:y val="-2.5201052156321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BBB-4E50-83BB-C3FA0F1D8AE5}"/>
                </c:ext>
              </c:extLst>
            </c:dLbl>
            <c:dLbl>
              <c:idx val="4"/>
              <c:layout>
                <c:manualLayout>
                  <c:x val="3.3383285695528782E-3"/>
                  <c:y val="-4.3378142423638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BBB-4E50-83BB-C3FA0F1D8AE5}"/>
                </c:ext>
              </c:extLst>
            </c:dLbl>
            <c:dLbl>
              <c:idx val="5"/>
              <c:layout>
                <c:manualLayout>
                  <c:x val="-2.3124534984338138E-4"/>
                  <c:y val="-5.8493359389720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BBB-4E50-83BB-C3FA0F1D8AE5}"/>
                </c:ext>
              </c:extLst>
            </c:dLbl>
            <c:dLbl>
              <c:idx val="6"/>
              <c:layout>
                <c:manualLayout>
                  <c:x val="7.7894824462830196E-3"/>
                  <c:y val="-4.29201953357193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BBB-4E50-83BB-C3FA0F1D8AE5}"/>
                </c:ext>
              </c:extLst>
            </c:dLbl>
            <c:dLbl>
              <c:idx val="7"/>
              <c:layout>
                <c:manualLayout>
                  <c:x val="1.1127832066116967E-3"/>
                  <c:y val="2.4655228415100417E-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78 556,8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BBB-4E50-83BB-C3FA0F1D8A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38880</c:v>
                </c:pt>
                <c:pt idx="1">
                  <c:v>5056</c:v>
                </c:pt>
                <c:pt idx="2">
                  <c:v>5056</c:v>
                </c:pt>
                <c:pt idx="3">
                  <c:v>5056</c:v>
                </c:pt>
                <c:pt idx="4">
                  <c:v>5056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BBB-4E50-83BB-C3FA0F1D8AE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A6EB4B"/>
            </a:solidFill>
          </c:spPr>
          <c:invertIfNegative val="0"/>
          <c:dLbls>
            <c:dLbl>
              <c:idx val="0"/>
              <c:layout>
                <c:manualLayout>
                  <c:x val="-1.336131002279257E-3"/>
                  <c:y val="-9.79723914979385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52-46AA-9275-06D23F203157}"/>
                </c:ext>
              </c:extLst>
            </c:dLbl>
            <c:dLbl>
              <c:idx val="1"/>
              <c:layout>
                <c:manualLayout>
                  <c:x val="-4.8990904136465817E-17"/>
                  <c:y val="-1.50633214514668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52-46AA-9275-06D23F203157}"/>
                </c:ext>
              </c:extLst>
            </c:dLbl>
            <c:dLbl>
              <c:idx val="2"/>
              <c:layout>
                <c:manualLayout>
                  <c:x val="3.8628171746796114E-2"/>
                  <c:y val="3.6686352361544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52-46AA-9275-06D23F203157}"/>
                </c:ext>
              </c:extLst>
            </c:dLbl>
            <c:dLbl>
              <c:idx val="3"/>
              <c:layout>
                <c:manualLayout>
                  <c:x val="1.3361310022791983E-2"/>
                  <c:y val="-8.6603391996095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52-46AA-9275-06D23F203157}"/>
                </c:ext>
              </c:extLst>
            </c:dLbl>
            <c:dLbl>
              <c:idx val="4"/>
              <c:layout>
                <c:manualLayout>
                  <c:x val="2.5597955446027883E-2"/>
                  <c:y val="-0.109393758310857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BBB-4E50-83BB-C3FA0F1D8AE5}"/>
                </c:ext>
              </c:extLst>
            </c:dLbl>
            <c:dLbl>
              <c:idx val="5"/>
              <c:layout>
                <c:manualLayout>
                  <c:x val="1.8917314512401619E-2"/>
                  <c:y val="-1.3674219788857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88-4DE2-8A60-E425B3DE1C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 formatCode="#\ ##0.0">
                  <c:v>75310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BBB-4E50-83BB-C3FA0F1D8A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218700416"/>
        <c:axId val="218703360"/>
        <c:axId val="0"/>
      </c:bar3DChart>
      <c:catAx>
        <c:axId val="21870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 b="1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18703360"/>
        <c:crosses val="autoZero"/>
        <c:auto val="1"/>
        <c:lblAlgn val="ctr"/>
        <c:lblOffset val="100"/>
        <c:noMultiLvlLbl val="0"/>
      </c:catAx>
      <c:valAx>
        <c:axId val="2187033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87004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8545945936226109E-3"/>
          <c:y val="4.5827813857516671E-2"/>
          <c:w val="0.21015845079774287"/>
          <c:h val="0.7309660657262691"/>
        </c:manualLayout>
      </c:layout>
      <c:overlay val="0"/>
      <c:txPr>
        <a:bodyPr/>
        <a:lstStyle/>
        <a:p>
          <a:pPr>
            <a:defRPr sz="110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B5-428E-8E40-8C6A54FE3AE9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B5-428E-8E40-8C6A54FE3AE9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100</a:t>
                    </a:r>
                  </a:p>
                  <a:p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B5-428E-8E40-8C6A54FE3AE9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B5-428E-8E40-8C6A54FE3AE9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B5-428E-8E40-8C6A54FE3AE9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B5-428E-8E40-8C6A54FE3AE9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2B5-428E-8E40-8C6A54FE3AE9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B5-428E-8E40-8C6A54FE3A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2B5-428E-8E40-8C6A54FE3A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764800"/>
        <c:axId val="218766336"/>
      </c:lineChart>
      <c:catAx>
        <c:axId val="218764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18766336"/>
        <c:crosses val="autoZero"/>
        <c:auto val="1"/>
        <c:lblAlgn val="ctr"/>
        <c:lblOffset val="100"/>
        <c:noMultiLvlLbl val="0"/>
      </c:catAx>
      <c:valAx>
        <c:axId val="218766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87648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B8-4A77-98B6-D46CCE6081D8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B8-4A77-98B6-D46CCE6081D8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100</a:t>
                    </a:r>
                  </a:p>
                  <a:p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B8-4A77-98B6-D46CCE6081D8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B8-4A77-98B6-D46CCE6081D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B8-4A77-98B6-D46CCE6081D8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B8-4A77-98B6-D46CCE6081D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B8-4A77-98B6-D46CCE6081D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B8-4A77-98B6-D46CCE6081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AB8-4A77-98B6-D46CCE608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810624"/>
        <c:axId val="219414528"/>
      </c:lineChart>
      <c:catAx>
        <c:axId val="218810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19414528"/>
        <c:crosses val="autoZero"/>
        <c:auto val="1"/>
        <c:lblAlgn val="ctr"/>
        <c:lblOffset val="100"/>
        <c:noMultiLvlLbl val="0"/>
      </c:catAx>
      <c:valAx>
        <c:axId val="219414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88106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142633040577596E-3"/>
          <c:y val="0.31016376025417058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7.2610497231665155E-2"/>
                  <c:y val="6.012842007453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0D-4DB1-9B00-12FA37C2BA93}"/>
                </c:ext>
              </c:extLst>
            </c:dLbl>
            <c:dLbl>
              <c:idx val="1"/>
              <c:layout>
                <c:manualLayout>
                  <c:x val="-3.8237024004773683E-2"/>
                  <c:y val="0.32840801127831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0D-4DB1-9B00-12FA37C2BA93}"/>
                </c:ext>
              </c:extLst>
            </c:dLbl>
            <c:dLbl>
              <c:idx val="2"/>
              <c:layout>
                <c:manualLayout>
                  <c:x val="-2.316816079381297E-2"/>
                  <c:y val="0.34547296883140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0D-4DB1-9B00-12FA37C2BA93}"/>
                </c:ext>
              </c:extLst>
            </c:dLbl>
            <c:dLbl>
              <c:idx val="3"/>
              <c:layout>
                <c:manualLayout>
                  <c:x val="-2.1537766112569263E-2"/>
                  <c:y val="0.2495815884554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0D-4DB1-9B00-12FA37C2BA93}"/>
                </c:ext>
              </c:extLst>
            </c:dLbl>
            <c:dLbl>
              <c:idx val="4"/>
              <c:layout>
                <c:manualLayout>
                  <c:x val="-3.9359382567077571E-2"/>
                  <c:y val="0.252250681908731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0D-4DB1-9B00-12FA37C2BA93}"/>
                </c:ext>
              </c:extLst>
            </c:dLbl>
            <c:dLbl>
              <c:idx val="5"/>
              <c:layout>
                <c:manualLayout>
                  <c:x val="7.0564434259901615E-3"/>
                  <c:y val="4.6002464372645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0D-4DB1-9B00-12FA37C2BA93}"/>
                </c:ext>
              </c:extLst>
            </c:dLbl>
            <c:dLbl>
              <c:idx val="6"/>
              <c:layout>
                <c:manualLayout>
                  <c:x val="-2.7142633040577596E-2"/>
                  <c:y val="0.26759171289343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70D-4DB1-9B00-12FA37C2BA93}"/>
                </c:ext>
              </c:extLst>
            </c:dLbl>
            <c:dLbl>
              <c:idx val="7"/>
              <c:layout>
                <c:manualLayout>
                  <c:x val="-2.7142633040577596E-2"/>
                  <c:y val="0.26759171289343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70D-4DB1-9B00-12FA37C2BA93}"/>
                </c:ext>
              </c:extLst>
            </c:dLbl>
            <c:dLbl>
              <c:idx val="8"/>
              <c:layout>
                <c:manualLayout>
                  <c:x val="-2.0356974780433197E-2"/>
                  <c:y val="0.29191823224738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70D-4DB1-9B00-12FA37C2B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Corki" panose="00000500000000000000" pitchFamily="50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1546.3</c:v>
                </c:pt>
                <c:pt idx="1">
                  <c:v>1510</c:v>
                </c:pt>
                <c:pt idx="2">
                  <c:v>1510</c:v>
                </c:pt>
                <c:pt idx="3">
                  <c:v>500</c:v>
                </c:pt>
                <c:pt idx="4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70D-4DB1-9B00-12FA37C2B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492736"/>
        <c:axId val="219494272"/>
      </c:lineChart>
      <c:catAx>
        <c:axId val="219492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9494272"/>
        <c:crosses val="autoZero"/>
        <c:auto val="1"/>
        <c:lblAlgn val="ctr"/>
        <c:lblOffset val="100"/>
        <c:noMultiLvlLbl val="0"/>
      </c:catAx>
      <c:valAx>
        <c:axId val="21949427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94927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7709144006806526E-2"/>
          <c:w val="1"/>
          <c:h val="0.845239816244095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181992298561264E-3"/>
                  <c:y val="-0.135199229913112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985393322139351E-2"/>
                      <c:h val="0.117158528146509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963-40E2-957A-C32B090F07FF}"/>
                </c:ext>
              </c:extLst>
            </c:dLbl>
            <c:dLbl>
              <c:idx val="1"/>
              <c:layout>
                <c:manualLayout>
                  <c:x val="1.1476926827509601E-2"/>
                  <c:y val="-1.3771799739566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63-40E2-957A-C32B090F07FF}"/>
                </c:ext>
              </c:extLst>
            </c:dLbl>
            <c:dLbl>
              <c:idx val="2"/>
              <c:layout>
                <c:manualLayout>
                  <c:x val="1.4858989302506878E-2"/>
                  <c:y val="-1.1622154016854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63-40E2-957A-C32B090F07FF}"/>
                </c:ext>
              </c:extLst>
            </c:dLbl>
            <c:dLbl>
              <c:idx val="3"/>
              <c:layout>
                <c:manualLayout>
                  <c:x val="1.0153219008308555E-2"/>
                  <c:y val="-9.95612995462440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63-40E2-957A-C32B090F07FF}"/>
                </c:ext>
              </c:extLst>
            </c:dLbl>
            <c:dLbl>
              <c:idx val="4"/>
              <c:layout>
                <c:manualLayout>
                  <c:x val="5.6584265276238086E-3"/>
                  <c:y val="-2.4349791128125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63-40E2-957A-C32B090F07FF}"/>
                </c:ext>
              </c:extLst>
            </c:dLbl>
            <c:dLbl>
              <c:idx val="5"/>
              <c:layout>
                <c:manualLayout>
                  <c:x val="6.814842293103654E-3"/>
                  <c:y val="-3.46836843242158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63-40E2-957A-C32B090F07FF}"/>
                </c:ext>
              </c:extLst>
            </c:dLbl>
            <c:dLbl>
              <c:idx val="6"/>
              <c:layout>
                <c:manualLayout>
                  <c:x val="-8.9022653928872309E-3"/>
                  <c:y val="-0.22014588303323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63-40E2-957A-C32B090F07F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500</c:v>
                </c:pt>
                <c:pt idx="1">
                  <c:v>500</c:v>
                </c:pt>
                <c:pt idx="2">
                  <c:v>500</c:v>
                </c:pt>
                <c:pt idx="3">
                  <c:v>500</c:v>
                </c:pt>
                <c:pt idx="4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963-40E2-957A-C32B090F07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1.5989296213443943E-2"/>
                  <c:y val="-1.4656580169762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DF-418C-8A5D-2B570324EB55}"/>
                </c:ext>
              </c:extLst>
            </c:dLbl>
            <c:dLbl>
              <c:idx val="1"/>
              <c:layout>
                <c:manualLayout>
                  <c:x val="1.693942355431945E-2"/>
                  <c:y val="-8.61327318962731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D3-4C8C-A2CA-7A5FA20D0F1D}"/>
                </c:ext>
              </c:extLst>
            </c:dLbl>
            <c:dLbl>
              <c:idx val="2"/>
              <c:layout>
                <c:manualLayout>
                  <c:x val="1.4946550194987751E-2"/>
                  <c:y val="-4.30663659481365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D3-4C8C-A2CA-7A5FA20D0F1D}"/>
                </c:ext>
              </c:extLst>
            </c:dLbl>
            <c:dLbl>
              <c:idx val="3"/>
              <c:layout>
                <c:manualLayout>
                  <c:x val="7.0572656014384642E-3"/>
                  <c:y val="-6.8976328276620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D3-4C8C-A2CA-7A5FA20D0F1D}"/>
                </c:ext>
              </c:extLst>
            </c:dLbl>
            <c:dLbl>
              <c:idx val="4"/>
              <c:layout>
                <c:manualLayout>
                  <c:x val="-2.9071447660808233E-3"/>
                  <c:y val="-6.8397374125558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A2-46F6-93B0-CF3074D085EB}"/>
                </c:ext>
              </c:extLst>
            </c:dLbl>
            <c:dLbl>
              <c:idx val="5"/>
              <c:layout>
                <c:manualLayout>
                  <c:x val="-2.9071447660807166E-3"/>
                  <c:y val="-7.3282900848812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A2-46F6-93B0-CF3074D085E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1046.3</c:v>
                </c:pt>
                <c:pt idx="1">
                  <c:v>1010</c:v>
                </c:pt>
                <c:pt idx="2">
                  <c:v>1010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D3-4C8C-A2CA-7A5FA20D0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145"/>
        <c:shape val="box"/>
        <c:axId val="224620544"/>
        <c:axId val="224622080"/>
        <c:axId val="0"/>
      </c:bar3DChart>
      <c:catAx>
        <c:axId val="22462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24622080"/>
        <c:crosses val="autoZero"/>
        <c:auto val="1"/>
        <c:lblAlgn val="ctr"/>
        <c:lblOffset val="100"/>
        <c:noMultiLvlLbl val="0"/>
      </c:catAx>
      <c:valAx>
        <c:axId val="22462208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246205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1951918801386503E-2"/>
          <c:y val="0.91177661986947567"/>
          <c:w val="0.61142645238491744"/>
          <c:h val="8.822338013052434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Corki" panose="00000500000000000000" pitchFamily="50" charset="-52"/>
        </a:defRPr>
      </a:pPr>
      <a:endParaRPr lang="ru-RU"/>
    </a:p>
  </c:txPr>
  <c:externalData r:id="rId1">
    <c:autoUpdate val="0"/>
  </c:externalData>
</c:chartSpace>
</file>

<file path=ppt/charts/chart1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BF-49D5-914F-8A9CA0EB16FF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BF-49D5-914F-8A9CA0EB16FF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BF-49D5-914F-8A9CA0EB16FF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BF-49D5-914F-8A9CA0EB16FF}"/>
                </c:ext>
              </c:extLst>
            </c:dLbl>
            <c:dLbl>
              <c:idx val="4"/>
              <c:layout>
                <c:manualLayout>
                  <c:x val="-3.0751702959479078E-2"/>
                  <c:y val="-0.200522197615009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347245815158474E-2"/>
                      <c:h val="0.305223135652267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ABF-49D5-914F-8A9CA0EB16FF}"/>
                </c:ext>
              </c:extLst>
            </c:dLbl>
            <c:dLbl>
              <c:idx val="5"/>
              <c:layout>
                <c:manualLayout>
                  <c:x val="-1.7319289964062984E-2"/>
                  <c:y val="-0.163124036163818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3355982552132E-2"/>
                      <c:h val="0.398931993089367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ABF-49D5-914F-8A9CA0EB16FF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BF-49D5-914F-8A9CA0EB16FF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BF-49D5-914F-8A9CA0EB16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ABF-49D5-914F-8A9CA0EB1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480640"/>
        <c:axId val="224486528"/>
      </c:lineChart>
      <c:catAx>
        <c:axId val="224480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24486528"/>
        <c:crosses val="autoZero"/>
        <c:auto val="1"/>
        <c:lblAlgn val="ctr"/>
        <c:lblOffset val="100"/>
        <c:noMultiLvlLbl val="0"/>
      </c:catAx>
      <c:valAx>
        <c:axId val="224486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4480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6811836741683639E-2"/>
                  <c:y val="-0.18239448240137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29-4A19-BAF6-63CC6A8C4C57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29-4A19-BAF6-63CC6A8C4C57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29-4A19-BAF6-63CC6A8C4C57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  <a:fld id="{34D35971-5A0E-4960-8B19-39B7F4848FE5}" type="VALUE">
                      <a:rPr lang="en-US" smtClean="0"/>
                      <a:pPr/>
                      <a:t>[ЗНАЧЕНИЕ]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629-4A19-BAF6-63CC6A8C4C57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29-4A19-BAF6-63CC6A8C4C57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29-4A19-BAF6-63CC6A8C4C57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29-4A19-BAF6-63CC6A8C4C57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29-4A19-BAF6-63CC6A8C4C57}"/>
                </c:ext>
              </c:extLst>
            </c:dLbl>
            <c:dLbl>
              <c:idx val="8"/>
              <c:layout>
                <c:manualLayout>
                  <c:x val="-1.4999064034783656E-3"/>
                  <c:y val="-0.2032588421314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629-4A19-BAF6-63CC6A8C4C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  <c:pt idx="4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629-4A19-BAF6-63CC6A8C4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408320"/>
        <c:axId val="224409856"/>
      </c:lineChart>
      <c:catAx>
        <c:axId val="224408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24409856"/>
        <c:crosses val="autoZero"/>
        <c:auto val="1"/>
        <c:lblAlgn val="ctr"/>
        <c:lblOffset val="100"/>
        <c:noMultiLvlLbl val="0"/>
      </c:catAx>
      <c:valAx>
        <c:axId val="224409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44083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142633040577596E-3"/>
          <c:y val="0.31016376025417058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7.2610497231665155E-2"/>
                  <c:y val="6.012842007453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0D-4DB1-9B00-12FA37C2BA93}"/>
                </c:ext>
              </c:extLst>
            </c:dLbl>
            <c:dLbl>
              <c:idx val="1"/>
              <c:layout>
                <c:manualLayout>
                  <c:x val="-3.8237024004773683E-2"/>
                  <c:y val="0.3284080112783107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0D-4DB1-9B00-12FA37C2BA93}"/>
                </c:ext>
              </c:extLst>
            </c:dLbl>
            <c:dLbl>
              <c:idx val="2"/>
              <c:layout>
                <c:manualLayout>
                  <c:x val="-2.316816079381297E-2"/>
                  <c:y val="0.3454729688314076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0D-4DB1-9B00-12FA37C2BA93}"/>
                </c:ext>
              </c:extLst>
            </c:dLbl>
            <c:dLbl>
              <c:idx val="3"/>
              <c:layout>
                <c:manualLayout>
                  <c:x val="-2.1537766112569263E-2"/>
                  <c:y val="0.2495815884554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0D-4DB1-9B00-12FA37C2BA93}"/>
                </c:ext>
              </c:extLst>
            </c:dLbl>
            <c:dLbl>
              <c:idx val="4"/>
              <c:layout>
                <c:manualLayout>
                  <c:x val="-3.9359382567077571E-2"/>
                  <c:y val="0.252250681908731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0D-4DB1-9B00-12FA37C2BA93}"/>
                </c:ext>
              </c:extLst>
            </c:dLbl>
            <c:dLbl>
              <c:idx val="5"/>
              <c:layout>
                <c:manualLayout>
                  <c:x val="7.0564434259901615E-3"/>
                  <c:y val="4.600246437264539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0D-4DB1-9B00-12FA37C2BA93}"/>
                </c:ext>
              </c:extLst>
            </c:dLbl>
            <c:dLbl>
              <c:idx val="6"/>
              <c:layout>
                <c:manualLayout>
                  <c:x val="-2.7142633040577596E-2"/>
                  <c:y val="0.26759171289343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70D-4DB1-9B00-12FA37C2BA93}"/>
                </c:ext>
              </c:extLst>
            </c:dLbl>
            <c:dLbl>
              <c:idx val="7"/>
              <c:layout>
                <c:manualLayout>
                  <c:x val="-2.7142633040577596E-2"/>
                  <c:y val="0.26759171289343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70D-4DB1-9B00-12FA37C2BA93}"/>
                </c:ext>
              </c:extLst>
            </c:dLbl>
            <c:dLbl>
              <c:idx val="8"/>
              <c:layout>
                <c:manualLayout>
                  <c:x val="-2.0356974780433197E-2"/>
                  <c:y val="0.29191823224738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70D-4DB1-9B00-12FA37C2B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>
                    <a:latin typeface="Corki" panose="00000500000000000000" pitchFamily="50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325</c:v>
                </c:pt>
                <c:pt idx="1">
                  <c:v>320</c:v>
                </c:pt>
                <c:pt idx="2">
                  <c:v>320</c:v>
                </c:pt>
                <c:pt idx="3">
                  <c:v>320</c:v>
                </c:pt>
                <c:pt idx="4">
                  <c:v>320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70D-4DB1-9B00-12FA37C2B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492736"/>
        <c:axId val="219494272"/>
      </c:lineChart>
      <c:catAx>
        <c:axId val="219492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9494272"/>
        <c:crosses val="autoZero"/>
        <c:auto val="1"/>
        <c:lblAlgn val="ctr"/>
        <c:lblOffset val="100"/>
        <c:noMultiLvlLbl val="0"/>
      </c:catAx>
      <c:valAx>
        <c:axId val="21949427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94927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3402507411992867E-2"/>
          <c:w val="1"/>
          <c:h val="0.8452398162440958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9061555835477672E-2"/>
                  <c:y val="-0.27396729094653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457047617657544E-2"/>
                      <c:h val="0.131589168733495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963-40E2-957A-C32B090F07FF}"/>
                </c:ext>
              </c:extLst>
            </c:dLbl>
            <c:dLbl>
              <c:idx val="1"/>
              <c:layout>
                <c:manualLayout>
                  <c:x val="1.7224717648029162E-2"/>
                  <c:y val="-0.307761510770292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63-40E2-957A-C32B090F07FF}"/>
                </c:ext>
              </c:extLst>
            </c:dLbl>
            <c:dLbl>
              <c:idx val="2"/>
              <c:layout>
                <c:manualLayout>
                  <c:x val="1.3422007788715561E-2"/>
                  <c:y val="-0.292710659193535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63-40E2-957A-C32B090F07FF}"/>
                </c:ext>
              </c:extLst>
            </c:dLbl>
            <c:dLbl>
              <c:idx val="3"/>
              <c:layout>
                <c:manualLayout>
                  <c:x val="1.3027129708171522E-2"/>
                  <c:y val="-0.29104461094800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63-40E2-957A-C32B090F07FF}"/>
                </c:ext>
              </c:extLst>
            </c:dLbl>
            <c:dLbl>
              <c:idx val="4"/>
              <c:layout>
                <c:manualLayout>
                  <c:x val="5.6584105467070052E-3"/>
                  <c:y val="-0.305438417189069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63-40E2-957A-C32B090F07FF}"/>
                </c:ext>
              </c:extLst>
            </c:dLbl>
            <c:dLbl>
              <c:idx val="5"/>
              <c:layout>
                <c:manualLayout>
                  <c:x val="-3.6987290696241694E-4"/>
                  <c:y val="-0.339672475485569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63-40E2-957A-C32B090F07FF}"/>
                </c:ext>
              </c:extLst>
            </c:dLbl>
            <c:dLbl>
              <c:idx val="6"/>
              <c:layout>
                <c:manualLayout>
                  <c:x val="-8.9022653928872309E-3"/>
                  <c:y val="-0.22014588303323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63-40E2-957A-C32B090F07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325</c:v>
                </c:pt>
                <c:pt idx="1">
                  <c:v>320</c:v>
                </c:pt>
                <c:pt idx="2">
                  <c:v>320</c:v>
                </c:pt>
                <c:pt idx="3">
                  <c:v>320</c:v>
                </c:pt>
                <c:pt idx="4">
                  <c:v>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963-40E2-957A-C32B090F0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145"/>
        <c:shape val="cylinder"/>
        <c:axId val="224620544"/>
        <c:axId val="224622080"/>
        <c:axId val="0"/>
      </c:bar3DChart>
      <c:catAx>
        <c:axId val="22462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24622080"/>
        <c:crosses val="autoZero"/>
        <c:auto val="1"/>
        <c:lblAlgn val="ctr"/>
        <c:lblOffset val="100"/>
        <c:noMultiLvlLbl val="0"/>
      </c:catAx>
      <c:valAx>
        <c:axId val="22462208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246205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457704009033523"/>
          <c:y val="0.88146921971686365"/>
          <c:w val="0.28223143128478506"/>
          <c:h val="7.7769718376486177E-2"/>
        </c:manualLayout>
      </c:layout>
      <c:overlay val="0"/>
      <c:txPr>
        <a:bodyPr/>
        <a:lstStyle/>
        <a:p>
          <a:pPr>
            <a:defRPr sz="110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6953873912709455E-2"/>
                  <c:y val="-0.155265841887925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BF-49D5-914F-8A9CA0EB16FF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BF-49D5-914F-8A9CA0EB16FF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BF-49D5-914F-8A9CA0EB16FF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BF-49D5-914F-8A9CA0EB16FF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BF-49D5-914F-8A9CA0EB16FF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BF-49D5-914F-8A9CA0EB16FF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BF-49D5-914F-8A9CA0EB16FF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BF-49D5-914F-8A9CA0EB16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ABF-49D5-914F-8A9CA0EB1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480640"/>
        <c:axId val="224486528"/>
      </c:lineChart>
      <c:catAx>
        <c:axId val="224480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4486528"/>
        <c:crosses val="autoZero"/>
        <c:auto val="1"/>
        <c:lblAlgn val="ctr"/>
        <c:lblOffset val="100"/>
        <c:noMultiLvlLbl val="0"/>
      </c:catAx>
      <c:valAx>
        <c:axId val="224486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4480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>
          <a:latin typeface="Corki" panose="00000500000000000000" pitchFamily="50" charset="-52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98221666088945E-2"/>
          <c:y val="0.25867496204125467"/>
          <c:w val="0.95500280789564918"/>
          <c:h val="0.2413250379587453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c:spPr>
          </c:marker>
          <c:dPt>
            <c:idx val="1"/>
            <c:marker>
              <c:spPr>
                <a:solidFill>
                  <a:schemeClr val="bg2">
                    <a:lumMod val="10000"/>
                  </a:schemeClr>
                </a:solidFill>
                <a:ln>
                  <a:solidFill>
                    <a:schemeClr val="tx1">
                      <a:alpha val="99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495-4545-95C8-FB808C245A20}"/>
              </c:ext>
            </c:extLst>
          </c:dPt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95-4545-95C8-FB808C245A20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95-4545-95C8-FB808C245A20}"/>
                </c:ext>
              </c:extLst>
            </c:dLbl>
            <c:dLbl>
              <c:idx val="2"/>
              <c:layout>
                <c:manualLayout>
                  <c:x val="-3.3728385702160038E-2"/>
                  <c:y val="-0.155736770902531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95-4545-95C8-FB808C245A20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95-4545-95C8-FB808C245A20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95-4545-95C8-FB808C245A20}"/>
                </c:ext>
              </c:extLst>
            </c:dLbl>
            <c:dLbl>
              <c:idx val="5"/>
              <c:layout>
                <c:manualLayout>
                  <c:x val="-3.8397089444649812E-2"/>
                  <c:y val="-0.14906827780498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95-4545-95C8-FB808C245A20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95-4545-95C8-FB808C245A20}"/>
                </c:ext>
              </c:extLst>
            </c:dLbl>
            <c:dLbl>
              <c:idx val="7"/>
              <c:layout>
                <c:manualLayout>
                  <c:x val="-2.8637937357058624E-2"/>
                  <c:y val="-8.1063215198311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95-4545-95C8-FB808C245A20}"/>
                </c:ext>
              </c:extLst>
            </c:dLbl>
            <c:dLbl>
              <c:idx val="8"/>
              <c:layout>
                <c:manualLayout>
                  <c:x val="-1.4999064034783656E-2"/>
                  <c:y val="-9.344702440469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6E-4F58-8F30-4EED4FE27B89}"/>
                </c:ext>
              </c:extLst>
            </c:dLbl>
            <c:dLbl>
              <c:idx val="9"/>
              <c:layout>
                <c:manualLayout>
                  <c:x val="-1.3482796334022228E-2"/>
                  <c:y val="-8.985866225478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6E-4F58-8F30-4EED4FE27B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</c:v>
                </c:pt>
                <c:pt idx="1">
                  <c:v>42</c:v>
                </c:pt>
                <c:pt idx="2">
                  <c:v>43</c:v>
                </c:pt>
                <c:pt idx="3">
                  <c:v>44</c:v>
                </c:pt>
                <c:pt idx="4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495-4545-95C8-FB808C245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237440"/>
        <c:axId val="140239232"/>
      </c:lineChart>
      <c:catAx>
        <c:axId val="14023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239232"/>
        <c:crosses val="autoZero"/>
        <c:auto val="1"/>
        <c:lblAlgn val="ctr"/>
        <c:lblOffset val="100"/>
        <c:noMultiLvlLbl val="0"/>
      </c:catAx>
      <c:valAx>
        <c:axId val="140239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237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6811836741683639E-2"/>
                  <c:y val="-0.18239448240137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29-4A19-BAF6-63CC6A8C4C57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29-4A19-BAF6-63CC6A8C4C57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29-4A19-BAF6-63CC6A8C4C57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29-4A19-BAF6-63CC6A8C4C57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29-4A19-BAF6-63CC6A8C4C57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29-4A19-BAF6-63CC6A8C4C57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29-4A19-BAF6-63CC6A8C4C57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29-4A19-BAF6-63CC6A8C4C57}"/>
                </c:ext>
              </c:extLst>
            </c:dLbl>
            <c:dLbl>
              <c:idx val="8"/>
              <c:layout>
                <c:manualLayout>
                  <c:x val="-1.4999064034783656E-3"/>
                  <c:y val="-0.2032588421314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629-4A19-BAF6-63CC6A8C4C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629-4A19-BAF6-63CC6A8C4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408320"/>
        <c:axId val="224409856"/>
      </c:lineChart>
      <c:catAx>
        <c:axId val="224408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24409856"/>
        <c:crosses val="autoZero"/>
        <c:auto val="1"/>
        <c:lblAlgn val="ctr"/>
        <c:lblOffset val="100"/>
        <c:noMultiLvlLbl val="0"/>
      </c:catAx>
      <c:valAx>
        <c:axId val="224409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44083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142633040577596E-3"/>
          <c:y val="0.31016376025417058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7.2610497231665155E-2"/>
                  <c:y val="6.012842007453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0D-4DB1-9B00-12FA37C2BA93}"/>
                </c:ext>
              </c:extLst>
            </c:dLbl>
            <c:dLbl>
              <c:idx val="1"/>
              <c:layout>
                <c:manualLayout>
                  <c:x val="-3.8237024004773683E-2"/>
                  <c:y val="0.3284080112783107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24 327,9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0D-4DB1-9B00-12FA37C2BA93}"/>
                </c:ext>
              </c:extLst>
            </c:dLbl>
            <c:dLbl>
              <c:idx val="2"/>
              <c:layout>
                <c:manualLayout>
                  <c:x val="-2.316816079381297E-2"/>
                  <c:y val="0.3454729688314076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24 327,9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0D-4DB1-9B00-12FA37C2BA93}"/>
                </c:ext>
              </c:extLst>
            </c:dLbl>
            <c:dLbl>
              <c:idx val="3"/>
              <c:layout>
                <c:manualLayout>
                  <c:x val="-2.1537766112569263E-2"/>
                  <c:y val="0.2495815884554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0D-4DB1-9B00-12FA37C2BA93}"/>
                </c:ext>
              </c:extLst>
            </c:dLbl>
            <c:dLbl>
              <c:idx val="4"/>
              <c:layout>
                <c:manualLayout>
                  <c:x val="-3.9359382567077571E-2"/>
                  <c:y val="0.252250681908731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0D-4DB1-9B00-12FA37C2BA93}"/>
                </c:ext>
              </c:extLst>
            </c:dLbl>
            <c:dLbl>
              <c:idx val="5"/>
              <c:layout>
                <c:manualLayout>
                  <c:x val="7.0564434259901615E-3"/>
                  <c:y val="4.600246437264539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0D-4DB1-9B00-12FA37C2BA93}"/>
                </c:ext>
              </c:extLst>
            </c:dLbl>
            <c:dLbl>
              <c:idx val="6"/>
              <c:layout>
                <c:manualLayout>
                  <c:x val="-2.7142633040577596E-2"/>
                  <c:y val="0.26759171289343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70D-4DB1-9B00-12FA37C2BA93}"/>
                </c:ext>
              </c:extLst>
            </c:dLbl>
            <c:dLbl>
              <c:idx val="7"/>
              <c:layout>
                <c:manualLayout>
                  <c:x val="-2.7142633040577596E-2"/>
                  <c:y val="0.26759171289343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70D-4DB1-9B00-12FA37C2BA93}"/>
                </c:ext>
              </c:extLst>
            </c:dLbl>
            <c:dLbl>
              <c:idx val="8"/>
              <c:layout>
                <c:manualLayout>
                  <c:x val="-2.0356974780433197E-2"/>
                  <c:y val="0.29191823224738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70D-4DB1-9B00-12FA37C2B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>
                    <a:latin typeface="Corki" panose="00000500000000000000" pitchFamily="50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24292.9</c:v>
                </c:pt>
                <c:pt idx="1">
                  <c:v>24327.9</c:v>
                </c:pt>
                <c:pt idx="2">
                  <c:v>24327.9</c:v>
                </c:pt>
                <c:pt idx="3">
                  <c:v>24327.9</c:v>
                </c:pt>
                <c:pt idx="4">
                  <c:v>24327.9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70D-4DB1-9B00-12FA37C2B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492736"/>
        <c:axId val="219494272"/>
      </c:lineChart>
      <c:catAx>
        <c:axId val="219492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9494272"/>
        <c:crosses val="autoZero"/>
        <c:auto val="1"/>
        <c:lblAlgn val="ctr"/>
        <c:lblOffset val="100"/>
        <c:noMultiLvlLbl val="0"/>
      </c:catAx>
      <c:valAx>
        <c:axId val="21949427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94927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3402507411992867E-2"/>
          <c:w val="1"/>
          <c:h val="0.845239816244095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dLbl>
              <c:idx val="0"/>
              <c:layout>
                <c:manualLayout>
                  <c:x val="4.633424721019715E-3"/>
                  <c:y val="-3.90147791802556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63-40E2-957A-C32B090F07FF}"/>
                </c:ext>
              </c:extLst>
            </c:dLbl>
            <c:dLbl>
              <c:idx val="1"/>
              <c:layout>
                <c:manualLayout>
                  <c:x val="7.1660754244288775E-3"/>
                  <c:y val="6.39642747872956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63-40E2-957A-C32B090F07FF}"/>
                </c:ext>
              </c:extLst>
            </c:dLbl>
            <c:dLbl>
              <c:idx val="2"/>
              <c:layout>
                <c:manualLayout>
                  <c:x val="6.2372633432867504E-3"/>
                  <c:y val="2.1447279055486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63-40E2-957A-C32B090F07FF}"/>
                </c:ext>
              </c:extLst>
            </c:dLbl>
            <c:dLbl>
              <c:idx val="3"/>
              <c:layout>
                <c:manualLayout>
                  <c:x val="5.8423852627426049E-3"/>
                  <c:y val="-0.154097962248101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63-40E2-957A-C32B090F07FF}"/>
                </c:ext>
              </c:extLst>
            </c:dLbl>
            <c:dLbl>
              <c:idx val="4"/>
              <c:layout>
                <c:manualLayout>
                  <c:x val="5.6584105467070052E-3"/>
                  <c:y val="0.174784474808560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63-40E2-957A-C32B090F07FF}"/>
                </c:ext>
              </c:extLst>
            </c:dLbl>
            <c:dLbl>
              <c:idx val="5"/>
              <c:layout>
                <c:manualLayout>
                  <c:x val="-3.6987290696241694E-4"/>
                  <c:y val="-0.339672475485569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63-40E2-957A-C32B090F07FF}"/>
                </c:ext>
              </c:extLst>
            </c:dLbl>
            <c:dLbl>
              <c:idx val="6"/>
              <c:layout>
                <c:manualLayout>
                  <c:x val="-8.9022653928872309E-3"/>
                  <c:y val="-0.22014588303323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63-40E2-957A-C32B090F07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ki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24292.9</c:v>
                </c:pt>
                <c:pt idx="1">
                  <c:v>24327.9</c:v>
                </c:pt>
                <c:pt idx="2">
                  <c:v>24327.9</c:v>
                </c:pt>
                <c:pt idx="3">
                  <c:v>24327.9</c:v>
                </c:pt>
                <c:pt idx="4">
                  <c:v>24327.9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963-40E2-957A-C32B090F0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620544"/>
        <c:axId val="224622080"/>
      </c:barChart>
      <c:catAx>
        <c:axId val="224620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224622080"/>
        <c:crosses val="autoZero"/>
        <c:auto val="1"/>
        <c:lblAlgn val="ctr"/>
        <c:lblOffset val="100"/>
        <c:noMultiLvlLbl val="0"/>
      </c:catAx>
      <c:valAx>
        <c:axId val="224622080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224620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0231373663170813"/>
          <c:y val="0.72752364647141921"/>
          <c:w val="0.1899377088650285"/>
          <c:h val="0.111450772592443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rki" panose="000005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877796652126778E-2"/>
          <c:y val="0.12345158980374113"/>
          <c:w val="0.96273442368266049"/>
          <c:h val="0.4581846891946916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6953873912709455E-2"/>
                  <c:y val="-0.155265841887925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BF-49D5-914F-8A9CA0EB16FF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BF-49D5-914F-8A9CA0EB16FF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BF-49D5-914F-8A9CA0EB16FF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BF-49D5-914F-8A9CA0EB16FF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BF-49D5-914F-8A9CA0EB16FF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BF-49D5-914F-8A9CA0EB16FF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BF-49D5-914F-8A9CA0EB16FF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BF-49D5-914F-8A9CA0EB16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15</c:v>
                </c:pt>
                <c:pt idx="3">
                  <c:v>15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ABF-49D5-914F-8A9CA0EB1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480640"/>
        <c:axId val="224486528"/>
      </c:lineChart>
      <c:catAx>
        <c:axId val="224480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4486528"/>
        <c:crosses val="autoZero"/>
        <c:auto val="1"/>
        <c:lblAlgn val="ctr"/>
        <c:lblOffset val="100"/>
        <c:noMultiLvlLbl val="0"/>
      </c:catAx>
      <c:valAx>
        <c:axId val="224486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4480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>
          <a:latin typeface="Corki" panose="00000500000000000000" pitchFamily="50" charset="-52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98221666088945E-2"/>
          <c:y val="0.25867496204125467"/>
          <c:w val="0.95500280789564918"/>
          <c:h val="0.2413250379587453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c:spPr>
          </c:marker>
          <c:dPt>
            <c:idx val="1"/>
            <c:marker>
              <c:spPr>
                <a:solidFill>
                  <a:schemeClr val="bg2">
                    <a:lumMod val="10000"/>
                  </a:schemeClr>
                </a:solidFill>
                <a:ln>
                  <a:solidFill>
                    <a:schemeClr val="tx1">
                      <a:alpha val="99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14DA-4184-B596-0795B6F00110}"/>
              </c:ext>
            </c:extLst>
          </c:dPt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DA-4184-B596-0795B6F00110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DA-4184-B596-0795B6F00110}"/>
                </c:ext>
              </c:extLst>
            </c:dLbl>
            <c:dLbl>
              <c:idx val="2"/>
              <c:layout>
                <c:manualLayout>
                  <c:x val="-3.3728385702160038E-2"/>
                  <c:y val="-0.155736770902531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DA-4184-B596-0795B6F00110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DA-4184-B596-0795B6F00110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DA-4184-B596-0795B6F00110}"/>
                </c:ext>
              </c:extLst>
            </c:dLbl>
            <c:dLbl>
              <c:idx val="5"/>
              <c:layout>
                <c:manualLayout>
                  <c:x val="-3.8397089444649812E-2"/>
                  <c:y val="-0.14906827780498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DA-4184-B596-0795B6F00110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DA-4184-B596-0795B6F00110}"/>
                </c:ext>
              </c:extLst>
            </c:dLbl>
            <c:dLbl>
              <c:idx val="7"/>
              <c:layout>
                <c:manualLayout>
                  <c:x val="-2.8637937357058624E-2"/>
                  <c:y val="-8.1063215198311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DA-4184-B596-0795B6F00110}"/>
                </c:ext>
              </c:extLst>
            </c:dLbl>
            <c:dLbl>
              <c:idx val="8"/>
              <c:layout>
                <c:manualLayout>
                  <c:x val="-1.4999064034783656E-2"/>
                  <c:y val="-9.344702440469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4DA-4184-B596-0795B6F00110}"/>
                </c:ext>
              </c:extLst>
            </c:dLbl>
            <c:dLbl>
              <c:idx val="9"/>
              <c:layout>
                <c:manualLayout>
                  <c:x val="-1.3482796334022228E-2"/>
                  <c:y val="-8.985866225478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4DA-4184-B596-0795B6F001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59</c:v>
                </c:pt>
                <c:pt idx="1">
                  <c:v>60</c:v>
                </c:pt>
                <c:pt idx="2">
                  <c:v>61</c:v>
                </c:pt>
                <c:pt idx="3">
                  <c:v>62</c:v>
                </c:pt>
                <c:pt idx="4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14DA-4184-B596-0795B6F00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237440"/>
        <c:axId val="140239232"/>
      </c:lineChart>
      <c:catAx>
        <c:axId val="14023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239232"/>
        <c:crosses val="autoZero"/>
        <c:auto val="1"/>
        <c:lblAlgn val="ctr"/>
        <c:lblOffset val="100"/>
        <c:noMultiLvlLbl val="0"/>
      </c:catAx>
      <c:valAx>
        <c:axId val="140239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237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98221666088945E-2"/>
          <c:y val="0.25867496204125467"/>
          <c:w val="0.95500280789564918"/>
          <c:h val="0.2413250379587453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c:spPr>
          </c:marker>
          <c:dPt>
            <c:idx val="1"/>
            <c:marker>
              <c:spPr>
                <a:solidFill>
                  <a:schemeClr val="bg2">
                    <a:lumMod val="10000"/>
                  </a:schemeClr>
                </a:solidFill>
                <a:ln>
                  <a:solidFill>
                    <a:schemeClr val="tx1">
                      <a:alpha val="99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E52-438B-8029-768FD77C561E}"/>
              </c:ext>
            </c:extLst>
          </c:dPt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52-438B-8029-768FD77C561E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52-438B-8029-768FD77C561E}"/>
                </c:ext>
              </c:extLst>
            </c:dLbl>
            <c:dLbl>
              <c:idx val="2"/>
              <c:layout>
                <c:manualLayout>
                  <c:x val="-3.3728385702160038E-2"/>
                  <c:y val="-0.155736770902531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52-438B-8029-768FD77C561E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52-438B-8029-768FD77C561E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E52-438B-8029-768FD77C561E}"/>
                </c:ext>
              </c:extLst>
            </c:dLbl>
            <c:dLbl>
              <c:idx val="5"/>
              <c:layout>
                <c:manualLayout>
                  <c:x val="-3.8397089444649812E-2"/>
                  <c:y val="-0.14906827780498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52-438B-8029-768FD77C561E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E52-438B-8029-768FD77C561E}"/>
                </c:ext>
              </c:extLst>
            </c:dLbl>
            <c:dLbl>
              <c:idx val="7"/>
              <c:layout>
                <c:manualLayout>
                  <c:x val="-2.8637937357058624E-2"/>
                  <c:y val="-8.1063215198311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E52-438B-8029-768FD77C561E}"/>
                </c:ext>
              </c:extLst>
            </c:dLbl>
            <c:dLbl>
              <c:idx val="8"/>
              <c:layout>
                <c:manualLayout>
                  <c:x val="-1.4999064034783656E-2"/>
                  <c:y val="-9.344702440469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E52-438B-8029-768FD77C561E}"/>
                </c:ext>
              </c:extLst>
            </c:dLbl>
            <c:dLbl>
              <c:idx val="9"/>
              <c:layout>
                <c:manualLayout>
                  <c:x val="-1.3482796334022228E-2"/>
                  <c:y val="-8.985866225478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52-438B-8029-768FD77C5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E52-438B-8029-768FD77C5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237440"/>
        <c:axId val="140239232"/>
      </c:lineChart>
      <c:catAx>
        <c:axId val="14023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239232"/>
        <c:crosses val="autoZero"/>
        <c:auto val="1"/>
        <c:lblAlgn val="ctr"/>
        <c:lblOffset val="100"/>
        <c:noMultiLvlLbl val="0"/>
      </c:catAx>
      <c:valAx>
        <c:axId val="140239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237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98221666088945E-2"/>
          <c:y val="0.25867496204125467"/>
          <c:w val="0.95500280789564918"/>
          <c:h val="0.2413250379587453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c:spPr>
          </c:marker>
          <c:dPt>
            <c:idx val="1"/>
            <c:marker>
              <c:spPr>
                <a:solidFill>
                  <a:schemeClr val="bg2">
                    <a:lumMod val="10000"/>
                  </a:schemeClr>
                </a:solidFill>
                <a:ln>
                  <a:solidFill>
                    <a:schemeClr val="tx1">
                      <a:alpha val="99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ECA-41BD-8BEE-A335D4C418AB}"/>
              </c:ext>
            </c:extLst>
          </c:dPt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CA-41BD-8BEE-A335D4C418AB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CA-41BD-8BEE-A335D4C418AB}"/>
                </c:ext>
              </c:extLst>
            </c:dLbl>
            <c:dLbl>
              <c:idx val="2"/>
              <c:layout>
                <c:manualLayout>
                  <c:x val="-3.3728385702160038E-2"/>
                  <c:y val="-0.155736770902531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CA-41BD-8BEE-A335D4C418AB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CA-41BD-8BEE-A335D4C418AB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ECA-41BD-8BEE-A335D4C418AB}"/>
                </c:ext>
              </c:extLst>
            </c:dLbl>
            <c:dLbl>
              <c:idx val="5"/>
              <c:layout>
                <c:manualLayout>
                  <c:x val="-3.8397089444649812E-2"/>
                  <c:y val="-0.14906827780498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ECA-41BD-8BEE-A335D4C418AB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ECA-41BD-8BEE-A335D4C418AB}"/>
                </c:ext>
              </c:extLst>
            </c:dLbl>
            <c:dLbl>
              <c:idx val="7"/>
              <c:layout>
                <c:manualLayout>
                  <c:x val="-2.8637937357058624E-2"/>
                  <c:y val="-8.1063215198311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ECA-41BD-8BEE-A335D4C418AB}"/>
                </c:ext>
              </c:extLst>
            </c:dLbl>
            <c:dLbl>
              <c:idx val="8"/>
              <c:layout>
                <c:manualLayout>
                  <c:x val="-1.4999064034783656E-2"/>
                  <c:y val="-9.344702440469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ECA-41BD-8BEE-A335D4C418AB}"/>
                </c:ext>
              </c:extLst>
            </c:dLbl>
            <c:dLbl>
              <c:idx val="9"/>
              <c:layout>
                <c:manualLayout>
                  <c:x val="-1.3482796334022228E-2"/>
                  <c:y val="-8.985866225478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ECA-41BD-8BEE-A335D4C418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AECA-41BD-8BEE-A335D4C41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237440"/>
        <c:axId val="140239232"/>
      </c:lineChart>
      <c:catAx>
        <c:axId val="14023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239232"/>
        <c:crosses val="autoZero"/>
        <c:auto val="1"/>
        <c:lblAlgn val="ctr"/>
        <c:lblOffset val="100"/>
        <c:noMultiLvlLbl val="0"/>
      </c:catAx>
      <c:valAx>
        <c:axId val="140239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237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8970438262022E-2"/>
          <c:y val="0.29179608111805733"/>
          <c:w val="0.97300168473738957"/>
          <c:h val="0.2082049632487326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DE-4DE5-9BAD-D7E7CE496E19}"/>
                </c:ext>
              </c:extLst>
            </c:dLbl>
            <c:dLbl>
              <c:idx val="1"/>
              <c:layout>
                <c:manualLayout>
                  <c:x val="-1.9919250225682722E-2"/>
                  <c:y val="-0.239315572109898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DE-4DE5-9BAD-D7E7CE496E19}"/>
                </c:ext>
              </c:extLst>
            </c:dLbl>
            <c:dLbl>
              <c:idx val="2"/>
              <c:layout>
                <c:manualLayout>
                  <c:x val="-2.4696313041631241E-2"/>
                  <c:y val="-0.21868212069057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DE-4DE5-9BAD-D7E7CE496E19}"/>
                </c:ext>
              </c:extLst>
            </c:dLbl>
            <c:dLbl>
              <c:idx val="3"/>
              <c:layout>
                <c:manualLayout>
                  <c:x val="-2.469625419043733E-2"/>
                  <c:y val="-0.19730149348420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DE-4DE5-9BAD-D7E7CE496E19}"/>
                </c:ext>
              </c:extLst>
            </c:dLbl>
            <c:dLbl>
              <c:idx val="4"/>
              <c:layout>
                <c:manualLayout>
                  <c:x val="-3.9432942616775962E-2"/>
                  <c:y val="-0.209920462332055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DDE-4DE5-9BAD-D7E7CE496E19}"/>
                </c:ext>
              </c:extLst>
            </c:dLbl>
            <c:dLbl>
              <c:idx val="5"/>
              <c:layout>
                <c:manualLayout>
                  <c:x val="-4.2727822843001265E-2"/>
                  <c:y val="-0.18156495534912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DE-4DE5-9BAD-D7E7CE496E19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DDE-4DE5-9BAD-D7E7CE496E19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DE-4DE5-9BAD-D7E7CE496E19}"/>
                </c:ext>
              </c:extLst>
            </c:dLbl>
            <c:dLbl>
              <c:idx val="8"/>
              <c:layout>
                <c:manualLayout>
                  <c:x val="-2.9998128069567312E-3"/>
                  <c:y val="-0.124346487481175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FBA-48C4-A557-4E2B09F48B77}"/>
                </c:ext>
              </c:extLst>
            </c:dLbl>
            <c:dLbl>
              <c:idx val="9"/>
              <c:layout>
                <c:manualLayout>
                  <c:x val="-1.049934482434867E-2"/>
                  <c:y val="-0.11742442439724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BA-48C4-A557-4E2B09F48B77}"/>
                </c:ext>
              </c:extLst>
            </c:dLbl>
            <c:dLbl>
              <c:idx val="10"/>
              <c:layout>
                <c:manualLayout>
                  <c:x val="-4.4997192104350965E-3"/>
                  <c:y val="-0.103580298229380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BA-48C4-A557-4E2B09F48B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99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DDE-4DE5-9BAD-D7E7CE496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190080"/>
        <c:axId val="140191616"/>
      </c:lineChart>
      <c:catAx>
        <c:axId val="14019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191616"/>
        <c:crosses val="autoZero"/>
        <c:auto val="1"/>
        <c:lblAlgn val="ctr"/>
        <c:lblOffset val="100"/>
        <c:noMultiLvlLbl val="0"/>
      </c:catAx>
      <c:valAx>
        <c:axId val="140191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1900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98221666088945E-2"/>
          <c:y val="0.25867496204125467"/>
          <c:w val="0.95500280789564918"/>
          <c:h val="0.2413250379587453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c:spPr>
          </c:marker>
          <c:dPt>
            <c:idx val="1"/>
            <c:marker>
              <c:spPr>
                <a:solidFill>
                  <a:schemeClr val="bg2">
                    <a:lumMod val="10000"/>
                  </a:schemeClr>
                </a:solidFill>
                <a:ln>
                  <a:solidFill>
                    <a:schemeClr val="tx1">
                      <a:alpha val="99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495-4545-95C8-FB808C245A20}"/>
              </c:ext>
            </c:extLst>
          </c:dPt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95-4545-95C8-FB808C245A20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95-4545-95C8-FB808C245A20}"/>
                </c:ext>
              </c:extLst>
            </c:dLbl>
            <c:dLbl>
              <c:idx val="2"/>
              <c:layout>
                <c:manualLayout>
                  <c:x val="-3.3728385702160038E-2"/>
                  <c:y val="-0.155736770902531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95-4545-95C8-FB808C245A20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95-4545-95C8-FB808C245A20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95-4545-95C8-FB808C245A20}"/>
                </c:ext>
              </c:extLst>
            </c:dLbl>
            <c:dLbl>
              <c:idx val="5"/>
              <c:layout>
                <c:manualLayout>
                  <c:x val="-3.8397089444649812E-2"/>
                  <c:y val="-0.14906827780498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95-4545-95C8-FB808C245A20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95-4545-95C8-FB808C245A20}"/>
                </c:ext>
              </c:extLst>
            </c:dLbl>
            <c:dLbl>
              <c:idx val="7"/>
              <c:layout>
                <c:manualLayout>
                  <c:x val="-2.8637937357058624E-2"/>
                  <c:y val="-8.1063215198311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95-4545-95C8-FB808C245A20}"/>
                </c:ext>
              </c:extLst>
            </c:dLbl>
            <c:dLbl>
              <c:idx val="8"/>
              <c:layout>
                <c:manualLayout>
                  <c:x val="-1.4999064034783656E-2"/>
                  <c:y val="-9.344702440469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6E-4F58-8F30-4EED4FE27B89}"/>
                </c:ext>
              </c:extLst>
            </c:dLbl>
            <c:dLbl>
              <c:idx val="9"/>
              <c:layout>
                <c:manualLayout>
                  <c:x val="-1.3482796334022228E-2"/>
                  <c:y val="-8.985866225478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6E-4F58-8F30-4EED4FE27B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48</c:v>
                </c:pt>
                <c:pt idx="1">
                  <c:v>49</c:v>
                </c:pt>
                <c:pt idx="2">
                  <c:v>52</c:v>
                </c:pt>
                <c:pt idx="3">
                  <c:v>54</c:v>
                </c:pt>
                <c:pt idx="4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495-4545-95C8-FB808C245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237440"/>
        <c:axId val="140239232"/>
      </c:lineChart>
      <c:catAx>
        <c:axId val="14023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239232"/>
        <c:crosses val="autoZero"/>
        <c:auto val="1"/>
        <c:lblAlgn val="ctr"/>
        <c:lblOffset val="100"/>
        <c:noMultiLvlLbl val="0"/>
      </c:catAx>
      <c:valAx>
        <c:axId val="140239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237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98221666088945E-2"/>
          <c:y val="0.25867496204125467"/>
          <c:w val="0.95500280789564918"/>
          <c:h val="0.2413250379587453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c:spPr>
          </c:marker>
          <c:dPt>
            <c:idx val="1"/>
            <c:marker>
              <c:spPr>
                <a:solidFill>
                  <a:schemeClr val="bg2">
                    <a:lumMod val="10000"/>
                  </a:schemeClr>
                </a:solidFill>
                <a:ln>
                  <a:solidFill>
                    <a:schemeClr val="tx1">
                      <a:alpha val="99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FE2-42FA-8A25-95EEDD97C483}"/>
              </c:ext>
            </c:extLst>
          </c:dPt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E2-42FA-8A25-95EEDD97C483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FE2-42FA-8A25-95EEDD97C483}"/>
                </c:ext>
              </c:extLst>
            </c:dLbl>
            <c:dLbl>
              <c:idx val="2"/>
              <c:layout>
                <c:manualLayout>
                  <c:x val="-3.3728385702160038E-2"/>
                  <c:y val="-0.155736770902531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E2-42FA-8A25-95EEDD97C483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E2-42FA-8A25-95EEDD97C483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FE2-42FA-8A25-95EEDD97C483}"/>
                </c:ext>
              </c:extLst>
            </c:dLbl>
            <c:dLbl>
              <c:idx val="5"/>
              <c:layout>
                <c:manualLayout>
                  <c:x val="-3.8397089444649812E-2"/>
                  <c:y val="-0.14906827780498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FE2-42FA-8A25-95EEDD97C483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FE2-42FA-8A25-95EEDD97C483}"/>
                </c:ext>
              </c:extLst>
            </c:dLbl>
            <c:dLbl>
              <c:idx val="7"/>
              <c:layout>
                <c:manualLayout>
                  <c:x val="-2.8637937357058624E-2"/>
                  <c:y val="-8.1063215198311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FE2-42FA-8A25-95EEDD97C483}"/>
                </c:ext>
              </c:extLst>
            </c:dLbl>
            <c:dLbl>
              <c:idx val="8"/>
              <c:layout>
                <c:manualLayout>
                  <c:x val="-1.4999064034783656E-2"/>
                  <c:y val="-9.344702440469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FE2-42FA-8A25-95EEDD97C483}"/>
                </c:ext>
              </c:extLst>
            </c:dLbl>
            <c:dLbl>
              <c:idx val="9"/>
              <c:layout>
                <c:manualLayout>
                  <c:x val="-1.3482796334022228E-2"/>
                  <c:y val="-8.985866225478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FE2-42FA-8A25-95EEDD97C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48</c:v>
                </c:pt>
                <c:pt idx="1">
                  <c:v>49</c:v>
                </c:pt>
                <c:pt idx="2">
                  <c:v>52</c:v>
                </c:pt>
                <c:pt idx="3">
                  <c:v>54</c:v>
                </c:pt>
                <c:pt idx="4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3FE2-42FA-8A25-95EEDD97C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237440"/>
        <c:axId val="140239232"/>
      </c:lineChart>
      <c:catAx>
        <c:axId val="14023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239232"/>
        <c:crosses val="autoZero"/>
        <c:auto val="1"/>
        <c:lblAlgn val="ctr"/>
        <c:lblOffset val="100"/>
        <c:noMultiLvlLbl val="0"/>
      </c:catAx>
      <c:valAx>
        <c:axId val="140239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237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rki" panose="00000500000000000000" pitchFamily="50" charset="-52"/>
                <a:ea typeface="+mj-ea"/>
                <a:cs typeface="+mj-cs"/>
              </a:defRPr>
            </a:pPr>
            <a:r>
              <a:rPr lang="ru-RU">
                <a:latin typeface="Corki" panose="00000500000000000000" pitchFamily="50" charset="-52"/>
              </a:rPr>
              <a:t>Уровень безработицы,  %</a:t>
            </a:r>
          </a:p>
        </c:rich>
      </c:tx>
      <c:layout>
        <c:manualLayout>
          <c:xMode val="edge"/>
          <c:yMode val="edge"/>
          <c:x val="0.32100413235230674"/>
          <c:y val="6.62379389370769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Corki" panose="00000500000000000000" pitchFamily="50" charset="-52"/>
              <a:ea typeface="+mj-ea"/>
              <a:cs typeface="+mj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687008029108204E-2"/>
          <c:y val="4.8525502554606886E-2"/>
          <c:w val="0.96049218501713285"/>
          <c:h val="0.7768683298227634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ln w="28575" cap="rnd">
              <a:solidFill>
                <a:schemeClr val="accent1">
                  <a:alpha val="7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1">
                    <a:alpha val="7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B8-4B3E-95FB-0E2A3DF6FA9B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1">
                    <a:alpha val="7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B8-4B3E-95FB-0E2A3DF6FA9B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1">
                    <a:alpha val="7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B8-4B3E-95FB-0E2A3DF6FA9B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1">
                    <a:alpha val="7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4B8-4B3E-95FB-0E2A3DF6FA9B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28575" cap="rnd">
                <a:solidFill>
                  <a:schemeClr val="accent1">
                    <a:alpha val="7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F4B8-4B3E-95FB-0E2A3DF6FA9B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28575" cap="rnd">
                <a:solidFill>
                  <a:schemeClr val="accent1">
                    <a:alpha val="7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F4B8-4B3E-95FB-0E2A3DF6FA9B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rnd">
                <a:solidFill>
                  <a:schemeClr val="accent1">
                    <a:alpha val="7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51C-4CCB-8C91-01B0C5520E7D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chemeClr val="accent1">
                    <a:alpha val="7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51C-4CCB-8C91-01B0C5520E7D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28575" cap="rnd">
                <a:solidFill>
                  <a:schemeClr val="accent1">
                    <a:alpha val="7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851C-4CCB-8C91-01B0C5520E7D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ki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</c:strCache>
            </c:strRef>
          </c:cat>
          <c:val>
            <c:numRef>
              <c:f>Лист1!$B$2:$J$2</c:f>
              <c:numCache>
                <c:formatCode>#\ ##0.0</c:formatCode>
                <c:ptCount val="9"/>
                <c:pt idx="0">
                  <c:v>1</c:v>
                </c:pt>
                <c:pt idx="1">
                  <c:v>0.7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4B8-4B3E-95FB-0E2A3DF6FA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2153472"/>
        <c:axId val="62155008"/>
      </c:lineChart>
      <c:catAx>
        <c:axId val="62153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62155008"/>
        <c:crosses val="autoZero"/>
        <c:auto val="1"/>
        <c:lblAlgn val="ctr"/>
        <c:lblOffset val="100"/>
        <c:noMultiLvlLbl val="0"/>
      </c:catAx>
      <c:valAx>
        <c:axId val="62155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6215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98221666088945E-2"/>
          <c:y val="0.25867496204125467"/>
          <c:w val="0.95500280789564918"/>
          <c:h val="0.2413250379587453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c:spPr>
          </c:marker>
          <c:dPt>
            <c:idx val="1"/>
            <c:marker>
              <c:spPr>
                <a:solidFill>
                  <a:schemeClr val="bg2">
                    <a:lumMod val="10000"/>
                  </a:schemeClr>
                </a:solidFill>
                <a:ln>
                  <a:solidFill>
                    <a:schemeClr val="tx1">
                      <a:alpha val="99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2B7-432A-9CF9-2A45249C0EDD}"/>
              </c:ext>
            </c:extLst>
          </c:dPt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B7-432A-9CF9-2A45249C0EDD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B7-432A-9CF9-2A45249C0EDD}"/>
                </c:ext>
              </c:extLst>
            </c:dLbl>
            <c:dLbl>
              <c:idx val="2"/>
              <c:layout>
                <c:manualLayout>
                  <c:x val="-3.3728385702160038E-2"/>
                  <c:y val="-0.155736770902531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B7-432A-9CF9-2A45249C0EDD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B7-432A-9CF9-2A45249C0EDD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B7-432A-9CF9-2A45249C0EDD}"/>
                </c:ext>
              </c:extLst>
            </c:dLbl>
            <c:dLbl>
              <c:idx val="5"/>
              <c:layout>
                <c:manualLayout>
                  <c:x val="-3.8397089444649812E-2"/>
                  <c:y val="-0.14906827780498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B7-432A-9CF9-2A45249C0EDD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B7-432A-9CF9-2A45249C0EDD}"/>
                </c:ext>
              </c:extLst>
            </c:dLbl>
            <c:dLbl>
              <c:idx val="7"/>
              <c:layout>
                <c:manualLayout>
                  <c:x val="-2.8637937357058624E-2"/>
                  <c:y val="-8.1063215198311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B7-432A-9CF9-2A45249C0EDD}"/>
                </c:ext>
              </c:extLst>
            </c:dLbl>
            <c:dLbl>
              <c:idx val="8"/>
              <c:layout>
                <c:manualLayout>
                  <c:x val="-1.4999064034783656E-2"/>
                  <c:y val="-9.344702440469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B7-432A-9CF9-2A45249C0EDD}"/>
                </c:ext>
              </c:extLst>
            </c:dLbl>
            <c:dLbl>
              <c:idx val="9"/>
              <c:layout>
                <c:manualLayout>
                  <c:x val="-1.3482796334022228E-2"/>
                  <c:y val="-8.985866225478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2B7-432A-9CF9-2A45249C0E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</c:v>
                </c:pt>
                <c:pt idx="1">
                  <c:v>44</c:v>
                </c:pt>
                <c:pt idx="2">
                  <c:v>46</c:v>
                </c:pt>
                <c:pt idx="3">
                  <c:v>48</c:v>
                </c:pt>
                <c:pt idx="4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A2B7-432A-9CF9-2A45249C0E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237440"/>
        <c:axId val="140239232"/>
      </c:lineChart>
      <c:catAx>
        <c:axId val="14023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239232"/>
        <c:crosses val="autoZero"/>
        <c:auto val="1"/>
        <c:lblAlgn val="ctr"/>
        <c:lblOffset val="100"/>
        <c:noMultiLvlLbl val="0"/>
      </c:catAx>
      <c:valAx>
        <c:axId val="140239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237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98221666088945E-2"/>
          <c:y val="0.25867496204125467"/>
          <c:w val="0.95500280789564918"/>
          <c:h val="0.2413250379587453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c:spPr>
          </c:marker>
          <c:dPt>
            <c:idx val="1"/>
            <c:marker>
              <c:spPr>
                <a:solidFill>
                  <a:schemeClr val="bg2">
                    <a:lumMod val="10000"/>
                  </a:schemeClr>
                </a:solidFill>
                <a:ln>
                  <a:solidFill>
                    <a:schemeClr val="tx1">
                      <a:alpha val="99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74C5-406D-ABCF-A106F488F10A}"/>
              </c:ext>
            </c:extLst>
          </c:dPt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C5-406D-ABCF-A106F488F10A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C5-406D-ABCF-A106F488F10A}"/>
                </c:ext>
              </c:extLst>
            </c:dLbl>
            <c:dLbl>
              <c:idx val="2"/>
              <c:layout>
                <c:manualLayout>
                  <c:x val="-3.3728385702160038E-2"/>
                  <c:y val="-0.155736770902531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C5-406D-ABCF-A106F488F10A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C5-406D-ABCF-A106F488F10A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4C5-406D-ABCF-A106F488F10A}"/>
                </c:ext>
              </c:extLst>
            </c:dLbl>
            <c:dLbl>
              <c:idx val="5"/>
              <c:layout>
                <c:manualLayout>
                  <c:x val="-3.8397089444649812E-2"/>
                  <c:y val="-0.14906827780498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C5-406D-ABCF-A106F488F10A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C5-406D-ABCF-A106F488F10A}"/>
                </c:ext>
              </c:extLst>
            </c:dLbl>
            <c:dLbl>
              <c:idx val="7"/>
              <c:layout>
                <c:manualLayout>
                  <c:x val="-2.8637937357058624E-2"/>
                  <c:y val="-8.1063215198311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C5-406D-ABCF-A106F488F10A}"/>
                </c:ext>
              </c:extLst>
            </c:dLbl>
            <c:dLbl>
              <c:idx val="8"/>
              <c:layout>
                <c:manualLayout>
                  <c:x val="-1.4999064034783656E-2"/>
                  <c:y val="-9.344702440469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C5-406D-ABCF-A106F488F10A}"/>
                </c:ext>
              </c:extLst>
            </c:dLbl>
            <c:dLbl>
              <c:idx val="9"/>
              <c:layout>
                <c:manualLayout>
                  <c:x val="-1.3482796334022228E-2"/>
                  <c:y val="-8.985866225478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C5-406D-ABCF-A106F488F1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</c:v>
                </c:pt>
                <c:pt idx="1">
                  <c:v>44</c:v>
                </c:pt>
                <c:pt idx="2">
                  <c:v>46</c:v>
                </c:pt>
                <c:pt idx="3">
                  <c:v>48</c:v>
                </c:pt>
                <c:pt idx="4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74C5-406D-ABCF-A106F488F1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237440"/>
        <c:axId val="140239232"/>
      </c:lineChart>
      <c:catAx>
        <c:axId val="14023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239232"/>
        <c:crosses val="autoZero"/>
        <c:auto val="1"/>
        <c:lblAlgn val="ctr"/>
        <c:lblOffset val="100"/>
        <c:noMultiLvlLbl val="0"/>
      </c:catAx>
      <c:valAx>
        <c:axId val="140239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237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761920"/>
        <c:axId val="139784192"/>
      </c:lineChart>
      <c:catAx>
        <c:axId val="139761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9784192"/>
        <c:crosses val="autoZero"/>
        <c:auto val="1"/>
        <c:lblAlgn val="ctr"/>
        <c:lblOffset val="100"/>
        <c:noMultiLvlLbl val="0"/>
      </c:catAx>
      <c:valAx>
        <c:axId val="13978419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97619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56454491374181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rgbClr val="660033"/>
              </a:solidFill>
            </a:ln>
          </c:spPr>
          <c:marker>
            <c:spPr>
              <a:solidFill>
                <a:srgbClr val="660033"/>
              </a:solidFill>
              <a:ln>
                <a:solidFill>
                  <a:srgbClr val="660033"/>
                </a:solidFill>
              </a:ln>
            </c:spPr>
          </c:marker>
          <c:dLbls>
            <c:dLbl>
              <c:idx val="0"/>
              <c:layout>
                <c:manualLayout>
                  <c:x val="-5.9039231801970328E-2"/>
                  <c:y val="-0.22046161537606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FA-440C-A5C7-7D0E4595222D}"/>
                </c:ext>
              </c:extLst>
            </c:dLbl>
            <c:dLbl>
              <c:idx val="1"/>
              <c:layout>
                <c:manualLayout>
                  <c:x val="-4.5263411048177292E-2"/>
                  <c:y val="-0.205764174350998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FA-440C-A5C7-7D0E4595222D}"/>
                </c:ext>
              </c:extLst>
            </c:dLbl>
            <c:dLbl>
              <c:idx val="2"/>
              <c:layout>
                <c:manualLayout>
                  <c:x val="-4.1410500988182844E-2"/>
                  <c:y val="-0.158692642266758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FA-440C-A5C7-7D0E4595222D}"/>
                </c:ext>
              </c:extLst>
            </c:dLbl>
            <c:dLbl>
              <c:idx val="3"/>
              <c:layout>
                <c:manualLayout>
                  <c:x val="-5.6722951297754447E-2"/>
                  <c:y val="-0.161671272636373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FA-440C-A5C7-7D0E4595222D}"/>
                </c:ext>
              </c:extLst>
            </c:dLbl>
            <c:dLbl>
              <c:idx val="4"/>
              <c:layout>
                <c:manualLayout>
                  <c:x val="-3.9359487867980221E-2"/>
                  <c:y val="-0.24985649742621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FA-440C-A5C7-7D0E4595222D}"/>
                </c:ext>
              </c:extLst>
            </c:dLbl>
            <c:dLbl>
              <c:idx val="5"/>
              <c:layout>
                <c:manualLayout>
                  <c:x val="-4.526341104817725E-2"/>
                  <c:y val="-0.24985649742621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FA-440C-A5C7-7D0E4595222D}"/>
                </c:ext>
              </c:extLst>
            </c:dLbl>
            <c:dLbl>
              <c:idx val="6"/>
              <c:layout>
                <c:manualLayout>
                  <c:x val="-5.5726433029487904E-2"/>
                  <c:y val="-0.20726541694175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FA-440C-A5C7-7D0E4595222D}"/>
                </c:ext>
              </c:extLst>
            </c:dLbl>
            <c:dLbl>
              <c:idx val="7"/>
              <c:layout>
                <c:manualLayout>
                  <c:x val="-4.7531369348680859E-2"/>
                  <c:y val="-0.20726541694175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FA-440C-A5C7-7D0E4595222D}"/>
                </c:ext>
              </c:extLst>
            </c:dLbl>
            <c:dLbl>
              <c:idx val="8"/>
              <c:layout>
                <c:manualLayout>
                  <c:x val="-5.4087420293326492E-2"/>
                  <c:y val="-0.20726541694175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FA-440C-A5C7-7D0E4595222D}"/>
                </c:ext>
              </c:extLst>
            </c:dLbl>
            <c:dLbl>
              <c:idx val="9"/>
              <c:layout>
                <c:manualLayout>
                  <c:x val="-4.9170382084842271E-2"/>
                  <c:y val="-0.150738485048552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FA-440C-A5C7-7D0E4595222D}"/>
                </c:ext>
              </c:extLst>
            </c:dLbl>
            <c:dLbl>
              <c:idx val="10"/>
              <c:layout>
                <c:manualLayout>
                  <c:x val="-1.475111462545256E-2"/>
                  <c:y val="-0.20726541694175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DFA-440C-A5C7-7D0E459522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115828.2</c:v>
                </c:pt>
                <c:pt idx="1">
                  <c:v>118951.40000000001</c:v>
                </c:pt>
                <c:pt idx="2">
                  <c:v>111865.3</c:v>
                </c:pt>
                <c:pt idx="3">
                  <c:v>111865.3</c:v>
                </c:pt>
                <c:pt idx="4">
                  <c:v>111865.3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DFA-440C-A5C7-7D0E45952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076160"/>
        <c:axId val="140077696"/>
      </c:lineChart>
      <c:catAx>
        <c:axId val="140076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077696"/>
        <c:crosses val="autoZero"/>
        <c:auto val="1"/>
        <c:lblAlgn val="ctr"/>
        <c:lblOffset val="100"/>
        <c:noMultiLvlLbl val="0"/>
      </c:catAx>
      <c:valAx>
        <c:axId val="14007769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40076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92947123916568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rgbClr val="0F169D"/>
            </a:solidFill>
          </c:spPr>
          <c:invertIfNegative val="0"/>
          <c:dLbls>
            <c:dLbl>
              <c:idx val="0"/>
              <c:layout>
                <c:manualLayout>
                  <c:x val="-8.8793031035511519E-3"/>
                  <c:y val="-3.923084075398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AD-40C7-A316-F1F7541A1327}"/>
                </c:ext>
              </c:extLst>
            </c:dLbl>
            <c:dLbl>
              <c:idx val="1"/>
              <c:layout>
                <c:manualLayout>
                  <c:x val="-1.4338966853728087E-3"/>
                  <c:y val="-3.6217057093196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4-4423-BE74-672D48864884}"/>
                </c:ext>
              </c:extLst>
            </c:dLbl>
            <c:dLbl>
              <c:idx val="2"/>
              <c:layout>
                <c:manualLayout>
                  <c:x val="5.7355867414911818E-3"/>
                  <c:y val="-3.6217057093196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4-4423-BE74-672D48864884}"/>
                </c:ext>
              </c:extLst>
            </c:dLbl>
            <c:dLbl>
              <c:idx val="3"/>
              <c:layout>
                <c:manualLayout>
                  <c:x val="1.0037333250235071E-2"/>
                  <c:y val="-2.489904851802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89764100285156E-2"/>
                      <c:h val="7.27510134359578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6B4-4423-BE74-672D48864884}"/>
                </c:ext>
              </c:extLst>
            </c:dLbl>
            <c:dLbl>
              <c:idx val="4"/>
              <c:layout>
                <c:manualLayout>
                  <c:x val="4.3016900561184263E-3"/>
                  <c:y val="-4.5271321366495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4-4423-BE74-672D48864884}"/>
                </c:ext>
              </c:extLst>
            </c:dLbl>
            <c:dLbl>
              <c:idx val="5"/>
              <c:layout>
                <c:manualLayout>
                  <c:x val="7.1694834268640432E-3"/>
                  <c:y val="-4.5271321366495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4-4423-BE74-672D48864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AD-40C7-A316-F1F7541A13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68222"/>
            </a:solidFill>
          </c:spPr>
          <c:invertIfNegative val="0"/>
          <c:dLbls>
            <c:dLbl>
              <c:idx val="1"/>
              <c:layout>
                <c:manualLayout>
                  <c:x val="8.0167860136752481E-3"/>
                  <c:y val="8.0305743567952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AD-40C7-A316-F1F7541A1327}"/>
                </c:ext>
              </c:extLst>
            </c:dLbl>
            <c:dLbl>
              <c:idx val="2"/>
              <c:layout>
                <c:manualLayout>
                  <c:x val="8.0167071083010986E-3"/>
                  <c:y val="8.0305743567952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AD-40C7-A316-F1F7541A1327}"/>
                </c:ext>
              </c:extLst>
            </c:dLbl>
            <c:dLbl>
              <c:idx val="3"/>
              <c:layout>
                <c:manualLayout>
                  <c:x val="7.0146357364443889E-3"/>
                  <c:y val="-2.04453258669182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8AD-40C7-A316-F1F7541A1327}"/>
                </c:ext>
              </c:extLst>
            </c:dLbl>
            <c:dLbl>
              <c:idx val="4"/>
              <c:layout>
                <c:manualLayout>
                  <c:x val="8.6364197867052576E-3"/>
                  <c:y val="-1.2850697540214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977885925954026E-2"/>
                      <c:h val="4.68333601871880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8AD-40C7-A316-F1F7541A1327}"/>
                </c:ext>
              </c:extLst>
            </c:dLbl>
            <c:dLbl>
              <c:idx val="5"/>
              <c:layout>
                <c:manualLayout>
                  <c:x val="-6.6079348936809218E-5"/>
                  <c:y val="-8.07999911365342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AD-40C7-A316-F1F7541A1327}"/>
                </c:ext>
              </c:extLst>
            </c:dLbl>
            <c:dLbl>
              <c:idx val="6"/>
              <c:layout>
                <c:manualLayout>
                  <c:x val="-7.1063729077071293E-17"/>
                  <c:y val="-1.4090537141880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AD-40C7-A316-F1F7541A13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103010.5</c:v>
                </c:pt>
                <c:pt idx="1">
                  <c:v>105924.1</c:v>
                </c:pt>
                <c:pt idx="2">
                  <c:v>98659.199999999997</c:v>
                </c:pt>
                <c:pt idx="3">
                  <c:v>98659.199999999997</c:v>
                </c:pt>
                <c:pt idx="4">
                  <c:v>98659.199999999997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AD-40C7-A316-F1F7541A132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12799.7</c:v>
                </c:pt>
                <c:pt idx="1">
                  <c:v>13009.3</c:v>
                </c:pt>
                <c:pt idx="2">
                  <c:v>13188.1</c:v>
                </c:pt>
                <c:pt idx="3">
                  <c:v>13188.1</c:v>
                </c:pt>
                <c:pt idx="4">
                  <c:v>13188.1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3D-4276-BB40-92AC628489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gapDepth val="1"/>
        <c:shape val="cylinder"/>
        <c:axId val="140549504"/>
        <c:axId val="140551296"/>
        <c:axId val="0"/>
      </c:bar3DChart>
      <c:catAx>
        <c:axId val="14054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551296"/>
        <c:crosses val="autoZero"/>
        <c:auto val="1"/>
        <c:lblAlgn val="ctr"/>
        <c:lblOffset val="100"/>
        <c:noMultiLvlLbl val="0"/>
      </c:catAx>
      <c:valAx>
        <c:axId val="1405512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405495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658825622807945E-2"/>
          <c:y val="0.8791875585497031"/>
          <c:w val="0.60315012424093795"/>
          <c:h val="7.2508521422196201E-2"/>
        </c:manualLayout>
      </c:layout>
      <c:overlay val="0"/>
      <c:txPr>
        <a:bodyPr/>
        <a:lstStyle/>
        <a:p>
          <a:pPr>
            <a:defRPr sz="110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169600"/>
        <c:axId val="140171136"/>
      </c:lineChart>
      <c:catAx>
        <c:axId val="140169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171136"/>
        <c:crosses val="autoZero"/>
        <c:auto val="1"/>
        <c:lblAlgn val="ctr"/>
        <c:lblOffset val="100"/>
        <c:noMultiLvlLbl val="0"/>
      </c:catAx>
      <c:valAx>
        <c:axId val="14017113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401696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251520"/>
        <c:axId val="140253056"/>
      </c:lineChart>
      <c:catAx>
        <c:axId val="140251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0253056"/>
        <c:crosses val="autoZero"/>
        <c:auto val="1"/>
        <c:lblAlgn val="ctr"/>
        <c:lblOffset val="100"/>
        <c:noMultiLvlLbl val="0"/>
      </c:catAx>
      <c:valAx>
        <c:axId val="140253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2515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81-4810-A9E0-15D1BDBFEDD8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81-4810-A9E0-15D1BDBFEDD8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81-4810-A9E0-15D1BDBFEDD8}"/>
                </c:ext>
              </c:extLst>
            </c:dLbl>
            <c:dLbl>
              <c:idx val="3"/>
              <c:layout>
                <c:manualLayout>
                  <c:x val="-2.7693834240128095E-2"/>
                  <c:y val="-0.17751847895874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81-4810-A9E0-15D1BDBFEDD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81-4810-A9E0-15D1BDBFEDD8}"/>
                </c:ext>
              </c:extLst>
            </c:dLbl>
            <c:dLbl>
              <c:idx val="5"/>
              <c:layout>
                <c:manualLayout>
                  <c:x val="-2.0379013972660325E-2"/>
                  <c:y val="-0.17751847895874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81-4810-A9E0-15D1BDBFEDD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B81-4810-A9E0-15D1BDBFEDD8}"/>
                </c:ext>
              </c:extLst>
            </c:dLbl>
            <c:dLbl>
              <c:idx val="7"/>
              <c:layout>
                <c:manualLayout>
                  <c:x val="-1.0639060515318237E-2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81-4810-A9E0-15D1BDBFEDD8}"/>
                </c:ext>
              </c:extLst>
            </c:dLbl>
            <c:dLbl>
              <c:idx val="8"/>
              <c:layout>
                <c:manualLayout>
                  <c:x val="-7.4995320173918282E-3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B81-4810-A9E0-15D1BDBFEDD8}"/>
                </c:ext>
              </c:extLst>
            </c:dLbl>
            <c:dLbl>
              <c:idx val="9"/>
              <c:layout>
                <c:manualLayout>
                  <c:x val="-1.4999064034784755E-3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81-4810-A9E0-15D1BDBFEDD8}"/>
                </c:ext>
              </c:extLst>
            </c:dLbl>
            <c:dLbl>
              <c:idx val="10"/>
              <c:layout>
                <c:manualLayout>
                  <c:x val="-4.4997192104350965E-3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B81-4810-A9E0-15D1BDBFED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B81-4810-A9E0-15D1BDBFED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462336"/>
        <c:axId val="140468224"/>
      </c:lineChart>
      <c:catAx>
        <c:axId val="14046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468224"/>
        <c:crosses val="autoZero"/>
        <c:auto val="1"/>
        <c:lblAlgn val="ctr"/>
        <c:lblOffset val="100"/>
        <c:noMultiLvlLbl val="0"/>
      </c:catAx>
      <c:valAx>
        <c:axId val="140468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4623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6D-4E9A-917C-50031D9E4EC4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6D-4E9A-917C-50031D9E4EC4}"/>
                </c:ext>
              </c:extLst>
            </c:dLbl>
            <c:dLbl>
              <c:idx val="2"/>
              <c:layout>
                <c:manualLayout>
                  <c:x val="-2.4696272116836653E-2"/>
                  <c:y val="-0.1914498873042588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455239830746264E-2"/>
                      <c:h val="0.299997047273156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86D-4E9A-917C-50031D9E4EC4}"/>
                </c:ext>
              </c:extLst>
            </c:dLbl>
            <c:dLbl>
              <c:idx val="3"/>
              <c:layout>
                <c:manualLayout>
                  <c:x val="-2.9581609144811265E-2"/>
                  <c:y val="-0.191287487327880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6D-4E9A-917C-50031D9E4EC4}"/>
                </c:ext>
              </c:extLst>
            </c:dLbl>
            <c:dLbl>
              <c:idx val="4"/>
              <c:layout>
                <c:manualLayout>
                  <c:x val="-2.7391543867446452E-2"/>
                  <c:y val="-0.20054498901163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6D-4E9A-917C-50031D9E4EC4}"/>
                </c:ext>
              </c:extLst>
            </c:dLbl>
            <c:dLbl>
              <c:idx val="5"/>
              <c:layout>
                <c:manualLayout>
                  <c:x val="-3.2389308472326905E-2"/>
                  <c:y val="-0.192167681139246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6D-4E9A-917C-50031D9E4EC4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6D-4E9A-917C-50031D9E4EC4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6D-4E9A-917C-50031D9E4EC4}"/>
                </c:ext>
              </c:extLst>
            </c:dLbl>
            <c:dLbl>
              <c:idx val="8"/>
              <c:layout>
                <c:manualLayout>
                  <c:x val="-1.0499344824348559E-2"/>
                  <c:y val="-7.0547716920342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86D-4E9A-917C-50031D9E4EC4}"/>
                </c:ext>
              </c:extLst>
            </c:dLbl>
            <c:dLbl>
              <c:idx val="9"/>
              <c:layout>
                <c:manualLayout>
                  <c:x val="-1.34991576313054E-2"/>
                  <c:y val="-7.0547716920342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6D-4E9A-917C-50031D9E4EC4}"/>
                </c:ext>
              </c:extLst>
            </c:dLbl>
            <c:dLbl>
              <c:idx val="10"/>
              <c:layout>
                <c:manualLayout>
                  <c:x val="-7.4995320173918282E-3"/>
                  <c:y val="-0.14109543384068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86D-4E9A-917C-50031D9E4E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386D-4E9A-917C-50031D9E4E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321536"/>
        <c:axId val="140322688"/>
      </c:lineChart>
      <c:catAx>
        <c:axId val="140321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322688"/>
        <c:crosses val="autoZero"/>
        <c:auto val="1"/>
        <c:lblAlgn val="ctr"/>
        <c:lblOffset val="100"/>
        <c:noMultiLvlLbl val="0"/>
      </c:catAx>
      <c:valAx>
        <c:axId val="140322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3215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22-4A8D-9FE1-3D751D751052}"/>
                </c:ext>
              </c:extLst>
            </c:dLbl>
            <c:dLbl>
              <c:idx val="1"/>
              <c:layout>
                <c:manualLayout>
                  <c:x val="-2.8812332976767843E-2"/>
                  <c:y val="-0.1596021345582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22-4A8D-9FE1-3D751D751052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22-4A8D-9FE1-3D751D751052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22-4A8D-9FE1-3D751D751052}"/>
                </c:ext>
              </c:extLst>
            </c:dLbl>
            <c:dLbl>
              <c:idx val="4"/>
              <c:layout>
                <c:manualLayout>
                  <c:x val="-3.6562081929762895E-2"/>
                  <c:y val="-0.228590964942496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422-4A8D-9FE1-3D751D751052}"/>
                </c:ext>
              </c:extLst>
            </c:dLbl>
            <c:dLbl>
              <c:idx val="5"/>
              <c:layout>
                <c:manualLayout>
                  <c:x val="-3.2402069824681461E-2"/>
                  <c:y val="-0.20736568303073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22-4A8D-9FE1-3D751D751052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22-4A8D-9FE1-3D751D751052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22-4A8D-9FE1-3D751D751052}"/>
                </c:ext>
              </c:extLst>
            </c:dLbl>
            <c:dLbl>
              <c:idx val="8"/>
              <c:layout>
                <c:manualLayout>
                  <c:x val="-1.9498783245218754E-2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22-4A8D-9FE1-3D751D751052}"/>
                </c:ext>
              </c:extLst>
            </c:dLbl>
            <c:dLbl>
              <c:idx val="9"/>
              <c:layout>
                <c:manualLayout>
                  <c:x val="-1.34991576313054E-2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22-4A8D-9FE1-3D751D751052}"/>
                </c:ext>
              </c:extLst>
            </c:dLbl>
            <c:dLbl>
              <c:idx val="10"/>
              <c:layout>
                <c:manualLayout>
                  <c:x val="-8.9994384208701931E-3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422-4A8D-9FE1-3D751D7510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85</c:v>
                </c:pt>
                <c:pt idx="1">
                  <c:v>85</c:v>
                </c:pt>
                <c:pt idx="2">
                  <c:v>85</c:v>
                </c:pt>
                <c:pt idx="3">
                  <c:v>85</c:v>
                </c:pt>
                <c:pt idx="4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7422-4A8D-9FE1-3D751D7510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581120"/>
        <c:axId val="140587008"/>
      </c:lineChart>
      <c:catAx>
        <c:axId val="14058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587008"/>
        <c:crosses val="autoZero"/>
        <c:auto val="1"/>
        <c:lblAlgn val="ctr"/>
        <c:lblOffset val="100"/>
        <c:noMultiLvlLbl val="0"/>
      </c:catAx>
      <c:valAx>
        <c:axId val="1405870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581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r>
              <a:rPr lang="ru-RU">
                <a:solidFill>
                  <a:schemeClr val="tx1"/>
                </a:solidFill>
                <a:latin typeface="Corki" panose="00000500000000000000" pitchFamily="50" charset="-52"/>
              </a:rPr>
              <a:t>Среднемесячная начисленная заработная плата на одного работника в месяц, рублей</a:t>
            </a:r>
          </a:p>
        </c:rich>
      </c:tx>
      <c:layout>
        <c:manualLayout>
          <c:xMode val="edge"/>
          <c:yMode val="edge"/>
          <c:x val="0.224345610639641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Corki" panose="00000500000000000000" pitchFamily="50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244894340593683E-2"/>
          <c:y val="0.19768616490372246"/>
          <c:w val="0.95092087510955947"/>
          <c:h val="0.72969250551700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Объем инвестиций в основной капитал, млн.рублей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60077791453877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DC-47F1-A6C3-863665966527}"/>
                </c:ext>
              </c:extLst>
            </c:dLbl>
            <c:dLbl>
              <c:idx val="1"/>
              <c:layout>
                <c:manualLayout>
                  <c:x val="1.5204247516050957E-3"/>
                  <c:y val="1.12506938976709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B9-4650-93EB-64C0CF70E312}"/>
                </c:ext>
              </c:extLst>
            </c:dLbl>
            <c:dLbl>
              <c:idx val="2"/>
              <c:layout>
                <c:manualLayout>
                  <c:x val="1.5204247516050957E-3"/>
                  <c:y val="6.493608649954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B9-4650-93EB-64C0CF70E312}"/>
                </c:ext>
              </c:extLst>
            </c:dLbl>
            <c:dLbl>
              <c:idx val="3"/>
              <c:layout>
                <c:manualLayout>
                  <c:x val="1.5204247516050957E-3"/>
                  <c:y val="6.49360864995414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B9-4650-93EB-64C0CF70E312}"/>
                </c:ext>
              </c:extLst>
            </c:dLbl>
            <c:dLbl>
              <c:idx val="4"/>
              <c:layout>
                <c:manualLayout>
                  <c:x val="1.5204247516050957E-3"/>
                  <c:y val="-7.7776470931961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DC-47F1-A6C3-863665966527}"/>
                </c:ext>
              </c:extLst>
            </c:dLbl>
            <c:dLbl>
              <c:idx val="5"/>
              <c:layout>
                <c:manualLayout>
                  <c:x val="3.0408495032101914E-3"/>
                  <c:y val="6.493608649954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B9-4650-93EB-64C0CF70E312}"/>
                </c:ext>
              </c:extLst>
            </c:dLbl>
            <c:dLbl>
              <c:idx val="6"/>
              <c:layout>
                <c:manualLayout>
                  <c:x val="4.5612742548151756E-3"/>
                  <c:y val="6.493608649954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33-4B16-9A5E-7FAE3F813376}"/>
                </c:ext>
              </c:extLst>
            </c:dLbl>
            <c:dLbl>
              <c:idx val="7"/>
              <c:layout>
                <c:manualLayout>
                  <c:x val="3.0408495032100799E-3"/>
                  <c:y val="6.493608649954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33-4B16-9A5E-7FAE3F813376}"/>
                </c:ext>
              </c:extLst>
            </c:dLbl>
            <c:dLbl>
              <c:idx val="8"/>
              <c:layout>
                <c:manualLayout>
                  <c:x val="4.5612742548151756E-3"/>
                  <c:y val="6.493608649954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33-4B16-9A5E-7FAE3F8133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orki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</c:strCache>
            </c:strRef>
          </c:cat>
          <c:val>
            <c:numRef>
              <c:f>Лист1!$B$2:$J$2</c:f>
              <c:numCache>
                <c:formatCode>#\ ##0.0</c:formatCode>
                <c:ptCount val="9"/>
                <c:pt idx="0">
                  <c:v>120900.2</c:v>
                </c:pt>
                <c:pt idx="1">
                  <c:v>138007.29999999999</c:v>
                </c:pt>
                <c:pt idx="2">
                  <c:v>142323.1</c:v>
                </c:pt>
                <c:pt idx="3">
                  <c:v>163671.5</c:v>
                </c:pt>
                <c:pt idx="4">
                  <c:v>188200.1</c:v>
                </c:pt>
                <c:pt idx="5">
                  <c:v>190221.2</c:v>
                </c:pt>
                <c:pt idx="6">
                  <c:v>190221.2</c:v>
                </c:pt>
                <c:pt idx="7">
                  <c:v>190221.2</c:v>
                </c:pt>
                <c:pt idx="8">
                  <c:v>190221.2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DC-47F1-A6C3-86366596652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2179584"/>
        <c:axId val="110960640"/>
      </c:barChart>
      <c:catAx>
        <c:axId val="62179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10960640"/>
        <c:crosses val="autoZero"/>
        <c:auto val="1"/>
        <c:lblAlgn val="ctr"/>
        <c:lblOffset val="100"/>
        <c:noMultiLvlLbl val="0"/>
      </c:catAx>
      <c:valAx>
        <c:axId val="11096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6217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49270714066415E-2"/>
          <c:y val="0.24019934654429739"/>
          <c:w val="0.96570145857186718"/>
          <c:h val="0.430727548690015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E9-40F8-A7ED-2EE740A587C2}"/>
                </c:ext>
              </c:extLst>
            </c:dLbl>
            <c:dLbl>
              <c:idx val="1"/>
              <c:layout>
                <c:manualLayout>
                  <c:x val="-2.7253346041225306E-2"/>
                  <c:y val="-0.138660746793007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E9-40F8-A7ED-2EE740A587C2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E9-40F8-A7ED-2EE740A587C2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E9-40F8-A7ED-2EE740A587C2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E9-40F8-A7ED-2EE740A587C2}"/>
                </c:ext>
              </c:extLst>
            </c:dLbl>
            <c:dLbl>
              <c:idx val="5"/>
              <c:layout>
                <c:manualLayout>
                  <c:x val="-3.5370155051348176E-2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E9-40F8-A7ED-2EE740A587C2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E9-40F8-A7ED-2EE740A587C2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E9-40F8-A7ED-2EE740A587C2}"/>
                </c:ext>
              </c:extLst>
            </c:dLbl>
            <c:dLbl>
              <c:idx val="8"/>
              <c:layout>
                <c:manualLayout>
                  <c:x val="-1.1999251227826925E-2"/>
                  <c:y val="-0.14109543384068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E9-40F8-A7ED-2EE740A587C2}"/>
                </c:ext>
              </c:extLst>
            </c:dLbl>
            <c:dLbl>
              <c:idx val="9"/>
              <c:layout>
                <c:manualLayout>
                  <c:x val="-7.4996501202581334E-3"/>
                  <c:y val="-0.14109543384068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E9-40F8-A7ED-2EE740A587C2}"/>
                </c:ext>
              </c:extLst>
            </c:dLbl>
            <c:dLbl>
              <c:idx val="10"/>
              <c:layout>
                <c:manualLayout>
                  <c:x val="-8.9994384208701931E-3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AE9-40F8-A7ED-2EE740A587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9AE9-40F8-A7ED-2EE740A58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992896"/>
        <c:axId val="140994432"/>
      </c:lineChart>
      <c:catAx>
        <c:axId val="14099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994432"/>
        <c:crosses val="autoZero"/>
        <c:auto val="1"/>
        <c:lblAlgn val="ctr"/>
        <c:lblOffset val="100"/>
        <c:noMultiLvlLbl val="0"/>
      </c:catAx>
      <c:valAx>
        <c:axId val="14099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992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9339022529656E-2"/>
          <c:y val="0.19926086627841463"/>
          <c:w val="0.96327374112252939"/>
          <c:h val="0.4036665711013263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cap="rnd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28025846707E-2"/>
                  <c:y val="-0.24893059531501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6D-4009-9390-296EE5E0B007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6D-4009-9390-296EE5E0B007}"/>
                </c:ext>
              </c:extLst>
            </c:dLbl>
            <c:dLbl>
              <c:idx val="2"/>
              <c:layout>
                <c:manualLayout>
                  <c:x val="-2.7756761794665751E-2"/>
                  <c:y val="-0.14801502230095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6D-4009-9390-296EE5E0B007}"/>
                </c:ext>
              </c:extLst>
            </c:dLbl>
            <c:dLbl>
              <c:idx val="3"/>
              <c:layout>
                <c:manualLayout>
                  <c:x val="-2.8195996430931378E-2"/>
                  <c:y val="-0.13293337777284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6D-4009-9390-296EE5E0B007}"/>
                </c:ext>
              </c:extLst>
            </c:dLbl>
            <c:dLbl>
              <c:idx val="4"/>
              <c:layout>
                <c:manualLayout>
                  <c:x val="-3.4986377129844252E-2"/>
                  <c:y val="-0.11517547433001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16D-4009-9390-296EE5E0B007}"/>
                </c:ext>
              </c:extLst>
            </c:dLbl>
            <c:dLbl>
              <c:idx val="5"/>
              <c:layout>
                <c:manualLayout>
                  <c:x val="-3.2389300724559568E-2"/>
                  <c:y val="-0.11517547433001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6D-4009-9390-296EE5E0B007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16D-4009-9390-296EE5E0B007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16D-4009-9390-296EE5E0B007}"/>
                </c:ext>
              </c:extLst>
            </c:dLbl>
            <c:dLbl>
              <c:idx val="8"/>
              <c:layout>
                <c:manualLayout>
                  <c:x val="-1.0499344824348559E-2"/>
                  <c:y val="-0.11757952820057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16D-4009-9390-296EE5E0B007}"/>
                </c:ext>
              </c:extLst>
            </c:dLbl>
            <c:dLbl>
              <c:idx val="9"/>
              <c:layout>
                <c:manualLayout>
                  <c:x val="-1.34991576313054E-2"/>
                  <c:y val="-0.12395844906121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16D-4009-9390-296EE5E0B007}"/>
                </c:ext>
              </c:extLst>
            </c:dLbl>
            <c:dLbl>
              <c:idx val="10"/>
              <c:layout>
                <c:manualLayout>
                  <c:x val="-8.9994384208701931E-3"/>
                  <c:y val="-0.12395844906121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16D-4009-9390-296EE5E0B0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916D-4009-9390-296EE5E0B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650752"/>
        <c:axId val="140677120"/>
      </c:lineChart>
      <c:catAx>
        <c:axId val="140650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677120"/>
        <c:crosses val="autoZero"/>
        <c:auto val="1"/>
        <c:lblAlgn val="ctr"/>
        <c:lblOffset val="100"/>
        <c:noMultiLvlLbl val="0"/>
      </c:catAx>
      <c:valAx>
        <c:axId val="140677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650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169600"/>
        <c:axId val="140171136"/>
      </c:lineChart>
      <c:catAx>
        <c:axId val="140169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171136"/>
        <c:crosses val="autoZero"/>
        <c:auto val="1"/>
        <c:lblAlgn val="ctr"/>
        <c:lblOffset val="100"/>
        <c:noMultiLvlLbl val="0"/>
      </c:catAx>
      <c:valAx>
        <c:axId val="14017113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401696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251520"/>
        <c:axId val="140253056"/>
      </c:lineChart>
      <c:catAx>
        <c:axId val="140251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0253056"/>
        <c:crosses val="autoZero"/>
        <c:auto val="1"/>
        <c:lblAlgn val="ctr"/>
        <c:lblOffset val="100"/>
        <c:noMultiLvlLbl val="0"/>
      </c:catAx>
      <c:valAx>
        <c:axId val="140253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2515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81-4810-A9E0-15D1BDBFEDD8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81-4810-A9E0-15D1BDBFEDD8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81-4810-A9E0-15D1BDBFEDD8}"/>
                </c:ext>
              </c:extLst>
            </c:dLbl>
            <c:dLbl>
              <c:idx val="3"/>
              <c:layout>
                <c:manualLayout>
                  <c:x val="-2.7693834240128095E-2"/>
                  <c:y val="-0.17751847895874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81-4810-A9E0-15D1BDBFEDD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81-4810-A9E0-15D1BDBFEDD8}"/>
                </c:ext>
              </c:extLst>
            </c:dLbl>
            <c:dLbl>
              <c:idx val="5"/>
              <c:layout>
                <c:manualLayout>
                  <c:x val="-2.0379013972660325E-2"/>
                  <c:y val="-0.17751847895874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81-4810-A9E0-15D1BDBFEDD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B81-4810-A9E0-15D1BDBFEDD8}"/>
                </c:ext>
              </c:extLst>
            </c:dLbl>
            <c:dLbl>
              <c:idx val="7"/>
              <c:layout>
                <c:manualLayout>
                  <c:x val="-1.0639060515318237E-2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81-4810-A9E0-15D1BDBFEDD8}"/>
                </c:ext>
              </c:extLst>
            </c:dLbl>
            <c:dLbl>
              <c:idx val="8"/>
              <c:layout>
                <c:manualLayout>
                  <c:x val="-7.4995320173918282E-3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B81-4810-A9E0-15D1BDBFEDD8}"/>
                </c:ext>
              </c:extLst>
            </c:dLbl>
            <c:dLbl>
              <c:idx val="9"/>
              <c:layout>
                <c:manualLayout>
                  <c:x val="-1.4999064034784755E-3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81-4810-A9E0-15D1BDBFEDD8}"/>
                </c:ext>
              </c:extLst>
            </c:dLbl>
            <c:dLbl>
              <c:idx val="10"/>
              <c:layout>
                <c:manualLayout>
                  <c:x val="-4.4997192104350965E-3"/>
                  <c:y val="-0.13819061364903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B81-4810-A9E0-15D1BDBFED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B81-4810-A9E0-15D1BDBFED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462336"/>
        <c:axId val="140468224"/>
      </c:lineChart>
      <c:catAx>
        <c:axId val="14046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468224"/>
        <c:crosses val="autoZero"/>
        <c:auto val="1"/>
        <c:lblAlgn val="ctr"/>
        <c:lblOffset val="100"/>
        <c:noMultiLvlLbl val="0"/>
      </c:catAx>
      <c:valAx>
        <c:axId val="140468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4623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6D-4E9A-917C-50031D9E4EC4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6D-4E9A-917C-50031D9E4EC4}"/>
                </c:ext>
              </c:extLst>
            </c:dLbl>
            <c:dLbl>
              <c:idx val="2"/>
              <c:layout>
                <c:manualLayout>
                  <c:x val="-2.4696272116836653E-2"/>
                  <c:y val="-0.1914498873042588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455239830746264E-2"/>
                      <c:h val="0.299997047273156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86D-4E9A-917C-50031D9E4EC4}"/>
                </c:ext>
              </c:extLst>
            </c:dLbl>
            <c:dLbl>
              <c:idx val="3"/>
              <c:layout>
                <c:manualLayout>
                  <c:x val="-2.9581609144811265E-2"/>
                  <c:y val="-0.191287487327880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6D-4E9A-917C-50031D9E4EC4}"/>
                </c:ext>
              </c:extLst>
            </c:dLbl>
            <c:dLbl>
              <c:idx val="4"/>
              <c:layout>
                <c:manualLayout>
                  <c:x val="-2.7391543867446452E-2"/>
                  <c:y val="-0.20054498901163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6D-4E9A-917C-50031D9E4EC4}"/>
                </c:ext>
              </c:extLst>
            </c:dLbl>
            <c:dLbl>
              <c:idx val="5"/>
              <c:layout>
                <c:manualLayout>
                  <c:x val="-3.2389308472326905E-2"/>
                  <c:y val="-0.192167681139246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6D-4E9A-917C-50031D9E4EC4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6D-4E9A-917C-50031D9E4EC4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6D-4E9A-917C-50031D9E4EC4}"/>
                </c:ext>
              </c:extLst>
            </c:dLbl>
            <c:dLbl>
              <c:idx val="8"/>
              <c:layout>
                <c:manualLayout>
                  <c:x val="-1.0499344824348559E-2"/>
                  <c:y val="-7.0547716920342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86D-4E9A-917C-50031D9E4EC4}"/>
                </c:ext>
              </c:extLst>
            </c:dLbl>
            <c:dLbl>
              <c:idx val="9"/>
              <c:layout>
                <c:manualLayout>
                  <c:x val="-1.34991576313054E-2"/>
                  <c:y val="-7.0547716920342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6D-4E9A-917C-50031D9E4EC4}"/>
                </c:ext>
              </c:extLst>
            </c:dLbl>
            <c:dLbl>
              <c:idx val="10"/>
              <c:layout>
                <c:manualLayout>
                  <c:x val="-7.4995320173918282E-3"/>
                  <c:y val="-0.14109543384068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86D-4E9A-917C-50031D9E4E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386D-4E9A-917C-50031D9E4E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321536"/>
        <c:axId val="140322688"/>
      </c:lineChart>
      <c:catAx>
        <c:axId val="140321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322688"/>
        <c:crosses val="autoZero"/>
        <c:auto val="1"/>
        <c:lblAlgn val="ctr"/>
        <c:lblOffset val="100"/>
        <c:noMultiLvlLbl val="0"/>
      </c:catAx>
      <c:valAx>
        <c:axId val="140322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3215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22-4A8D-9FE1-3D751D751052}"/>
                </c:ext>
              </c:extLst>
            </c:dLbl>
            <c:dLbl>
              <c:idx val="1"/>
              <c:layout>
                <c:manualLayout>
                  <c:x val="-2.8812332976767843E-2"/>
                  <c:y val="-0.1596021345582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22-4A8D-9FE1-3D751D751052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22-4A8D-9FE1-3D751D751052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22-4A8D-9FE1-3D751D751052}"/>
                </c:ext>
              </c:extLst>
            </c:dLbl>
            <c:dLbl>
              <c:idx val="4"/>
              <c:layout>
                <c:manualLayout>
                  <c:x val="-3.6562081929762895E-2"/>
                  <c:y val="-0.228590964942496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422-4A8D-9FE1-3D751D751052}"/>
                </c:ext>
              </c:extLst>
            </c:dLbl>
            <c:dLbl>
              <c:idx val="5"/>
              <c:layout>
                <c:manualLayout>
                  <c:x val="-3.2402069824681461E-2"/>
                  <c:y val="-0.20736568303073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22-4A8D-9FE1-3D751D751052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22-4A8D-9FE1-3D751D751052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22-4A8D-9FE1-3D751D751052}"/>
                </c:ext>
              </c:extLst>
            </c:dLbl>
            <c:dLbl>
              <c:idx val="8"/>
              <c:layout>
                <c:manualLayout>
                  <c:x val="-1.9498783245218754E-2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22-4A8D-9FE1-3D751D751052}"/>
                </c:ext>
              </c:extLst>
            </c:dLbl>
            <c:dLbl>
              <c:idx val="9"/>
              <c:layout>
                <c:manualLayout>
                  <c:x val="-1.34991576313054E-2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22-4A8D-9FE1-3D751D751052}"/>
                </c:ext>
              </c:extLst>
            </c:dLbl>
            <c:dLbl>
              <c:idx val="10"/>
              <c:layout>
                <c:manualLayout>
                  <c:x val="-8.9994384208701931E-3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422-4A8D-9FE1-3D751D7510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7422-4A8D-9FE1-3D751D7510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581120"/>
        <c:axId val="140587008"/>
      </c:lineChart>
      <c:catAx>
        <c:axId val="14058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587008"/>
        <c:crosses val="autoZero"/>
        <c:auto val="1"/>
        <c:lblAlgn val="ctr"/>
        <c:lblOffset val="100"/>
        <c:noMultiLvlLbl val="0"/>
      </c:catAx>
      <c:valAx>
        <c:axId val="1405870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581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49270714066415E-2"/>
          <c:y val="0.24019934654429739"/>
          <c:w val="0.96570145857186718"/>
          <c:h val="0.430727548690015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E9-40F8-A7ED-2EE740A587C2}"/>
                </c:ext>
              </c:extLst>
            </c:dLbl>
            <c:dLbl>
              <c:idx val="1"/>
              <c:layout>
                <c:manualLayout>
                  <c:x val="-2.7253346041225306E-2"/>
                  <c:y val="-0.138660746793007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E9-40F8-A7ED-2EE740A587C2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E9-40F8-A7ED-2EE740A587C2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E9-40F8-A7ED-2EE740A587C2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E9-40F8-A7ED-2EE740A587C2}"/>
                </c:ext>
              </c:extLst>
            </c:dLbl>
            <c:dLbl>
              <c:idx val="5"/>
              <c:layout>
                <c:manualLayout>
                  <c:x val="-3.5370155051348176E-2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E9-40F8-A7ED-2EE740A587C2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E9-40F8-A7ED-2EE740A587C2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E9-40F8-A7ED-2EE740A587C2}"/>
                </c:ext>
              </c:extLst>
            </c:dLbl>
            <c:dLbl>
              <c:idx val="8"/>
              <c:layout>
                <c:manualLayout>
                  <c:x val="-1.1999251227826925E-2"/>
                  <c:y val="-0.14109543384068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E9-40F8-A7ED-2EE740A587C2}"/>
                </c:ext>
              </c:extLst>
            </c:dLbl>
            <c:dLbl>
              <c:idx val="9"/>
              <c:layout>
                <c:manualLayout>
                  <c:x val="-7.4996501202581334E-3"/>
                  <c:y val="-0.14109543384068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E9-40F8-A7ED-2EE740A587C2}"/>
                </c:ext>
              </c:extLst>
            </c:dLbl>
            <c:dLbl>
              <c:idx val="10"/>
              <c:layout>
                <c:manualLayout>
                  <c:x val="-8.9994384208701931E-3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AE9-40F8-A7ED-2EE740A587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9AE9-40F8-A7ED-2EE740A58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992896"/>
        <c:axId val="140994432"/>
      </c:lineChart>
      <c:catAx>
        <c:axId val="14099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994432"/>
        <c:crosses val="autoZero"/>
        <c:auto val="1"/>
        <c:lblAlgn val="ctr"/>
        <c:lblOffset val="100"/>
        <c:noMultiLvlLbl val="0"/>
      </c:catAx>
      <c:valAx>
        <c:axId val="14099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992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9339022529656E-2"/>
          <c:y val="0.19926086627841463"/>
          <c:w val="0.96327374112252939"/>
          <c:h val="0.4036665711013263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cap="rnd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28025846707E-2"/>
                  <c:y val="-0.24893059531501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6D-4009-9390-296EE5E0B007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6D-4009-9390-296EE5E0B007}"/>
                </c:ext>
              </c:extLst>
            </c:dLbl>
            <c:dLbl>
              <c:idx val="2"/>
              <c:layout>
                <c:manualLayout>
                  <c:x val="-2.7756761794665751E-2"/>
                  <c:y val="-0.14801502230095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6D-4009-9390-296EE5E0B007}"/>
                </c:ext>
              </c:extLst>
            </c:dLbl>
            <c:dLbl>
              <c:idx val="3"/>
              <c:layout>
                <c:manualLayout>
                  <c:x val="-2.8195996430931378E-2"/>
                  <c:y val="-0.13293337777284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6D-4009-9390-296EE5E0B007}"/>
                </c:ext>
              </c:extLst>
            </c:dLbl>
            <c:dLbl>
              <c:idx val="4"/>
              <c:layout>
                <c:manualLayout>
                  <c:x val="-3.4986377129844252E-2"/>
                  <c:y val="-0.11517547433001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16D-4009-9390-296EE5E0B007}"/>
                </c:ext>
              </c:extLst>
            </c:dLbl>
            <c:dLbl>
              <c:idx val="5"/>
              <c:layout>
                <c:manualLayout>
                  <c:x val="-3.2389300724559568E-2"/>
                  <c:y val="-0.11517547433001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6D-4009-9390-296EE5E0B007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16D-4009-9390-296EE5E0B007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16D-4009-9390-296EE5E0B007}"/>
                </c:ext>
              </c:extLst>
            </c:dLbl>
            <c:dLbl>
              <c:idx val="8"/>
              <c:layout>
                <c:manualLayout>
                  <c:x val="-1.0499344824348559E-2"/>
                  <c:y val="-0.11757952820057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16D-4009-9390-296EE5E0B007}"/>
                </c:ext>
              </c:extLst>
            </c:dLbl>
            <c:dLbl>
              <c:idx val="9"/>
              <c:layout>
                <c:manualLayout>
                  <c:x val="-1.34991576313054E-2"/>
                  <c:y val="-0.12395844906121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16D-4009-9390-296EE5E0B007}"/>
                </c:ext>
              </c:extLst>
            </c:dLbl>
            <c:dLbl>
              <c:idx val="10"/>
              <c:layout>
                <c:manualLayout>
                  <c:x val="-8.9994384208701931E-3"/>
                  <c:y val="-0.12395844906121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16D-4009-9390-296EE5E0B0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916D-4009-9390-296EE5E0B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650752"/>
        <c:axId val="140677120"/>
      </c:lineChart>
      <c:catAx>
        <c:axId val="140650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677120"/>
        <c:crosses val="autoZero"/>
        <c:auto val="1"/>
        <c:lblAlgn val="ctr"/>
        <c:lblOffset val="100"/>
        <c:noMultiLvlLbl val="0"/>
      </c:catAx>
      <c:valAx>
        <c:axId val="140677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650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49270714066415E-2"/>
          <c:y val="0.24019934654429739"/>
          <c:w val="0.96570145857186718"/>
          <c:h val="0.430727548690015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FC-4BD0-9D54-A8BA556BEB80}"/>
                </c:ext>
              </c:extLst>
            </c:dLbl>
            <c:dLbl>
              <c:idx val="1"/>
              <c:layout>
                <c:manualLayout>
                  <c:x val="-2.7253346041225306E-2"/>
                  <c:y val="-0.138660746793007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FC-4BD0-9D54-A8BA556BEB80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FC-4BD0-9D54-A8BA556BEB80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FC-4BD0-9D54-A8BA556BEB80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7FC-4BD0-9D54-A8BA556BEB80}"/>
                </c:ext>
              </c:extLst>
            </c:dLbl>
            <c:dLbl>
              <c:idx val="5"/>
              <c:layout>
                <c:manualLayout>
                  <c:x val="-3.5370155051348176E-2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FC-4BD0-9D54-A8BA556BEB80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7FC-4BD0-9D54-A8BA556BEB80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FC-4BD0-9D54-A8BA556BEB80}"/>
                </c:ext>
              </c:extLst>
            </c:dLbl>
            <c:dLbl>
              <c:idx val="8"/>
              <c:layout>
                <c:manualLayout>
                  <c:x val="-1.1999251227826925E-2"/>
                  <c:y val="-0.14109543384068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7FC-4BD0-9D54-A8BA556BEB80}"/>
                </c:ext>
              </c:extLst>
            </c:dLbl>
            <c:dLbl>
              <c:idx val="9"/>
              <c:layout>
                <c:manualLayout>
                  <c:x val="-7.4996501202581334E-3"/>
                  <c:y val="-0.14109543384068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FC-4BD0-9D54-A8BA556BEB80}"/>
                </c:ext>
              </c:extLst>
            </c:dLbl>
            <c:dLbl>
              <c:idx val="10"/>
              <c:layout>
                <c:manualLayout>
                  <c:x val="-8.9994384208701931E-3"/>
                  <c:y val="-0.150881383549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7FC-4BD0-9D54-A8BA556BEB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7FC-4BD0-9D54-A8BA556BE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992896"/>
        <c:axId val="140994432"/>
      </c:lineChart>
      <c:catAx>
        <c:axId val="14099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994432"/>
        <c:crosses val="autoZero"/>
        <c:auto val="1"/>
        <c:lblAlgn val="ctr"/>
        <c:lblOffset val="100"/>
        <c:noMultiLvlLbl val="0"/>
      </c:catAx>
      <c:valAx>
        <c:axId val="14099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992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50" normalizeH="0" baseline="0">
                <a:solidFill>
                  <a:schemeClr val="tx1"/>
                </a:solidFill>
                <a:latin typeface="Corki" panose="00000500000000000000" pitchFamily="50" charset="-52"/>
                <a:ea typeface="+mj-ea"/>
                <a:cs typeface="+mj-cs"/>
              </a:defRPr>
            </a:pPr>
            <a:r>
              <a:rPr lang="ru-RU" sz="1400" dirty="0">
                <a:solidFill>
                  <a:schemeClr val="tx1"/>
                </a:solidFill>
                <a:latin typeface="Corki" panose="00000500000000000000" pitchFamily="50" charset="-52"/>
              </a:rPr>
              <a:t>Количество малых предприятий и индивидуальных предпринимателей</a:t>
            </a:r>
          </a:p>
        </c:rich>
      </c:tx>
      <c:layout>
        <c:manualLayout>
          <c:xMode val="edge"/>
          <c:yMode val="edge"/>
          <c:x val="0.14959314791443437"/>
          <c:y val="1.00827366611480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50" normalizeH="0" baseline="0">
              <a:solidFill>
                <a:schemeClr val="tx1"/>
              </a:solidFill>
              <a:latin typeface="Corki" panose="00000500000000000000" pitchFamily="50" charset="-52"/>
              <a:ea typeface="+mj-ea"/>
              <a:cs typeface="+mj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115079805947487"/>
          <c:y val="0.14717454561786278"/>
          <c:w val="0.84934880972821203"/>
          <c:h val="0.72971127950517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Количество малых предприятий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ki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</c:strCache>
            </c:strRef>
          </c:cat>
          <c:val>
            <c:numRef>
              <c:f>Лист1!$B$2:$J$2</c:f>
              <c:numCache>
                <c:formatCode>General</c:formatCode>
                <c:ptCount val="9"/>
                <c:pt idx="0">
                  <c:v>552</c:v>
                </c:pt>
                <c:pt idx="1">
                  <c:v>557</c:v>
                </c:pt>
                <c:pt idx="2">
                  <c:v>558</c:v>
                </c:pt>
                <c:pt idx="3">
                  <c:v>557</c:v>
                </c:pt>
                <c:pt idx="4">
                  <c:v>560</c:v>
                </c:pt>
                <c:pt idx="5">
                  <c:v>563</c:v>
                </c:pt>
                <c:pt idx="6">
                  <c:v>563</c:v>
                </c:pt>
                <c:pt idx="7">
                  <c:v>563</c:v>
                </c:pt>
                <c:pt idx="8">
                  <c:v>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70-43E8-A259-EE6AFE25CF87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Индивидуальные предприниматели</c:v>
                </c:pt>
              </c:strCache>
            </c:strRef>
          </c:tx>
          <c:spPr>
            <a:solidFill>
              <a:srgbClr val="D8601E">
                <a:alpha val="70000"/>
              </a:srgb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ki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</c:strCache>
            </c:strRef>
          </c:cat>
          <c:val>
            <c:numRef>
              <c:f>Лист1!$B$3:$J$3</c:f>
              <c:numCache>
                <c:formatCode>General</c:formatCode>
                <c:ptCount val="9"/>
                <c:pt idx="0">
                  <c:v>974</c:v>
                </c:pt>
                <c:pt idx="1">
                  <c:v>1009</c:v>
                </c:pt>
                <c:pt idx="2">
                  <c:v>980</c:v>
                </c:pt>
                <c:pt idx="3">
                  <c:v>980</c:v>
                </c:pt>
                <c:pt idx="4">
                  <c:v>985</c:v>
                </c:pt>
                <c:pt idx="5">
                  <c:v>990</c:v>
                </c:pt>
                <c:pt idx="6">
                  <c:v>990</c:v>
                </c:pt>
                <c:pt idx="7">
                  <c:v>990</c:v>
                </c:pt>
                <c:pt idx="8">
                  <c:v>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70-43E8-A259-EE6AFE25CF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34676864"/>
        <c:axId val="134678400"/>
      </c:barChart>
      <c:catAx>
        <c:axId val="134676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34678400"/>
        <c:crosses val="autoZero"/>
        <c:auto val="1"/>
        <c:lblAlgn val="ctr"/>
        <c:lblOffset val="100"/>
        <c:noMultiLvlLbl val="0"/>
      </c:catAx>
      <c:valAx>
        <c:axId val="13467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3467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042084807463459E-2"/>
          <c:y val="0.93539876826536705"/>
          <c:w val="0.8999997987154017"/>
          <c:h val="6.46012317346329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rki" panose="000005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9339022529656E-2"/>
          <c:y val="0.19926086627841463"/>
          <c:w val="0.96327374112252939"/>
          <c:h val="0.4036665711013263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cap="rnd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28025846707E-2"/>
                  <c:y val="-0.24893059531501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AC-46C5-A495-2793FBEC2634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AC-46C5-A495-2793FBEC2634}"/>
                </c:ext>
              </c:extLst>
            </c:dLbl>
            <c:dLbl>
              <c:idx val="2"/>
              <c:layout>
                <c:manualLayout>
                  <c:x val="-2.7756761794665751E-2"/>
                  <c:y val="-0.14801502230095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AC-46C5-A495-2793FBEC2634}"/>
                </c:ext>
              </c:extLst>
            </c:dLbl>
            <c:dLbl>
              <c:idx val="3"/>
              <c:layout>
                <c:manualLayout>
                  <c:x val="-2.8195996430931378E-2"/>
                  <c:y val="-0.13293337777284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AC-46C5-A495-2793FBEC2634}"/>
                </c:ext>
              </c:extLst>
            </c:dLbl>
            <c:dLbl>
              <c:idx val="4"/>
              <c:layout>
                <c:manualLayout>
                  <c:x val="-3.4986377129844252E-2"/>
                  <c:y val="-0.11517547433001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AC-46C5-A495-2793FBEC2634}"/>
                </c:ext>
              </c:extLst>
            </c:dLbl>
            <c:dLbl>
              <c:idx val="5"/>
              <c:layout>
                <c:manualLayout>
                  <c:x val="-3.2389300724559568E-2"/>
                  <c:y val="-0.11517547433001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AC-46C5-A495-2793FBEC2634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3AC-46C5-A495-2793FBEC2634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AC-46C5-A495-2793FBEC2634}"/>
                </c:ext>
              </c:extLst>
            </c:dLbl>
            <c:dLbl>
              <c:idx val="8"/>
              <c:layout>
                <c:manualLayout>
                  <c:x val="-1.0499344824348559E-2"/>
                  <c:y val="-0.11757952820057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3AC-46C5-A495-2793FBEC2634}"/>
                </c:ext>
              </c:extLst>
            </c:dLbl>
            <c:dLbl>
              <c:idx val="9"/>
              <c:layout>
                <c:manualLayout>
                  <c:x val="-1.34991576313054E-2"/>
                  <c:y val="-0.12395844906121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3AC-46C5-A495-2793FBEC2634}"/>
                </c:ext>
              </c:extLst>
            </c:dLbl>
            <c:dLbl>
              <c:idx val="10"/>
              <c:layout>
                <c:manualLayout>
                  <c:x val="-8.9994384208701931E-3"/>
                  <c:y val="-0.12395844906121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3AC-46C5-A495-2793FBEC26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85</c:v>
                </c:pt>
                <c:pt idx="1">
                  <c:v>85</c:v>
                </c:pt>
                <c:pt idx="2">
                  <c:v>85</c:v>
                </c:pt>
                <c:pt idx="3">
                  <c:v>85</c:v>
                </c:pt>
                <c:pt idx="4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73AC-46C5-A495-2793FBEC2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650752"/>
        <c:axId val="140677120"/>
      </c:lineChart>
      <c:catAx>
        <c:axId val="140650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677120"/>
        <c:crosses val="autoZero"/>
        <c:auto val="1"/>
        <c:lblAlgn val="ctr"/>
        <c:lblOffset val="100"/>
        <c:noMultiLvlLbl val="0"/>
      </c:catAx>
      <c:valAx>
        <c:axId val="140677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650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  <c:spPr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041200623462895E-4"/>
          <c:y val="1.248960361846374E-2"/>
          <c:w val="0.99964948116587626"/>
          <c:h val="0.888066333128978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1.0316803758794775E-2"/>
                  <c:y val="-4.2591024481619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70-490C-BB6A-0A989E784A54}"/>
                </c:ext>
              </c:extLst>
            </c:dLbl>
            <c:dLbl>
              <c:idx val="1"/>
              <c:layout>
                <c:manualLayout>
                  <c:x val="3.375458891098279E-3"/>
                  <c:y val="6.112510638495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70-490C-BB6A-0A989E784A54}"/>
                </c:ext>
              </c:extLst>
            </c:dLbl>
            <c:dLbl>
              <c:idx val="2"/>
              <c:layout>
                <c:manualLayout>
                  <c:x val="3.13273963249028E-3"/>
                  <c:y val="6.7373975711883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70-490C-BB6A-0A989E784A54}"/>
                </c:ext>
              </c:extLst>
            </c:dLbl>
            <c:dLbl>
              <c:idx val="3"/>
              <c:layout>
                <c:manualLayout>
                  <c:x val="-3.1009000339276302E-4"/>
                  <c:y val="5.2702633078525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70-490C-BB6A-0A989E784A54}"/>
                </c:ext>
              </c:extLst>
            </c:dLbl>
            <c:dLbl>
              <c:idx val="4"/>
              <c:layout>
                <c:manualLayout>
                  <c:x val="-1.6562745658442763E-3"/>
                  <c:y val="4.9045353597060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70-490C-BB6A-0A989E784A54}"/>
                </c:ext>
              </c:extLst>
            </c:dLbl>
            <c:dLbl>
              <c:idx val="5"/>
              <c:layout>
                <c:manualLayout>
                  <c:x val="5.0331945119145281E-4"/>
                  <c:y val="6.3254936126413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70-490C-BB6A-0A989E784A54}"/>
                </c:ext>
              </c:extLst>
            </c:dLbl>
            <c:dLbl>
              <c:idx val="6"/>
              <c:layout>
                <c:manualLayout>
                  <c:x val="-5.0632332717948317E-3"/>
                  <c:y val="0.111914128137270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70-490C-BB6A-0A989E784A54}"/>
                </c:ext>
              </c:extLst>
            </c:dLbl>
            <c:dLbl>
              <c:idx val="7"/>
              <c:layout>
                <c:manualLayout>
                  <c:x val="-5.0632332717949558E-3"/>
                  <c:y val="0.1178155264192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170-490C-BB6A-0A989E784A54}"/>
                </c:ext>
              </c:extLst>
            </c:dLbl>
            <c:dLbl>
              <c:idx val="8"/>
              <c:layout>
                <c:manualLayout>
                  <c:x val="1.6877444239316931E-3"/>
                  <c:y val="0.104183424621081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170-490C-BB6A-0A989E784A54}"/>
                </c:ext>
              </c:extLst>
            </c:dLbl>
            <c:dLbl>
              <c:idx val="9"/>
              <c:layout>
                <c:manualLayout>
                  <c:x val="-2.5316166358973851E-3"/>
                  <c:y val="0.106012543780944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70-490C-BB6A-0A989E784A54}"/>
                </c:ext>
              </c:extLst>
            </c:dLbl>
            <c:dLbl>
              <c:idx val="10"/>
              <c:layout>
                <c:manualLayout>
                  <c:x val="-4.2193610598290779E-3"/>
                  <c:y val="0.10845596707652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170-490C-BB6A-0A989E784A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13108</c:v>
                </c:pt>
                <c:pt idx="1">
                  <c:v>13108</c:v>
                </c:pt>
                <c:pt idx="2">
                  <c:v>13108</c:v>
                </c:pt>
                <c:pt idx="3">
                  <c:v>13108</c:v>
                </c:pt>
                <c:pt idx="4">
                  <c:v>13108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170-490C-BB6A-0A989E784A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66003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2.1307773352136843E-2"/>
                  <c:y val="-6.1204290548944008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170-490C-BB6A-0A989E784A54}"/>
                </c:ext>
              </c:extLst>
            </c:dLbl>
            <c:dLbl>
              <c:idx val="1"/>
              <c:layout>
                <c:manualLayout>
                  <c:x val="5.2742013247863472E-3"/>
                  <c:y val="-1.0074116836878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170-490C-BB6A-0A989E784A54}"/>
                </c:ext>
              </c:extLst>
            </c:dLbl>
            <c:dLbl>
              <c:idx val="2"/>
              <c:layout>
                <c:manualLayout>
                  <c:x val="2.3066661355996804E-2"/>
                  <c:y val="4.919759497363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09906821876248E-2"/>
                      <c:h val="0.104988055056369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5170-490C-BB6A-0A989E784A54}"/>
                </c:ext>
              </c:extLst>
            </c:dLbl>
            <c:dLbl>
              <c:idx val="3"/>
              <c:layout>
                <c:manualLayout>
                  <c:x val="4.535779916000765E-3"/>
                  <c:y val="-7.69965977778069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170-490C-BB6A-0A989E784A54}"/>
                </c:ext>
              </c:extLst>
            </c:dLbl>
            <c:dLbl>
              <c:idx val="4"/>
              <c:layout>
                <c:manualLayout>
                  <c:x val="7.0143721404692409E-3"/>
                  <c:y val="-3.030373430288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170-490C-BB6A-0A989E784A54}"/>
                </c:ext>
              </c:extLst>
            </c:dLbl>
            <c:dLbl>
              <c:idx val="5"/>
              <c:layout>
                <c:manualLayout>
                  <c:x val="2.8057089882091782E-3"/>
                  <c:y val="-1.5575450510442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170-490C-BB6A-0A989E784A54}"/>
                </c:ext>
              </c:extLst>
            </c:dLbl>
            <c:dLbl>
              <c:idx val="8"/>
              <c:layout>
                <c:manualLayout>
                  <c:x val="-3.375488847863262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170-490C-BB6A-0A989E784A54}"/>
                </c:ext>
              </c:extLst>
            </c:dLbl>
            <c:dLbl>
              <c:idx val="9"/>
              <c:layout>
                <c:manualLayout>
                  <c:x val="0"/>
                  <c:y val="-5.08700582442143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170-490C-BB6A-0A989E784A54}"/>
                </c:ext>
              </c:extLst>
            </c:dLbl>
            <c:dLbl>
              <c:idx val="10"/>
              <c:layout>
                <c:manualLayout>
                  <c:x val="-5.9071054837607096E-3"/>
                  <c:y val="-4.0696046595371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170-490C-BB6A-0A989E784A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68347.7</c:v>
                </c:pt>
                <c:pt idx="1">
                  <c:v>69908.100000000006</c:v>
                </c:pt>
                <c:pt idx="2">
                  <c:v>70357.5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170-490C-BB6A-0A989E784A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"/>
        <c:gapDepth val="5"/>
        <c:shape val="box"/>
        <c:axId val="140847360"/>
        <c:axId val="140869632"/>
        <c:axId val="0"/>
      </c:bar3DChart>
      <c:catAx>
        <c:axId val="14084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0869632"/>
        <c:crosses val="autoZero"/>
        <c:auto val="1"/>
        <c:lblAlgn val="ctr"/>
        <c:lblOffset val="100"/>
        <c:noMultiLvlLbl val="0"/>
      </c:catAx>
      <c:valAx>
        <c:axId val="14086963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408473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19130758323687"/>
          <c:y val="3.0084910400332857E-2"/>
          <c:w val="0.25933006326107683"/>
          <c:h val="0.1600963343143153"/>
        </c:manualLayout>
      </c:layout>
      <c:overlay val="0"/>
      <c:txPr>
        <a:bodyPr/>
        <a:lstStyle/>
        <a:p>
          <a:pPr>
            <a:defRPr sz="120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703302712160979E-2"/>
          <c:y val="0.34660422891839821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6.5452710488318272E-2"/>
                  <c:y val="-0.18396111180834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41-4BC5-8274-5A0CE896CCAE}"/>
                </c:ext>
              </c:extLst>
            </c:dLbl>
            <c:dLbl>
              <c:idx val="1"/>
              <c:layout>
                <c:manualLayout>
                  <c:x val="-5.1891474273608927E-2"/>
                  <c:y val="-0.23912792226608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41-4BC5-8274-5A0CE896CCAE}"/>
                </c:ext>
              </c:extLst>
            </c:dLbl>
            <c:dLbl>
              <c:idx val="2"/>
              <c:layout>
                <c:manualLayout>
                  <c:x val="-5.8592271017723997E-2"/>
                  <c:y val="-0.31482669498551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41-4BC5-8274-5A0CE896CCAE}"/>
                </c:ext>
              </c:extLst>
            </c:dLbl>
            <c:dLbl>
              <c:idx val="3"/>
              <c:layout>
                <c:manualLayout>
                  <c:x val="-6.0787482687015587E-2"/>
                  <c:y val="-0.310580542067064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41-4BC5-8274-5A0CE896CCAE}"/>
                </c:ext>
              </c:extLst>
            </c:dLbl>
            <c:dLbl>
              <c:idx val="4"/>
              <c:layout>
                <c:manualLayout>
                  <c:x val="-5.2186379819714454E-2"/>
                  <c:y val="-0.189021405175064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41-4BC5-8274-5A0CE896CCAE}"/>
                </c:ext>
              </c:extLst>
            </c:dLbl>
            <c:dLbl>
              <c:idx val="5"/>
              <c:layout>
                <c:manualLayout>
                  <c:x val="-5.0073483006115804E-2"/>
                  <c:y val="-0.189021405175064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41-4BC5-8274-5A0CE896CCAE}"/>
                </c:ext>
              </c:extLst>
            </c:dLbl>
            <c:dLbl>
              <c:idx val="6"/>
              <c:layout>
                <c:manualLayout>
                  <c:x val="-5.7720866585640303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41-4BC5-8274-5A0CE896CCAE}"/>
                </c:ext>
              </c:extLst>
            </c:dLbl>
            <c:dLbl>
              <c:idx val="7"/>
              <c:layout>
                <c:manualLayout>
                  <c:x val="-5.4514151775326952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41-4BC5-8274-5A0CE896CCAE}"/>
                </c:ext>
              </c:extLst>
            </c:dLbl>
            <c:dLbl>
              <c:idx val="8"/>
              <c:layout>
                <c:manualLayout>
                  <c:x val="-5.7720866585640303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41-4BC5-8274-5A0CE896CCAE}"/>
                </c:ext>
              </c:extLst>
            </c:dLbl>
            <c:dLbl>
              <c:idx val="9"/>
              <c:layout>
                <c:manualLayout>
                  <c:x val="-6.7341011016580243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41-4BC5-8274-5A0CE896CCAE}"/>
                </c:ext>
              </c:extLst>
            </c:dLbl>
            <c:dLbl>
              <c:idx val="10"/>
              <c:layout>
                <c:manualLayout>
                  <c:x val="-2.2447003672193454E-2"/>
                  <c:y val="-0.146003163401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41-4BC5-8274-5A0CE896CC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orki" panose="00000500000000000000" pitchFamily="50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81455.7</c:v>
                </c:pt>
                <c:pt idx="1">
                  <c:v>83016.100000000006</c:v>
                </c:pt>
                <c:pt idx="2">
                  <c:v>83465.5</c:v>
                </c:pt>
                <c:pt idx="3">
                  <c:v>13108</c:v>
                </c:pt>
                <c:pt idx="4">
                  <c:v>13108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E41-4BC5-8274-5A0CE896CC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903168"/>
        <c:axId val="140904704"/>
      </c:lineChart>
      <c:catAx>
        <c:axId val="1409031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904704"/>
        <c:crosses val="autoZero"/>
        <c:auto val="1"/>
        <c:lblAlgn val="ctr"/>
        <c:lblOffset val="100"/>
        <c:noMultiLvlLbl val="0"/>
      </c:catAx>
      <c:valAx>
        <c:axId val="14090470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409031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0812211127770175E-2"/>
                  <c:y val="-0.197447003377282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60-43CC-83CA-0FD4A551D341}"/>
                </c:ext>
              </c:extLst>
            </c:dLbl>
            <c:dLbl>
              <c:idx val="1"/>
              <c:layout>
                <c:manualLayout>
                  <c:x val="-3.231211753124854E-2"/>
                  <c:y val="-0.18533076380011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60-43CC-83CA-0FD4A551D341}"/>
                </c:ext>
              </c:extLst>
            </c:dLbl>
            <c:dLbl>
              <c:idx val="2"/>
              <c:layout>
                <c:manualLayout>
                  <c:x val="-3.0695879804350845E-2"/>
                  <c:y val="-0.195632586252441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60-43CC-83CA-0FD4A551D341}"/>
                </c:ext>
              </c:extLst>
            </c:dLbl>
            <c:dLbl>
              <c:idx val="3"/>
              <c:layout>
                <c:manualLayout>
                  <c:x val="-2.8696162070201526E-2"/>
                  <c:y val="-0.17321452422293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60-43CC-83CA-0FD4A551D341}"/>
                </c:ext>
              </c:extLst>
            </c:dLbl>
            <c:dLbl>
              <c:idx val="4"/>
              <c:layout>
                <c:manualLayout>
                  <c:x val="-2.5987000417493689E-2"/>
                  <c:y val="-0.183323474975672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60-43CC-83CA-0FD4A551D341}"/>
                </c:ext>
              </c:extLst>
            </c:dLbl>
            <c:dLbl>
              <c:idx val="5"/>
              <c:layout>
                <c:manualLayout>
                  <c:x val="-2.9370411334568296E-2"/>
                  <c:y val="-0.163463336449846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60-43CC-83CA-0FD4A551D341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60-43CC-83CA-0FD4A551D341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60-43CC-83CA-0FD4A551D341}"/>
                </c:ext>
              </c:extLst>
            </c:dLbl>
            <c:dLbl>
              <c:idx val="8"/>
              <c:layout>
                <c:manualLayout>
                  <c:x val="-2.6998315262610581E-2"/>
                  <c:y val="-0.181743593657577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14-4104-BCE7-40D430E80A24}"/>
                </c:ext>
              </c:extLst>
            </c:dLbl>
            <c:dLbl>
              <c:idx val="9"/>
              <c:layout>
                <c:manualLayout>
                  <c:x val="-2.9998128069567424E-2"/>
                  <c:y val="-0.193859833234749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14-4104-BCE7-40D430E80A24}"/>
                </c:ext>
              </c:extLst>
            </c:dLbl>
            <c:dLbl>
              <c:idx val="10"/>
              <c:layout>
                <c:manualLayout>
                  <c:x val="-3.2997940876524155E-2"/>
                  <c:y val="-0.169627354080406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14-4104-BCE7-40D430E80A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360-43CC-83CA-0FD4A551D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036928"/>
        <c:axId val="141046912"/>
      </c:lineChart>
      <c:catAx>
        <c:axId val="14103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046912"/>
        <c:crosses val="autoZero"/>
        <c:auto val="1"/>
        <c:lblAlgn val="ctr"/>
        <c:lblOffset val="100"/>
        <c:noMultiLvlLbl val="0"/>
      </c:catAx>
      <c:valAx>
        <c:axId val="1410469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10369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47089212309743356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171712"/>
        <c:axId val="141193984"/>
      </c:lineChart>
      <c:catAx>
        <c:axId val="141171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1193984"/>
        <c:crosses val="autoZero"/>
        <c:auto val="1"/>
        <c:lblAlgn val="ctr"/>
        <c:lblOffset val="100"/>
        <c:noMultiLvlLbl val="0"/>
      </c:catAx>
      <c:valAx>
        <c:axId val="14119398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411717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938054577931131E-3"/>
          <c:y val="1.4456429497819738E-2"/>
          <c:w val="0.9783522816726109"/>
          <c:h val="0.8383285541517029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31801970328E-2"/>
                  <c:y val="-0.22046161537606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4F-48D4-BA15-E5153350B75F}"/>
                </c:ext>
              </c:extLst>
            </c:dLbl>
            <c:dLbl>
              <c:idx val="1"/>
              <c:layout>
                <c:manualLayout>
                  <c:x val="-5.2207895888014E-2"/>
                  <c:y val="-0.117771071070006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4F-48D4-BA15-E5153350B75F}"/>
                </c:ext>
              </c:extLst>
            </c:dLbl>
            <c:dLbl>
              <c:idx val="2"/>
              <c:layout>
                <c:manualLayout>
                  <c:x val="-3.7855934674832316E-2"/>
                  <c:y val="-0.263252332689254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4F-48D4-BA15-E5153350B75F}"/>
                </c:ext>
              </c:extLst>
            </c:dLbl>
            <c:dLbl>
              <c:idx val="3"/>
              <c:layout>
                <c:manualLayout>
                  <c:x val="-5.1167322834645666E-2"/>
                  <c:y val="-0.249413980187348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4F-48D4-BA15-E5153350B75F}"/>
                </c:ext>
              </c:extLst>
            </c:dLbl>
            <c:dLbl>
              <c:idx val="4"/>
              <c:layout>
                <c:manualLayout>
                  <c:x val="-3.9359487867980221E-2"/>
                  <c:y val="-0.24985649742621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4F-48D4-BA15-E5153350B75F}"/>
                </c:ext>
              </c:extLst>
            </c:dLbl>
            <c:dLbl>
              <c:idx val="5"/>
              <c:layout>
                <c:manualLayout>
                  <c:x val="-4.526341104817725E-2"/>
                  <c:y val="-0.24985649742621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4F-48D4-BA15-E5153350B75F}"/>
                </c:ext>
              </c:extLst>
            </c:dLbl>
            <c:dLbl>
              <c:idx val="6"/>
              <c:layout>
                <c:manualLayout>
                  <c:x val="-4.7222222222222221E-2"/>
                  <c:y val="-0.162950519694707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4F-48D4-BA15-E5153350B75F}"/>
                </c:ext>
              </c:extLst>
            </c:dLbl>
            <c:dLbl>
              <c:idx val="7"/>
              <c:layout>
                <c:manualLayout>
                  <c:x val="-4.3055555555555555E-2"/>
                  <c:y val="-0.162950519694707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4F-48D4-BA15-E5153350B75F}"/>
                </c:ext>
              </c:extLst>
            </c:dLbl>
            <c:dLbl>
              <c:idx val="8"/>
              <c:layout>
                <c:manualLayout>
                  <c:x val="-4.5833333333333434E-2"/>
                  <c:y val="-0.22562379650036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4F-48D4-BA15-E5153350B75F}"/>
                </c:ext>
              </c:extLst>
            </c:dLbl>
            <c:dLbl>
              <c:idx val="9"/>
              <c:layout>
                <c:manualLayout>
                  <c:x val="-4.1666666666666664E-2"/>
                  <c:y val="-0.162950519694707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4F-48D4-BA15-E5153350B75F}"/>
                </c:ext>
              </c:extLst>
            </c:dLbl>
            <c:dLbl>
              <c:idx val="10"/>
              <c:layout>
                <c:manualLayout>
                  <c:x val="-4.3055555555555659E-2"/>
                  <c:y val="-0.162950519694707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1 893,8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64F-48D4-BA15-E5153350B75F}"/>
                </c:ext>
              </c:extLst>
            </c:dLbl>
            <c:dLbl>
              <c:idx val="11"/>
              <c:layout>
                <c:manualLayout>
                  <c:x val="-2.6388888888888889E-2"/>
                  <c:y val="-0.22562379650036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64F-48D4-BA15-E5153350B7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2024.3</c:v>
                </c:pt>
                <c:pt idx="1">
                  <c:v>2024.3</c:v>
                </c:pt>
                <c:pt idx="2">
                  <c:v>2024.3</c:v>
                </c:pt>
                <c:pt idx="3">
                  <c:v>2024.3</c:v>
                </c:pt>
                <c:pt idx="4">
                  <c:v>2024.3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B64F-48D4-BA15-E5153350B7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285248"/>
        <c:axId val="141286784"/>
      </c:lineChart>
      <c:catAx>
        <c:axId val="141285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1286784"/>
        <c:crosses val="autoZero"/>
        <c:auto val="1"/>
        <c:lblAlgn val="ctr"/>
        <c:lblOffset val="100"/>
        <c:noMultiLvlLbl val="0"/>
      </c:catAx>
      <c:valAx>
        <c:axId val="14128678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412852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11164855594901E-2"/>
          <c:y val="8.9459268032998501E-2"/>
          <c:w val="0.93721339446706153"/>
          <c:h val="0.601512526057565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rgbClr val="F68222"/>
            </a:solidFill>
          </c:spPr>
          <c:invertIfNegative val="0"/>
          <c:dLbls>
            <c:dLbl>
              <c:idx val="3"/>
              <c:layout>
                <c:manualLayout>
                  <c:x val="-1.0462740287010972E-2"/>
                  <c:y val="-8.73540559623098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09-45B4-B1CC-C6774EFE8ED3}"/>
                </c:ext>
              </c:extLst>
            </c:dLbl>
            <c:dLbl>
              <c:idx val="4"/>
              <c:layout>
                <c:manualLayout>
                  <c:x val="-1.4660782424668229E-3"/>
                  <c:y val="-1.6732772593662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09-45B4-B1CC-C6774EFE8ED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10 590,2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6F7-42D2-A428-5A1A69437B4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7 334,5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F7-42D2-A428-5A1A69437B41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1 893,8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6F7-42D2-A428-5A1A69437B41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1 893,8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F7-42D2-A428-5A1A69437B41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1 893,8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6F7-42D2-A428-5A1A69437B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2024.3</c:v>
                </c:pt>
                <c:pt idx="1">
                  <c:v>2024.3</c:v>
                </c:pt>
                <c:pt idx="2">
                  <c:v>2024.3</c:v>
                </c:pt>
                <c:pt idx="3">
                  <c:v>2024.3</c:v>
                </c:pt>
                <c:pt idx="4">
                  <c:v>2024.3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09-45B4-B1CC-C6774EFE8E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51989632"/>
        <c:axId val="152003712"/>
      </c:barChart>
      <c:catAx>
        <c:axId val="15198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52003712"/>
        <c:crosses val="autoZero"/>
        <c:auto val="1"/>
        <c:lblAlgn val="ctr"/>
        <c:lblOffset val="100"/>
        <c:noMultiLvlLbl val="0"/>
      </c:catAx>
      <c:valAx>
        <c:axId val="15200371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519896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1643896503442941"/>
          <c:y val="0.80502422972576526"/>
          <c:w val="0.38356103496557059"/>
          <c:h val="8.7039289172153117E-2"/>
        </c:manualLayout>
      </c:layout>
      <c:overlay val="0"/>
      <c:txPr>
        <a:bodyPr/>
        <a:lstStyle/>
        <a:p>
          <a:pPr>
            <a:defRPr sz="100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504384"/>
        <c:axId val="149505920"/>
      </c:lineChart>
      <c:catAx>
        <c:axId val="14950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9505920"/>
        <c:crosses val="autoZero"/>
        <c:auto val="1"/>
        <c:lblAlgn val="ctr"/>
        <c:lblOffset val="100"/>
        <c:noMultiLvlLbl val="0"/>
      </c:catAx>
      <c:valAx>
        <c:axId val="1495059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9504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375680"/>
        <c:axId val="152377216"/>
      </c:lineChart>
      <c:catAx>
        <c:axId val="152375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377216"/>
        <c:crosses val="autoZero"/>
        <c:auto val="1"/>
        <c:lblAlgn val="ctr"/>
        <c:lblOffset val="100"/>
        <c:noMultiLvlLbl val="0"/>
      </c:catAx>
      <c:valAx>
        <c:axId val="152377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3756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 cmpd="sng" algn="ctr">
              <a:solidFill>
                <a:schemeClr val="tx1"/>
              </a:solidFill>
              <a:prstDash val="solid"/>
              <a:round/>
            </a:ln>
            <a:effectLst/>
          </c:spPr>
          <c:marker>
            <c:spPr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C3D2-4E6A-A9FF-8C2535B63031}"/>
              </c:ext>
            </c:extLst>
          </c:dPt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2-4E6A-A9FF-8C2535B63031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D2-4E6A-A9FF-8C2535B63031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D2-4E6A-A9FF-8C2535B63031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D2-4E6A-A9FF-8C2535B63031}"/>
                </c:ext>
              </c:extLst>
            </c:dLbl>
            <c:dLbl>
              <c:idx val="4"/>
              <c:layout>
                <c:manualLayout>
                  <c:x val="-3.4986438838363935E-2"/>
                  <c:y val="0.182450412048103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D2-4E6A-A9FF-8C2535B63031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D2-4E6A-A9FF-8C2535B63031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3D2-4E6A-A9FF-8C2535B63031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3D2-4E6A-A9FF-8C2535B630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orki" panose="00000500000000000000" pitchFamily="50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57.8</c:v>
                </c:pt>
                <c:pt idx="1">
                  <c:v>58.3</c:v>
                </c:pt>
                <c:pt idx="2">
                  <c:v>58.8</c:v>
                </c:pt>
                <c:pt idx="3">
                  <c:v>59.3</c:v>
                </c:pt>
                <c:pt idx="4">
                  <c:v>59.8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3D2-4E6A-A9FF-8C2535B630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409600"/>
        <c:axId val="152411136"/>
      </c:lineChart>
      <c:catAx>
        <c:axId val="152409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orki" panose="00000500000000000000" pitchFamily="50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2411136"/>
        <c:crosses val="autoZero"/>
        <c:auto val="1"/>
        <c:lblAlgn val="ctr"/>
        <c:lblOffset val="100"/>
        <c:noMultiLvlLbl val="0"/>
      </c:catAx>
      <c:valAx>
        <c:axId val="1524111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4096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200" b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defRPr>
            </a:pPr>
            <a:r>
              <a:rPr lang="ru-RU" sz="1400" b="0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Среднесписочная численность работников </a:t>
            </a:r>
          </a:p>
          <a:p>
            <a:pPr>
              <a:defRPr sz="1200" b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defRPr>
            </a:pPr>
            <a:r>
              <a:rPr lang="ru-RU" sz="1400" b="0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(без внешних совместителей), чел.</a:t>
            </a:r>
          </a:p>
        </c:rich>
      </c:tx>
      <c:layout>
        <c:manualLayout>
          <c:xMode val="edge"/>
          <c:yMode val="edge"/>
          <c:x val="0.23109716278182255"/>
          <c:y val="2.067621807326928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765121759622961"/>
          <c:y val="0.30026906191382219"/>
          <c:w val="0.85778476040848595"/>
          <c:h val="0.5181032546944647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по малым предприятиям, чел.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</c:strCache>
            </c:strRef>
          </c:cat>
          <c:val>
            <c:numRef>
              <c:f>Лист1!$B$2:$J$2</c:f>
              <c:numCache>
                <c:formatCode>General</c:formatCode>
                <c:ptCount val="9"/>
                <c:pt idx="0">
                  <c:v>447</c:v>
                </c:pt>
                <c:pt idx="1">
                  <c:v>487</c:v>
                </c:pt>
                <c:pt idx="2">
                  <c:v>497</c:v>
                </c:pt>
                <c:pt idx="3">
                  <c:v>490</c:v>
                </c:pt>
                <c:pt idx="4">
                  <c:v>500</c:v>
                </c:pt>
                <c:pt idx="5">
                  <c:v>517</c:v>
                </c:pt>
                <c:pt idx="6">
                  <c:v>517</c:v>
                </c:pt>
                <c:pt idx="7">
                  <c:v>517</c:v>
                </c:pt>
                <c:pt idx="8">
                  <c:v>517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3B-46A0-AA91-04F454EE17A1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по средним предприятиям, чел.</c:v>
                </c:pt>
              </c:strCache>
            </c:strRef>
          </c:tx>
          <c:spPr>
            <a:ln w="22225">
              <a:solidFill>
                <a:srgbClr val="D8601E"/>
              </a:solidFill>
            </a:ln>
          </c:spPr>
          <c:marker>
            <c:symbol val="square"/>
            <c:size val="7"/>
            <c:spPr>
              <a:solidFill>
                <a:srgbClr val="D8601E"/>
              </a:solidFill>
              <a:ln>
                <a:solidFill>
                  <a:srgbClr val="D8601E"/>
                </a:solidFill>
              </a:ln>
            </c:spPr>
          </c:marker>
          <c:dLbls>
            <c:dLbl>
              <c:idx val="0"/>
              <c:layout>
                <c:manualLayout>
                  <c:x val="-5.3961071361269763E-2"/>
                  <c:y val="4.67906870424030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3AB-4B61-A232-2EFDE9C380BA}"/>
                </c:ext>
              </c:extLst>
            </c:dLbl>
            <c:dLbl>
              <c:idx val="1"/>
              <c:layout>
                <c:manualLayout>
                  <c:x val="-4.6224410340041912E-2"/>
                  <c:y val="5.36214442748707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AB-4B61-A232-2EFDE9C380BA}"/>
                </c:ext>
              </c:extLst>
            </c:dLbl>
            <c:dLbl>
              <c:idx val="2"/>
              <c:layout>
                <c:manualLayout>
                  <c:x val="-5.6971445299490726E-2"/>
                  <c:y val="5.36214442748707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AB-4B61-A232-2EFDE9C380BA}"/>
                </c:ext>
              </c:extLst>
            </c:dLbl>
            <c:dLbl>
              <c:idx val="3"/>
              <c:layout>
                <c:manualLayout>
                  <c:x val="-5.1003319707638169E-2"/>
                  <c:y val="4.67906870424031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AB-4B61-A232-2EFDE9C380BA}"/>
                </c:ext>
              </c:extLst>
            </c:dLbl>
            <c:dLbl>
              <c:idx val="4"/>
              <c:layout>
                <c:manualLayout>
                  <c:x val="-4.4169770867876587E-2"/>
                  <c:y val="5.02060656586368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AB-4B61-A232-2EFDE9C380BA}"/>
                </c:ext>
              </c:extLst>
            </c:dLbl>
            <c:dLbl>
              <c:idx val="5"/>
              <c:layout>
                <c:manualLayout>
                  <c:x val="-4.6156617667102419E-2"/>
                  <c:y val="4.67906870424030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AB-4B61-A232-2EFDE9C380BA}"/>
                </c:ext>
              </c:extLst>
            </c:dLbl>
            <c:dLbl>
              <c:idx val="6"/>
              <c:layout>
                <c:manualLayout>
                  <c:x val="-4.6156617667102419E-2"/>
                  <c:y val="4.67906870424030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AB-4B61-A232-2EFDE9C380BA}"/>
                </c:ext>
              </c:extLst>
            </c:dLbl>
            <c:dLbl>
              <c:idx val="7"/>
              <c:layout>
                <c:manualLayout>
                  <c:x val="-4.2167990717618738E-2"/>
                  <c:y val="4.67906870424031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AB-4B61-A232-2EFDE9C380BA}"/>
                </c:ext>
              </c:extLst>
            </c:dLbl>
            <c:dLbl>
              <c:idx val="8"/>
              <c:layout>
                <c:manualLayout>
                  <c:x val="-4.2167990717618738E-2"/>
                  <c:y val="4.67906870424031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AB-4B61-A232-2EFDE9C380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</c:strCache>
            </c:strRef>
          </c:cat>
          <c:val>
            <c:numRef>
              <c:f>Лист1!$B$3:$J$3</c:f>
              <c:numCache>
                <c:formatCode>General</c:formatCode>
                <c:ptCount val="9"/>
                <c:pt idx="0">
                  <c:v>370</c:v>
                </c:pt>
                <c:pt idx="1">
                  <c:v>418</c:v>
                </c:pt>
                <c:pt idx="2">
                  <c:v>397</c:v>
                </c:pt>
                <c:pt idx="3">
                  <c:v>387</c:v>
                </c:pt>
                <c:pt idx="4">
                  <c:v>390</c:v>
                </c:pt>
                <c:pt idx="5">
                  <c:v>441</c:v>
                </c:pt>
                <c:pt idx="6">
                  <c:v>441</c:v>
                </c:pt>
                <c:pt idx="7">
                  <c:v>411</c:v>
                </c:pt>
                <c:pt idx="8">
                  <c:v>411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3B-46A0-AA91-04F454EE1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734208"/>
        <c:axId val="134735744"/>
      </c:lineChart>
      <c:catAx>
        <c:axId val="134734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rnd">
            <a:solidFill>
              <a:prstClr val="black"/>
            </a:solidFill>
          </a:ln>
        </c:spPr>
        <c:txPr>
          <a:bodyPr/>
          <a:lstStyle/>
          <a:p>
            <a:pPr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34735744"/>
        <c:crosses val="autoZero"/>
        <c:auto val="1"/>
        <c:lblAlgn val="ctr"/>
        <c:lblOffset val="100"/>
        <c:noMultiLvlLbl val="0"/>
      </c:catAx>
      <c:valAx>
        <c:axId val="1347357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34734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9412169333431035"/>
          <c:w val="0.99388857618249415"/>
          <c:h val="0.10587830666568963"/>
        </c:manualLayout>
      </c:layout>
      <c:overlay val="0"/>
      <c:txPr>
        <a:bodyPr/>
        <a:lstStyle/>
        <a:p>
          <a:pPr>
            <a:defRPr sz="110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773403324584411E-3"/>
          <c:y val="0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D5-45E7-8A3D-E9480042ADD3}"/>
                </c:ext>
              </c:extLst>
            </c:dLbl>
            <c:dLbl>
              <c:idx val="1"/>
              <c:layout>
                <c:manualLayout>
                  <c:x val="-5.4522601341498979E-2"/>
                  <c:y val="0.1824489825236860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296 380,2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D5-45E7-8A3D-E9480042ADD3}"/>
                </c:ext>
              </c:extLst>
            </c:dLbl>
            <c:dLbl>
              <c:idx val="2"/>
              <c:layout>
                <c:manualLayout>
                  <c:x val="-4.5944462454991342E-2"/>
                  <c:y val="0.2299245063462077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256 889,6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D5-45E7-8A3D-E9480042ADD3}"/>
                </c:ext>
              </c:extLst>
            </c:dLbl>
            <c:dLbl>
              <c:idx val="3"/>
              <c:layout>
                <c:manualLayout>
                  <c:x val="-4.0331242794516456E-2"/>
                  <c:y val="0.140112198941221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D5-45E7-8A3D-E9480042ADD3}"/>
                </c:ext>
              </c:extLst>
            </c:dLbl>
            <c:dLbl>
              <c:idx val="4"/>
              <c:layout>
                <c:manualLayout>
                  <c:x val="-2.9239920518849456E-2"/>
                  <c:y val="0.154945157559780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D5-45E7-8A3D-E9480042ADD3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D5-45E7-8A3D-E9480042ADD3}"/>
                </c:ext>
              </c:extLst>
            </c:dLbl>
            <c:dLbl>
              <c:idx val="6"/>
              <c:layout>
                <c:manualLayout>
                  <c:x val="-3.9032548296090964E-2"/>
                  <c:y val="0.218938779028423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D5-45E7-8A3D-E9480042ADD3}"/>
                </c:ext>
              </c:extLst>
            </c:dLbl>
            <c:dLbl>
              <c:idx val="7"/>
              <c:layout>
                <c:manualLayout>
                  <c:x val="-4.4830188227882005E-2"/>
                  <c:y val="0.28552074531976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D5-45E7-8A3D-E9480042ADD3}"/>
                </c:ext>
              </c:extLst>
            </c:dLbl>
            <c:dLbl>
              <c:idx val="8"/>
              <c:layout>
                <c:manualLayout>
                  <c:x val="-4.1923864437649346E-2"/>
                  <c:y val="0.31379640854548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7D5-45E7-8A3D-E9480042ADD3}"/>
                </c:ext>
              </c:extLst>
            </c:dLbl>
            <c:dLbl>
              <c:idx val="9"/>
              <c:layout>
                <c:manualLayout>
                  <c:x val="-4.6230790171588113E-2"/>
                  <c:y val="0.240817367045939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D5-45E7-8A3D-E9480042ADD3}"/>
                </c:ext>
              </c:extLst>
            </c:dLbl>
            <c:dLbl>
              <c:idx val="10"/>
              <c:layout>
                <c:manualLayout>
                  <c:x val="-1.5902149305814836E-2"/>
                  <c:y val="0.127714287766580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7D5-45E7-8A3D-E9480042A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296380.2</c:v>
                </c:pt>
                <c:pt idx="1">
                  <c:v>272544.59999999998</c:v>
                </c:pt>
                <c:pt idx="2">
                  <c:v>303561.40000000002</c:v>
                </c:pt>
                <c:pt idx="3">
                  <c:v>311396.09999999998</c:v>
                </c:pt>
                <c:pt idx="4">
                  <c:v>311396.09999999998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7D5-45E7-8A3D-E9480042A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610048"/>
        <c:axId val="100611584"/>
      </c:lineChart>
      <c:catAx>
        <c:axId val="100610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0611584"/>
        <c:crosses val="autoZero"/>
        <c:auto val="1"/>
        <c:lblAlgn val="ctr"/>
        <c:lblOffset val="100"/>
        <c:noMultiLvlLbl val="0"/>
      </c:catAx>
      <c:valAx>
        <c:axId val="10061158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00610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view3D>
      <c:rotX val="15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994592010644948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5.739953915476886E-3"/>
                  <c:y val="7.9292377762251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60-47CE-A752-18EA9D26AB1F}"/>
                </c:ext>
              </c:extLst>
            </c:dLbl>
            <c:dLbl>
              <c:idx val="1"/>
              <c:layout>
                <c:manualLayout>
                  <c:x val="7.7466194973291463E-3"/>
                  <c:y val="6.6434293014851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60-47CE-A752-18EA9D26AB1F}"/>
                </c:ext>
              </c:extLst>
            </c:dLbl>
            <c:dLbl>
              <c:idx val="2"/>
              <c:layout>
                <c:manualLayout>
                  <c:x val="1.3535833421727378E-2"/>
                  <c:y val="6.2646391552453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60-47CE-A752-18EA9D26AB1F}"/>
                </c:ext>
              </c:extLst>
            </c:dLbl>
            <c:dLbl>
              <c:idx val="3"/>
              <c:layout>
                <c:manualLayout>
                  <c:x val="2.2964551344430952E-5"/>
                  <c:y val="0.120714330653677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60-47CE-A752-18EA9D26AB1F}"/>
                </c:ext>
              </c:extLst>
            </c:dLbl>
            <c:dLbl>
              <c:idx val="4"/>
              <c:layout>
                <c:manualLayout>
                  <c:x val="3.8245734570021756E-3"/>
                  <c:y val="0.16740608920445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60-47CE-A752-18EA9D26AB1F}"/>
                </c:ext>
              </c:extLst>
            </c:dLbl>
            <c:dLbl>
              <c:idx val="5"/>
              <c:layout>
                <c:manualLayout>
                  <c:x val="8.9714954970157561E-3"/>
                  <c:y val="0.141834013037666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360-47CE-A752-18EA9D26AB1F}"/>
                </c:ext>
              </c:extLst>
            </c:dLbl>
            <c:dLbl>
              <c:idx val="6"/>
              <c:layout>
                <c:manualLayout>
                  <c:x val="7.0020350314696621E-3"/>
                  <c:y val="0.204355979787597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360-47CE-A752-18EA9D26AB1F}"/>
                </c:ext>
              </c:extLst>
            </c:dLbl>
            <c:dLbl>
              <c:idx val="7"/>
              <c:layout>
                <c:manualLayout>
                  <c:x val="-1.0566895883932894E-4"/>
                  <c:y val="7.7791156175788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360-47CE-A752-18EA9D26AB1F}"/>
                </c:ext>
              </c:extLst>
            </c:dLbl>
            <c:dLbl>
              <c:idx val="8"/>
              <c:layout>
                <c:manualLayout>
                  <c:x val="2.9892663641232337E-4"/>
                  <c:y val="3.06882444643789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219 919,6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813888035099769E-2"/>
                      <c:h val="7.093154412462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F-5360-47CE-A752-18EA9D26AB1F}"/>
                </c:ext>
              </c:extLst>
            </c:dLbl>
            <c:dLbl>
              <c:idx val="9"/>
              <c:layout>
                <c:manualLayout>
                  <c:x val="-2.0058620156253454E-3"/>
                  <c:y val="9.5975990716455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360-47CE-A752-18EA9D26AB1F}"/>
                </c:ext>
              </c:extLst>
            </c:dLbl>
            <c:dLbl>
              <c:idx val="10"/>
              <c:layout>
                <c:manualLayout>
                  <c:x val="-4.3991233092464353E-3"/>
                  <c:y val="0.113783275083142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360-47CE-A752-18EA9D26AB1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250864.8</c:v>
                </c:pt>
                <c:pt idx="1">
                  <c:v>256672.6</c:v>
                </c:pt>
                <c:pt idx="2">
                  <c:v>295598.7</c:v>
                </c:pt>
                <c:pt idx="3">
                  <c:v>296587</c:v>
                </c:pt>
                <c:pt idx="4">
                  <c:v>296587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0-47CE-A752-18EA9D26AB1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0015048859506739E-2"/>
                  <c:y val="4.2916816058864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360-47CE-A752-18EA9D26AB1F}"/>
                </c:ext>
              </c:extLst>
            </c:dLbl>
            <c:dLbl>
              <c:idx val="1"/>
              <c:layout>
                <c:manualLayout>
                  <c:x val="1.2750524053389169E-2"/>
                  <c:y val="-4.29183333040485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360-47CE-A752-18EA9D26AB1F}"/>
                </c:ext>
              </c:extLst>
            </c:dLbl>
            <c:dLbl>
              <c:idx val="2"/>
              <c:layout>
                <c:manualLayout>
                  <c:x val="1.0524979729516376E-2"/>
                  <c:y val="4.0180674166983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360-47CE-A752-18EA9D26AB1F}"/>
                </c:ext>
              </c:extLst>
            </c:dLbl>
            <c:dLbl>
              <c:idx val="3"/>
              <c:layout>
                <c:manualLayout>
                  <c:x val="2.9551951561027842E-3"/>
                  <c:y val="1.2592132076714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360-47CE-A752-18EA9D26AB1F}"/>
                </c:ext>
              </c:extLst>
            </c:dLbl>
            <c:dLbl>
              <c:idx val="4"/>
              <c:layout>
                <c:manualLayout>
                  <c:x val="8.90226565289488E-3"/>
                  <c:y val="-8.58336321177285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360-47CE-A752-18EA9D26AB1F}"/>
                </c:ext>
              </c:extLst>
            </c:dLbl>
            <c:dLbl>
              <c:idx val="5"/>
              <c:layout>
                <c:manualLayout>
                  <c:x val="7.6620139399481641E-3"/>
                  <c:y val="4.15466697198462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360-47CE-A752-18EA9D26AB1F}"/>
                </c:ext>
              </c:extLst>
            </c:dLbl>
            <c:dLbl>
              <c:idx val="6"/>
              <c:layout>
                <c:manualLayout>
                  <c:x val="2.2824495109294305E-3"/>
                  <c:y val="2.38074673694881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360-47CE-A752-18EA9D26AB1F}"/>
                </c:ext>
              </c:extLst>
            </c:dLbl>
            <c:dLbl>
              <c:idx val="7"/>
              <c:layout>
                <c:manualLayout>
                  <c:x val="4.9265038239707072E-3"/>
                  <c:y val="3.91360899484428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360-47CE-A752-18EA9D26AB1F}"/>
                </c:ext>
              </c:extLst>
            </c:dLbl>
            <c:dLbl>
              <c:idx val="8"/>
              <c:layout>
                <c:manualLayout>
                  <c:x val="-1.0205291081822618E-3"/>
                  <c:y val="9.5952474001202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6C-40D8-8AA6-FAC1776ACE6D}"/>
                </c:ext>
              </c:extLst>
            </c:dLbl>
            <c:dLbl>
              <c:idx val="9"/>
              <c:layout>
                <c:manualLayout>
                  <c:x val="-2.9911145664458867E-3"/>
                  <c:y val="2.52227460511159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6C-40D8-8AA6-FAC1776ACE6D}"/>
                </c:ext>
              </c:extLst>
            </c:dLbl>
            <c:dLbl>
              <c:idx val="10"/>
              <c:layout>
                <c:manualLayout>
                  <c:x val="-4.9969765820712326E-3"/>
                  <c:y val="5.93305347016931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360-47CE-A752-18EA9D26AB1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45515.4</c:v>
                </c:pt>
                <c:pt idx="1">
                  <c:v>5479.4</c:v>
                </c:pt>
                <c:pt idx="2">
                  <c:v>7962.7</c:v>
                </c:pt>
                <c:pt idx="3">
                  <c:v>4500</c:v>
                </c:pt>
                <c:pt idx="4">
                  <c:v>4500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360-47CE-A752-18EA9D26AB1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7611876738391321E-3"/>
                  <c:y val="-7.2188047142150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360-47CE-A752-18EA9D26AB1F}"/>
                </c:ext>
              </c:extLst>
            </c:dLbl>
            <c:dLbl>
              <c:idx val="1"/>
              <c:layout>
                <c:manualLayout>
                  <c:x val="7.0039554112202472E-3"/>
                  <c:y val="-7.0803347085866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360-47CE-A752-18EA9D26AB1F}"/>
                </c:ext>
              </c:extLst>
            </c:dLbl>
            <c:dLbl>
              <c:idx val="2"/>
              <c:layout>
                <c:manualLayout>
                  <c:x val="1.4569574141371659E-2"/>
                  <c:y val="-7.1962368377181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360-47CE-A752-18EA9D26AB1F}"/>
                </c:ext>
              </c:extLst>
            </c:dLbl>
            <c:dLbl>
              <c:idx val="3"/>
              <c:layout>
                <c:manualLayout>
                  <c:x val="8.1178849233209133E-3"/>
                  <c:y val="-7.3509626432250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360-47CE-A752-18EA9D26AB1F}"/>
                </c:ext>
              </c:extLst>
            </c:dLbl>
            <c:dLbl>
              <c:idx val="4"/>
              <c:layout>
                <c:manualLayout>
                  <c:x val="8.8848762990391128E-3"/>
                  <c:y val="-6.6170298268813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360-47CE-A752-18EA9D26AB1F}"/>
                </c:ext>
              </c:extLst>
            </c:dLbl>
            <c:dLbl>
              <c:idx val="5"/>
              <c:layout>
                <c:manualLayout>
                  <c:x val="9.542934827767028E-3"/>
                  <c:y val="-8.1743214374580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360-47CE-A752-18EA9D26AB1F}"/>
                </c:ext>
              </c:extLst>
            </c:dLbl>
            <c:dLbl>
              <c:idx val="6"/>
              <c:layout>
                <c:manualLayout>
                  <c:x val="4.8905844136276798E-3"/>
                  <c:y val="-0.107198594812127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360-47CE-A752-18EA9D26AB1F}"/>
                </c:ext>
              </c:extLst>
            </c:dLbl>
            <c:dLbl>
              <c:idx val="7"/>
              <c:layout>
                <c:manualLayout>
                  <c:x val="6.9668388307307086E-3"/>
                  <c:y val="-0.116673693176133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360-47CE-A752-18EA9D26AB1F}"/>
                </c:ext>
              </c:extLst>
            </c:dLbl>
            <c:dLbl>
              <c:idx val="8"/>
              <c:layout>
                <c:manualLayout>
                  <c:x val="3.2108477092587773E-3"/>
                  <c:y val="-6.6033698713526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360-47CE-A752-18EA9D26AB1F}"/>
                </c:ext>
              </c:extLst>
            </c:dLbl>
            <c:dLbl>
              <c:idx val="9"/>
              <c:layout>
                <c:manualLayout>
                  <c:x val="2.410055827763615E-3"/>
                  <c:y val="-5.8827276995265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817634662632761E-2"/>
                      <c:h val="7.282528106750495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5360-47CE-A752-18EA9D26AB1F}"/>
                </c:ext>
              </c:extLst>
            </c:dLbl>
            <c:dLbl>
              <c:idx val="10"/>
              <c:layout>
                <c:manualLayout>
                  <c:x val="2.3530131004229852E-3"/>
                  <c:y val="-9.330543150439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360-47CE-A752-18EA9D26AB1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Лист1!$D$2:$D$6</c:f>
              <c:numCache>
                <c:formatCode>#\ ##0.0</c:formatCode>
                <c:ptCount val="5"/>
                <c:pt idx="0">
                  <c:v>0</c:v>
                </c:pt>
                <c:pt idx="1">
                  <c:v>10392.6</c:v>
                </c:pt>
                <c:pt idx="2">
                  <c:v>0</c:v>
                </c:pt>
                <c:pt idx="3">
                  <c:v>10309.1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5360-47CE-A752-18EA9D26A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00829440"/>
        <c:axId val="100757504"/>
        <c:axId val="0"/>
      </c:bar3DChart>
      <c:catAx>
        <c:axId val="10082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00757504"/>
        <c:crosses val="autoZero"/>
        <c:auto val="1"/>
        <c:lblAlgn val="ctr"/>
        <c:lblOffset val="100"/>
        <c:noMultiLvlLbl val="0"/>
      </c:catAx>
      <c:valAx>
        <c:axId val="10075750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008294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26803112073823676"/>
          <c:w val="0.14053715841797826"/>
          <c:h val="0.5321892522625218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>
          <a:latin typeface="Corki" panose="00000500000000000000" pitchFamily="50" charset="-52"/>
        </a:defRPr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182592"/>
        <c:axId val="161293440"/>
      </c:lineChart>
      <c:catAx>
        <c:axId val="137182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293440"/>
        <c:crosses val="autoZero"/>
        <c:auto val="1"/>
        <c:lblAlgn val="ctr"/>
        <c:lblOffset val="100"/>
        <c:noMultiLvlLbl val="0"/>
      </c:catAx>
      <c:valAx>
        <c:axId val="16129344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71825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863129569914148E-2"/>
          <c:y val="0.32358371082996884"/>
          <c:w val="0.9662737408601717"/>
          <c:h val="0.313463226855749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14-476F-B534-35A2A4ECBA86}"/>
                </c:ext>
              </c:extLst>
            </c:dLbl>
            <c:dLbl>
              <c:idx val="1"/>
              <c:layout>
                <c:manualLayout>
                  <c:x val="-2.1084464603482279E-2"/>
                  <c:y val="-0.184146521422027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14-476F-B534-35A2A4ECBA86}"/>
                </c:ext>
              </c:extLst>
            </c:dLbl>
            <c:dLbl>
              <c:idx val="2"/>
              <c:layout>
                <c:manualLayout>
                  <c:x val="-1.7902077001612494E-2"/>
                  <c:y val="-0.238077139893688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14-476F-B534-35A2A4ECBA86}"/>
                </c:ext>
              </c:extLst>
            </c:dLbl>
            <c:dLbl>
              <c:idx val="3"/>
              <c:layout>
                <c:manualLayout>
                  <c:x val="-2.6898321243463273E-2"/>
                  <c:y val="-0.224594485275773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14-476F-B534-35A2A4ECBA86}"/>
                </c:ext>
              </c:extLst>
            </c:dLbl>
            <c:dLbl>
              <c:idx val="4"/>
              <c:layout>
                <c:manualLayout>
                  <c:x val="-2.2722373015323229E-2"/>
                  <c:y val="-0.2278706641852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14-476F-B534-35A2A4ECBA86}"/>
                </c:ext>
              </c:extLst>
            </c:dLbl>
            <c:dLbl>
              <c:idx val="5"/>
              <c:layout>
                <c:manualLayout>
                  <c:x val="-2.1015539428229232E-4"/>
                  <c:y val="-0.129900599925049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14-476F-B534-35A2A4ECBA86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14-476F-B534-35A2A4ECBA86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14-476F-B534-35A2A4ECBA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79.3</c:v>
                </c:pt>
                <c:pt idx="1">
                  <c:v>79.3</c:v>
                </c:pt>
                <c:pt idx="2">
                  <c:v>79.400000000000006</c:v>
                </c:pt>
                <c:pt idx="3">
                  <c:v>79.5</c:v>
                </c:pt>
                <c:pt idx="4">
                  <c:v>79.400000000000006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614-476F-B534-35A2A4ECBA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341824"/>
        <c:axId val="161343360"/>
      </c:lineChart>
      <c:catAx>
        <c:axId val="161341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1343360"/>
        <c:crosses val="autoZero"/>
        <c:auto val="1"/>
        <c:lblAlgn val="ctr"/>
        <c:lblOffset val="100"/>
        <c:noMultiLvlLbl val="0"/>
      </c:catAx>
      <c:valAx>
        <c:axId val="161343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3418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499157631305291E-2"/>
          <c:y val="0.27052276521561369"/>
          <c:w val="0.96700205912347592"/>
          <c:h val="0.4013931496019927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A5-469B-8339-FFB6A7C8564F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A5-469B-8339-FFB6A7C8564F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A5-469B-8339-FFB6A7C8564F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A5-469B-8339-FFB6A7C8564F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A5-469B-8339-FFB6A7C8564F}"/>
                </c:ext>
              </c:extLst>
            </c:dLbl>
            <c:dLbl>
              <c:idx val="5"/>
              <c:layout>
                <c:manualLayout>
                  <c:x val="-3.0870317738046715E-2"/>
                  <c:y val="-0.11730587954708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A5-469B-8339-FFB6A7C8564F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A5-469B-8339-FFB6A7C8564F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A5-469B-8339-FFB6A7C8564F}"/>
                </c:ext>
              </c:extLst>
            </c:dLbl>
            <c:dLbl>
              <c:idx val="8"/>
              <c:layout>
                <c:manualLayout>
                  <c:x val="-2.2498596052175485E-2"/>
                  <c:y val="-0.155841831280733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A5-469B-8339-FFB6A7C8564F}"/>
                </c:ext>
              </c:extLst>
            </c:dLbl>
            <c:dLbl>
              <c:idx val="9"/>
              <c:layout>
                <c:manualLayout>
                  <c:x val="-1.6498970438262133E-2"/>
                  <c:y val="-0.142074410695729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9A5-469B-8339-FFB6A7C8564F}"/>
                </c:ext>
              </c:extLst>
            </c:dLbl>
            <c:dLbl>
              <c:idx val="10"/>
              <c:layout>
                <c:manualLayout>
                  <c:x val="-2.9998128069567312E-3"/>
                  <c:y val="-7.8930228164294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A5-469B-8339-FFB6A7C856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91</c:v>
                </c:pt>
                <c:pt idx="1">
                  <c:v>91</c:v>
                </c:pt>
                <c:pt idx="2">
                  <c:v>91</c:v>
                </c:pt>
                <c:pt idx="3">
                  <c:v>91</c:v>
                </c:pt>
                <c:pt idx="4">
                  <c:v>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9A5-469B-8339-FFB6A7C85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115456"/>
        <c:axId val="152117248"/>
      </c:lineChart>
      <c:catAx>
        <c:axId val="15211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52117248"/>
        <c:crosses val="autoZero"/>
        <c:auto val="1"/>
        <c:lblAlgn val="ctr"/>
        <c:lblOffset val="100"/>
        <c:noMultiLvlLbl val="0"/>
      </c:catAx>
      <c:valAx>
        <c:axId val="152117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1154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D8-4715-9B7C-79F24DF18A78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D8-4715-9B7C-79F24DF18A78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D8-4715-9B7C-79F24DF18A78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D8-4715-9B7C-79F24DF18A7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D8-4715-9B7C-79F24DF18A78}"/>
                </c:ext>
              </c:extLst>
            </c:dLbl>
            <c:dLbl>
              <c:idx val="5"/>
              <c:layout>
                <c:manualLayout>
                  <c:x val="-3.237119257418207E-2"/>
                  <c:y val="-0.132343798570096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D8-4715-9B7C-79F24DF18A7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D8-4715-9B7C-79F24DF18A7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D8-4715-9B7C-79F24DF18A78}"/>
                </c:ext>
              </c:extLst>
            </c:dLbl>
            <c:dLbl>
              <c:idx val="8"/>
              <c:layout>
                <c:manualLayout>
                  <c:x val="-7.4995320173918282E-3"/>
                  <c:y val="-0.119448146874193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D8-4715-9B7C-79F24DF18A78}"/>
                </c:ext>
              </c:extLst>
            </c:dLbl>
            <c:dLbl>
              <c:idx val="9"/>
              <c:layout>
                <c:manualLayout>
                  <c:x val="-1.049934482434867E-2"/>
                  <c:y val="-0.153576188838249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D8-4715-9B7C-79F24DF18A78}"/>
                </c:ext>
              </c:extLst>
            </c:dLbl>
            <c:dLbl>
              <c:idx val="10"/>
              <c:layout>
                <c:manualLayout>
                  <c:x val="-5.9996256139134624E-3"/>
                  <c:y val="-0.10238412589216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D8-4715-9B7C-79F24DF18A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9D8-4715-9B7C-79F24DF18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179072"/>
        <c:axId val="152180608"/>
      </c:lineChart>
      <c:catAx>
        <c:axId val="15217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52180608"/>
        <c:crosses val="autoZero"/>
        <c:auto val="1"/>
        <c:lblAlgn val="ctr"/>
        <c:lblOffset val="100"/>
        <c:noMultiLvlLbl val="0"/>
      </c:catAx>
      <c:valAx>
        <c:axId val="152180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1790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D8-4715-9B7C-79F24DF18A78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D8-4715-9B7C-79F24DF18A78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D8-4715-9B7C-79F24DF18A78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D8-4715-9B7C-79F24DF18A7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D8-4715-9B7C-79F24DF18A78}"/>
                </c:ext>
              </c:extLst>
            </c:dLbl>
            <c:dLbl>
              <c:idx val="5"/>
              <c:layout>
                <c:manualLayout>
                  <c:x val="-3.237119257418207E-2"/>
                  <c:y val="-0.132343798570096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D8-4715-9B7C-79F24DF18A7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D8-4715-9B7C-79F24DF18A7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D8-4715-9B7C-79F24DF18A78}"/>
                </c:ext>
              </c:extLst>
            </c:dLbl>
            <c:dLbl>
              <c:idx val="8"/>
              <c:layout>
                <c:manualLayout>
                  <c:x val="-7.4995320173918282E-3"/>
                  <c:y val="-0.119448146874193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D8-4715-9B7C-79F24DF18A78}"/>
                </c:ext>
              </c:extLst>
            </c:dLbl>
            <c:dLbl>
              <c:idx val="9"/>
              <c:layout>
                <c:manualLayout>
                  <c:x val="-1.049934482434867E-2"/>
                  <c:y val="-0.153576188838249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D8-4715-9B7C-79F24DF18A78}"/>
                </c:ext>
              </c:extLst>
            </c:dLbl>
            <c:dLbl>
              <c:idx val="10"/>
              <c:layout>
                <c:manualLayout>
                  <c:x val="-5.9996256139134624E-3"/>
                  <c:y val="-0.10238412589216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D8-4715-9B7C-79F24DF18A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57.88</c:v>
                </c:pt>
                <c:pt idx="1">
                  <c:v>57.88</c:v>
                </c:pt>
                <c:pt idx="2">
                  <c:v>57.88</c:v>
                </c:pt>
                <c:pt idx="3">
                  <c:v>57.88</c:v>
                </c:pt>
                <c:pt idx="4">
                  <c:v>57.88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9D8-4715-9B7C-79F24DF18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179072"/>
        <c:axId val="152180608"/>
      </c:lineChart>
      <c:catAx>
        <c:axId val="15217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52180608"/>
        <c:crosses val="autoZero"/>
        <c:auto val="1"/>
        <c:lblAlgn val="ctr"/>
        <c:lblOffset val="100"/>
        <c:noMultiLvlLbl val="0"/>
      </c:catAx>
      <c:valAx>
        <c:axId val="152180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1790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D8-4715-9B7C-79F24DF18A78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D8-4715-9B7C-79F24DF18A78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D8-4715-9B7C-79F24DF18A78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D8-4715-9B7C-79F24DF18A7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D8-4715-9B7C-79F24DF18A78}"/>
                </c:ext>
              </c:extLst>
            </c:dLbl>
            <c:dLbl>
              <c:idx val="5"/>
              <c:layout>
                <c:manualLayout>
                  <c:x val="-3.237119257418207E-2"/>
                  <c:y val="-0.132343798570096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D8-4715-9B7C-79F24DF18A7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D8-4715-9B7C-79F24DF18A7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D8-4715-9B7C-79F24DF18A78}"/>
                </c:ext>
              </c:extLst>
            </c:dLbl>
            <c:dLbl>
              <c:idx val="8"/>
              <c:layout>
                <c:manualLayout>
                  <c:x val="-7.4995320173918282E-3"/>
                  <c:y val="-0.119448146874193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D8-4715-9B7C-79F24DF18A78}"/>
                </c:ext>
              </c:extLst>
            </c:dLbl>
            <c:dLbl>
              <c:idx val="9"/>
              <c:layout>
                <c:manualLayout>
                  <c:x val="-1.049934482434867E-2"/>
                  <c:y val="-0.153576188838249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D8-4715-9B7C-79F24DF18A78}"/>
                </c:ext>
              </c:extLst>
            </c:dLbl>
            <c:dLbl>
              <c:idx val="10"/>
              <c:layout>
                <c:manualLayout>
                  <c:x val="-5.9996256139134624E-3"/>
                  <c:y val="-0.10238412589216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D8-4715-9B7C-79F24DF18A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115</c:v>
                </c:pt>
                <c:pt idx="1">
                  <c:v>120</c:v>
                </c:pt>
                <c:pt idx="2">
                  <c:v>125</c:v>
                </c:pt>
                <c:pt idx="3">
                  <c:v>130</c:v>
                </c:pt>
                <c:pt idx="4">
                  <c:v>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9D8-4715-9B7C-79F24DF18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179072"/>
        <c:axId val="152180608"/>
      </c:lineChart>
      <c:catAx>
        <c:axId val="15217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52180608"/>
        <c:crosses val="autoZero"/>
        <c:auto val="1"/>
        <c:lblAlgn val="ctr"/>
        <c:lblOffset val="100"/>
        <c:noMultiLvlLbl val="0"/>
      </c:catAx>
      <c:valAx>
        <c:axId val="152180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1790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182592"/>
        <c:axId val="161293440"/>
      </c:lineChart>
      <c:catAx>
        <c:axId val="137182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293440"/>
        <c:crosses val="autoZero"/>
        <c:auto val="1"/>
        <c:lblAlgn val="ctr"/>
        <c:lblOffset val="100"/>
        <c:noMultiLvlLbl val="0"/>
      </c:catAx>
      <c:valAx>
        <c:axId val="16129344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71825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863129569914148E-2"/>
          <c:y val="0.32358371082996884"/>
          <c:w val="0.9662737408601717"/>
          <c:h val="0.313463226855749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14-476F-B534-35A2A4ECBA86}"/>
                </c:ext>
              </c:extLst>
            </c:dLbl>
            <c:dLbl>
              <c:idx val="1"/>
              <c:layout>
                <c:manualLayout>
                  <c:x val="-2.1084464603482279E-2"/>
                  <c:y val="-0.184146521422027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14-476F-B534-35A2A4ECBA86}"/>
                </c:ext>
              </c:extLst>
            </c:dLbl>
            <c:dLbl>
              <c:idx val="2"/>
              <c:layout>
                <c:manualLayout>
                  <c:x val="-1.7902077001612494E-2"/>
                  <c:y val="-0.238077139893688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14-476F-B534-35A2A4ECBA86}"/>
                </c:ext>
              </c:extLst>
            </c:dLbl>
            <c:dLbl>
              <c:idx val="3"/>
              <c:layout>
                <c:manualLayout>
                  <c:x val="-2.6898321243463273E-2"/>
                  <c:y val="-0.224594485275773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14-476F-B534-35A2A4ECBA86}"/>
                </c:ext>
              </c:extLst>
            </c:dLbl>
            <c:dLbl>
              <c:idx val="4"/>
              <c:layout>
                <c:manualLayout>
                  <c:x val="-2.2722373015323229E-2"/>
                  <c:y val="-0.2278706641852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14-476F-B534-35A2A4ECBA86}"/>
                </c:ext>
              </c:extLst>
            </c:dLbl>
            <c:dLbl>
              <c:idx val="5"/>
              <c:layout>
                <c:manualLayout>
                  <c:x val="-2.1015539428229232E-4"/>
                  <c:y val="-0.129900599925049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14-476F-B534-35A2A4ECBA86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14-476F-B534-35A2A4ECBA86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14-476F-B534-35A2A4ECBA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614-476F-B534-35A2A4ECBA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341824"/>
        <c:axId val="161343360"/>
      </c:lineChart>
      <c:catAx>
        <c:axId val="161341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1343360"/>
        <c:crosses val="autoZero"/>
        <c:auto val="1"/>
        <c:lblAlgn val="ctr"/>
        <c:lblOffset val="100"/>
        <c:noMultiLvlLbl val="0"/>
      </c:catAx>
      <c:valAx>
        <c:axId val="161343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3418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r>
              <a:rPr lang="ru-RU">
                <a:latin typeface="Corki" panose="00000500000000000000" pitchFamily="50" charset="-52"/>
              </a:rPr>
              <a:t>Численность учащихся в учреждениях, чел.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Corki" panose="00000500000000000000" pitchFamily="50" charset="-52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среднего профессионального образования</c:v>
                </c:pt>
              </c:strCache>
            </c:strRef>
          </c:tx>
          <c:spPr>
            <a:solidFill>
              <a:srgbClr val="D8601E"/>
            </a:solidFill>
            <a:ln>
              <a:solidFill>
                <a:srgbClr val="D8601E"/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rgbClr val="D8601E"/>
              </a:contourClr>
            </a:sp3d>
          </c:spPr>
          <c:invertIfNegative val="0"/>
          <c:cat>
            <c:strRef>
              <c:f>Лист1!$B$1:$J$1</c:f>
              <c:strCache>
                <c:ptCount val="9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</c:strCache>
            </c:strRef>
          </c:cat>
          <c:val>
            <c:numRef>
              <c:f>Лист1!$B$2:$J$2</c:f>
              <c:numCache>
                <c:formatCode>#,##0</c:formatCode>
                <c:ptCount val="9"/>
                <c:pt idx="0">
                  <c:v>660</c:v>
                </c:pt>
                <c:pt idx="1">
                  <c:v>680</c:v>
                </c:pt>
                <c:pt idx="2">
                  <c:v>710</c:v>
                </c:pt>
                <c:pt idx="3">
                  <c:v>740</c:v>
                </c:pt>
                <c:pt idx="4">
                  <c:v>745</c:v>
                </c:pt>
                <c:pt idx="5">
                  <c:v>770</c:v>
                </c:pt>
                <c:pt idx="6">
                  <c:v>770</c:v>
                </c:pt>
                <c:pt idx="7">
                  <c:v>770</c:v>
                </c:pt>
                <c:pt idx="8">
                  <c:v>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51-4241-A79C-22CC6EA571C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общеобразовательных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rgbClr val="0070C0"/>
              </a:contourClr>
            </a:sp3d>
          </c:spPr>
          <c:invertIfNegative val="0"/>
          <c:cat>
            <c:strRef>
              <c:f>Лист1!$B$1:$J$1</c:f>
              <c:strCache>
                <c:ptCount val="9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</c:strCache>
            </c:strRef>
          </c:cat>
          <c:val>
            <c:numRef>
              <c:f>Лист1!$B$3:$J$3</c:f>
              <c:numCache>
                <c:formatCode>#,##0</c:formatCode>
                <c:ptCount val="9"/>
                <c:pt idx="0">
                  <c:v>3864</c:v>
                </c:pt>
                <c:pt idx="1">
                  <c:v>3855</c:v>
                </c:pt>
                <c:pt idx="2">
                  <c:v>3855</c:v>
                </c:pt>
                <c:pt idx="3">
                  <c:v>3855</c:v>
                </c:pt>
                <c:pt idx="4">
                  <c:v>3855</c:v>
                </c:pt>
                <c:pt idx="5">
                  <c:v>3855</c:v>
                </c:pt>
                <c:pt idx="6">
                  <c:v>3855</c:v>
                </c:pt>
                <c:pt idx="7">
                  <c:v>3855</c:v>
                </c:pt>
                <c:pt idx="8">
                  <c:v>3855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51-4241-A79C-22CC6EA57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6747520"/>
        <c:axId val="56749056"/>
        <c:axId val="56742784"/>
      </c:bar3DChart>
      <c:catAx>
        <c:axId val="56747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56749056"/>
        <c:crosses val="autoZero"/>
        <c:auto val="1"/>
        <c:lblAlgn val="ctr"/>
        <c:lblOffset val="100"/>
        <c:noMultiLvlLbl val="0"/>
      </c:catAx>
      <c:valAx>
        <c:axId val="5674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56747520"/>
        <c:crosses val="autoZero"/>
        <c:crossBetween val="between"/>
      </c:valAx>
      <c:serAx>
        <c:axId val="56742784"/>
        <c:scaling>
          <c:orientation val="minMax"/>
        </c:scaling>
        <c:delete val="1"/>
        <c:axPos val="b"/>
        <c:majorTickMark val="none"/>
        <c:minorTickMark val="none"/>
        <c:tickLblPos val="nextTo"/>
        <c:crossAx val="56749056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Corki" panose="000005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499157631305291E-2"/>
          <c:y val="0.27052276521561369"/>
          <c:w val="0.96700205912347592"/>
          <c:h val="0.4013931496019927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A5-469B-8339-FFB6A7C8564F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A5-469B-8339-FFB6A7C8564F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A5-469B-8339-FFB6A7C8564F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A5-469B-8339-FFB6A7C8564F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A5-469B-8339-FFB6A7C8564F}"/>
                </c:ext>
              </c:extLst>
            </c:dLbl>
            <c:dLbl>
              <c:idx val="5"/>
              <c:layout>
                <c:manualLayout>
                  <c:x val="-3.0870317738046715E-2"/>
                  <c:y val="-0.11730587954708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A5-469B-8339-FFB6A7C8564F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A5-469B-8339-FFB6A7C8564F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A5-469B-8339-FFB6A7C8564F}"/>
                </c:ext>
              </c:extLst>
            </c:dLbl>
            <c:dLbl>
              <c:idx val="8"/>
              <c:layout>
                <c:manualLayout>
                  <c:x val="-2.2498596052175485E-2"/>
                  <c:y val="-0.155841831280733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A5-469B-8339-FFB6A7C8564F}"/>
                </c:ext>
              </c:extLst>
            </c:dLbl>
            <c:dLbl>
              <c:idx val="9"/>
              <c:layout>
                <c:manualLayout>
                  <c:x val="-1.6498970438262133E-2"/>
                  <c:y val="-0.142074410695729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9A5-469B-8339-FFB6A7C8564F}"/>
                </c:ext>
              </c:extLst>
            </c:dLbl>
            <c:dLbl>
              <c:idx val="10"/>
              <c:layout>
                <c:manualLayout>
                  <c:x val="-2.9998128069567312E-3"/>
                  <c:y val="-7.8930228164294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A5-469B-8339-FFB6A7C856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714</c:v>
                </c:pt>
                <c:pt idx="1">
                  <c:v>714</c:v>
                </c:pt>
                <c:pt idx="2">
                  <c:v>714</c:v>
                </c:pt>
                <c:pt idx="3">
                  <c:v>714</c:v>
                </c:pt>
                <c:pt idx="4">
                  <c:v>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9A5-469B-8339-FFB6A7C85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115456"/>
        <c:axId val="152117248"/>
      </c:lineChart>
      <c:catAx>
        <c:axId val="15211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52117248"/>
        <c:crosses val="autoZero"/>
        <c:auto val="1"/>
        <c:lblAlgn val="ctr"/>
        <c:lblOffset val="100"/>
        <c:noMultiLvlLbl val="0"/>
      </c:catAx>
      <c:valAx>
        <c:axId val="152117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1154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D8-4715-9B7C-79F24DF18A78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D8-4715-9B7C-79F24DF18A78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D8-4715-9B7C-79F24DF18A78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D8-4715-9B7C-79F24DF18A7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D8-4715-9B7C-79F24DF18A78}"/>
                </c:ext>
              </c:extLst>
            </c:dLbl>
            <c:dLbl>
              <c:idx val="5"/>
              <c:layout>
                <c:manualLayout>
                  <c:x val="-3.237119257418207E-2"/>
                  <c:y val="-0.132343798570096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D8-4715-9B7C-79F24DF18A7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D8-4715-9B7C-79F24DF18A7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D8-4715-9B7C-79F24DF18A78}"/>
                </c:ext>
              </c:extLst>
            </c:dLbl>
            <c:dLbl>
              <c:idx val="8"/>
              <c:layout>
                <c:manualLayout>
                  <c:x val="-7.4995320173918282E-3"/>
                  <c:y val="-0.119448146874193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D8-4715-9B7C-79F24DF18A78}"/>
                </c:ext>
              </c:extLst>
            </c:dLbl>
            <c:dLbl>
              <c:idx val="9"/>
              <c:layout>
                <c:manualLayout>
                  <c:x val="-1.049934482434867E-2"/>
                  <c:y val="-0.153576188838249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D8-4715-9B7C-79F24DF18A78}"/>
                </c:ext>
              </c:extLst>
            </c:dLbl>
            <c:dLbl>
              <c:idx val="10"/>
              <c:layout>
                <c:manualLayout>
                  <c:x val="-5.9996256139134624E-3"/>
                  <c:y val="-0.10238412589216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D8-4715-9B7C-79F24DF18A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57.88</c:v>
                </c:pt>
                <c:pt idx="1">
                  <c:v>57.88</c:v>
                </c:pt>
                <c:pt idx="2">
                  <c:v>57.88</c:v>
                </c:pt>
                <c:pt idx="3">
                  <c:v>57.88</c:v>
                </c:pt>
                <c:pt idx="4">
                  <c:v>57.88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9D8-4715-9B7C-79F24DF18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179072"/>
        <c:axId val="152180608"/>
      </c:lineChart>
      <c:catAx>
        <c:axId val="15217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52180608"/>
        <c:crosses val="autoZero"/>
        <c:auto val="1"/>
        <c:lblAlgn val="ctr"/>
        <c:lblOffset val="100"/>
        <c:noMultiLvlLbl val="0"/>
      </c:catAx>
      <c:valAx>
        <c:axId val="152180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1790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217856"/>
        <c:axId val="152223744"/>
      </c:lineChart>
      <c:catAx>
        <c:axId val="152217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223744"/>
        <c:crosses val="autoZero"/>
        <c:auto val="1"/>
        <c:lblAlgn val="ctr"/>
        <c:lblOffset val="100"/>
        <c:noMultiLvlLbl val="0"/>
      </c:catAx>
      <c:valAx>
        <c:axId val="1522237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2178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773403324584411E-3"/>
          <c:y val="0"/>
          <c:w val="0.9783522816726109"/>
          <c:h val="0.47089212309743356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995776"/>
        <c:axId val="137997312"/>
      </c:lineChart>
      <c:catAx>
        <c:axId val="137995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7997312"/>
        <c:crosses val="autoZero"/>
        <c:auto val="1"/>
        <c:lblAlgn val="ctr"/>
        <c:lblOffset val="100"/>
        <c:noMultiLvlLbl val="0"/>
      </c:catAx>
      <c:valAx>
        <c:axId val="13799731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79957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773403324584411E-3"/>
          <c:y val="0"/>
          <c:w val="0.9783522816726109"/>
          <c:h val="0.7467110799819740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47-4683-8F0E-7FA627E206CF}"/>
                </c:ext>
              </c:extLst>
            </c:dLbl>
            <c:dLbl>
              <c:idx val="1"/>
              <c:layout>
                <c:manualLayout>
                  <c:x val="-4.8749524262255636E-2"/>
                  <c:y val="-0.149731064953489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47-4683-8F0E-7FA627E206CF}"/>
                </c:ext>
              </c:extLst>
            </c:dLbl>
            <c:dLbl>
              <c:idx val="2"/>
              <c:layout>
                <c:manualLayout>
                  <c:x val="-2.8596675415573054E-2"/>
                  <c:y val="0.24816940459857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47-4683-8F0E-7FA627E206CF}"/>
                </c:ext>
              </c:extLst>
            </c:dLbl>
            <c:dLbl>
              <c:idx val="3"/>
              <c:layout>
                <c:manualLayout>
                  <c:x val="-2.1537723034207319E-2"/>
                  <c:y val="-0.215470277995453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47-4683-8F0E-7FA627E206CF}"/>
                </c:ext>
              </c:extLst>
            </c:dLbl>
            <c:dLbl>
              <c:idx val="4"/>
              <c:layout>
                <c:manualLayout>
                  <c:x val="-3.791617037849121E-2"/>
                  <c:y val="0.24795591578634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47-4683-8F0E-7FA627E206CF}"/>
                </c:ext>
              </c:extLst>
            </c:dLbl>
            <c:dLbl>
              <c:idx val="5"/>
              <c:layout>
                <c:manualLayout>
                  <c:x val="-3.9516717501046315E-2"/>
                  <c:y val="-0.227212188234654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47-4683-8F0E-7FA627E206CF}"/>
                </c:ext>
              </c:extLst>
            </c:dLbl>
            <c:dLbl>
              <c:idx val="6"/>
              <c:layout>
                <c:manualLayout>
                  <c:x val="-2.4535510065298097E-2"/>
                  <c:y val="0.25245682444259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E47-4683-8F0E-7FA627E206CF}"/>
                </c:ext>
              </c:extLst>
            </c:dLbl>
            <c:dLbl>
              <c:idx val="7"/>
              <c:layout>
                <c:manualLayout>
                  <c:x val="-4.1854693640802632E-2"/>
                  <c:y val="-0.19930801929678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E47-4683-8F0E-7FA627E206CF}"/>
                </c:ext>
              </c:extLst>
            </c:dLbl>
            <c:dLbl>
              <c:idx val="8"/>
              <c:layout>
                <c:manualLayout>
                  <c:x val="-5.0514285428554899E-2"/>
                  <c:y val="0.199308088804569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E47-4683-8F0E-7FA627E206CF}"/>
                </c:ext>
              </c:extLst>
            </c:dLbl>
            <c:dLbl>
              <c:idx val="9"/>
              <c:layout>
                <c:manualLayout>
                  <c:x val="-5.4844081322430932E-2"/>
                  <c:y val="-0.19930801929678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E47-4683-8F0E-7FA627E206CF}"/>
                </c:ext>
              </c:extLst>
            </c:dLbl>
            <c:dLbl>
              <c:idx val="10"/>
              <c:layout>
                <c:manualLayout>
                  <c:x val="-3.7524897746926501E-2"/>
                  <c:y val="0.25245682444259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E47-4683-8F0E-7FA627E206CF}"/>
                </c:ext>
              </c:extLst>
            </c:dLbl>
            <c:dLbl>
              <c:idx val="11"/>
              <c:layout>
                <c:manualLayout>
                  <c:x val="-3.7524897746926501E-2"/>
                  <c:y val="-0.19930801929678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E47-4683-8F0E-7FA627E206CF}"/>
                </c:ext>
              </c:extLst>
            </c:dLbl>
            <c:dLbl>
              <c:idx val="12"/>
              <c:layout>
                <c:manualLayout>
                  <c:x val="-2.958746618575293E-2"/>
                  <c:y val="-0.206863974720245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E47-4683-8F0E-7FA627E206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>
                    <a:latin typeface="Corki" panose="00000500000000000000" pitchFamily="50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2427.5</c:v>
                </c:pt>
                <c:pt idx="1">
                  <c:v>2427.5</c:v>
                </c:pt>
                <c:pt idx="2">
                  <c:v>2427.5</c:v>
                </c:pt>
                <c:pt idx="3">
                  <c:v>2427.5</c:v>
                </c:pt>
                <c:pt idx="4">
                  <c:v>2427.5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E47-4683-8F0E-7FA627E206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098176"/>
        <c:axId val="138099712"/>
      </c:lineChart>
      <c:catAx>
        <c:axId val="138098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099712"/>
        <c:crosses val="autoZero"/>
        <c:auto val="1"/>
        <c:lblAlgn val="ctr"/>
        <c:lblOffset val="100"/>
        <c:noMultiLvlLbl val="0"/>
      </c:catAx>
      <c:valAx>
        <c:axId val="13809971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8098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267808836789897E-3"/>
          <c:y val="2.5195613185836494E-2"/>
          <c:w val="0.9950508944356482"/>
          <c:h val="0.86234366017199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373734869702147E-2"/>
                  <c:y val="-4.58239908333172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98-430E-949E-8D64B35A70F4}"/>
                </c:ext>
              </c:extLst>
            </c:dLbl>
            <c:dLbl>
              <c:idx val="1"/>
              <c:layout>
                <c:manualLayout>
                  <c:x val="1.2165917901493153E-2"/>
                  <c:y val="-2.6002666370403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98-430E-949E-8D64B35A70F4}"/>
                </c:ext>
              </c:extLst>
            </c:dLbl>
            <c:dLbl>
              <c:idx val="2"/>
              <c:layout>
                <c:manualLayout>
                  <c:x val="6.0896707681603436E-3"/>
                  <c:y val="-1.4402764772168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98-430E-949E-8D64B35A70F4}"/>
                </c:ext>
              </c:extLst>
            </c:dLbl>
            <c:dLbl>
              <c:idx val="3"/>
              <c:layout>
                <c:manualLayout>
                  <c:x val="1.7071202509176885E-2"/>
                  <c:y val="-4.5220372339581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98-430E-949E-8D64B35A70F4}"/>
                </c:ext>
              </c:extLst>
            </c:dLbl>
            <c:dLbl>
              <c:idx val="4"/>
              <c:layout>
                <c:manualLayout>
                  <c:x val="1.3228825713737888E-2"/>
                  <c:y val="-2.213404859777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98-430E-949E-8D64B35A70F4}"/>
                </c:ext>
              </c:extLst>
            </c:dLbl>
            <c:dLbl>
              <c:idx val="5"/>
              <c:layout>
                <c:manualLayout>
                  <c:x val="3.9886391838165025E-4"/>
                  <c:y val="-0.107299564799297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98-430E-949E-8D64B35A70F4}"/>
                </c:ext>
              </c:extLst>
            </c:dLbl>
            <c:dLbl>
              <c:idx val="6"/>
              <c:layout>
                <c:manualLayout>
                  <c:x val="5.5639202056598468E-3"/>
                  <c:y val="-5.2605244175533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398-430E-949E-8D64B35A70F4}"/>
                </c:ext>
              </c:extLst>
            </c:dLbl>
            <c:dLbl>
              <c:idx val="7"/>
              <c:layout>
                <c:manualLayout>
                  <c:x val="5.560878592166702E-3"/>
                  <c:y val="-0.107364024642046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98-430E-949E-8D64B35A70F4}"/>
                </c:ext>
              </c:extLst>
            </c:dLbl>
            <c:dLbl>
              <c:idx val="8"/>
              <c:layout>
                <c:manualLayout>
                  <c:x val="6.1422141597312846E-3"/>
                  <c:y val="-8.3770363666088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398-430E-949E-8D64B35A70F4}"/>
                </c:ext>
              </c:extLst>
            </c:dLbl>
            <c:dLbl>
              <c:idx val="9"/>
              <c:layout>
                <c:manualLayout>
                  <c:x val="3.5098366627035913E-3"/>
                  <c:y val="-7.7787237410770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398-430E-949E-8D64B35A70F4}"/>
                </c:ext>
              </c:extLst>
            </c:dLbl>
            <c:dLbl>
              <c:idx val="10"/>
              <c:layout>
                <c:manualLayout>
                  <c:x val="8.7739007440300993E-4"/>
                  <c:y val="-5.9835974047206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398-430E-949E-8D64B35A70F4}"/>
                </c:ext>
              </c:extLst>
            </c:dLbl>
            <c:dLbl>
              <c:idx val="11"/>
              <c:layout>
                <c:manualLayout>
                  <c:x val="-1.7549183313517957E-3"/>
                  <c:y val="-4.7868779237765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398-430E-949E-8D64B35A70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2427.5</c:v>
                </c:pt>
                <c:pt idx="1">
                  <c:v>2427.5</c:v>
                </c:pt>
                <c:pt idx="2">
                  <c:v>2427.5</c:v>
                </c:pt>
                <c:pt idx="3">
                  <c:v>2427.5</c:v>
                </c:pt>
                <c:pt idx="4">
                  <c:v>2427.5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398-430E-949E-8D64B35A7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38068352"/>
        <c:axId val="138069888"/>
        <c:axId val="0"/>
      </c:bar3DChart>
      <c:catAx>
        <c:axId val="13806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38069888"/>
        <c:crosses val="autoZero"/>
        <c:auto val="1"/>
        <c:lblAlgn val="ctr"/>
        <c:lblOffset val="100"/>
        <c:noMultiLvlLbl val="0"/>
      </c:catAx>
      <c:valAx>
        <c:axId val="13806988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380683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80768923962083794"/>
          <c:y val="0.32048274186288955"/>
          <c:w val="0.16494000666592601"/>
          <c:h val="0.20683892265938708"/>
        </c:manualLayout>
      </c:layout>
      <c:overlay val="0"/>
      <c:txPr>
        <a:bodyPr/>
        <a:lstStyle/>
        <a:p>
          <a:pPr>
            <a:defRPr sz="105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098048"/>
        <c:axId val="166099584"/>
      </c:lineChart>
      <c:catAx>
        <c:axId val="166098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6099584"/>
        <c:crosses val="autoZero"/>
        <c:auto val="1"/>
        <c:lblAlgn val="ctr"/>
        <c:lblOffset val="100"/>
        <c:noMultiLvlLbl val="0"/>
      </c:catAx>
      <c:valAx>
        <c:axId val="16609958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66098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8970438262022E-2"/>
          <c:y val="0.36155978268815836"/>
          <c:w val="0.96700205912347592"/>
          <c:h val="0.1384412616786316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diamond"/>
            <c:size val="1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7311181566032201E-2"/>
                  <c:y val="-0.21426230428397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6A-43D2-9E88-26B6C349E422}"/>
                </c:ext>
              </c:extLst>
            </c:dLbl>
            <c:dLbl>
              <c:idx val="1"/>
              <c:layout>
                <c:manualLayout>
                  <c:x val="-5.3310807179945664E-2"/>
                  <c:y val="-0.21426230428397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6A-43D2-9E88-26B6C349E422}"/>
                </c:ext>
              </c:extLst>
            </c:dLbl>
            <c:dLbl>
              <c:idx val="2"/>
              <c:layout>
                <c:manualLayout>
                  <c:x val="-5.469438226000467E-2"/>
                  <c:y val="-0.22652169833939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6A-43D2-9E88-26B6C349E422}"/>
                </c:ext>
              </c:extLst>
            </c:dLbl>
            <c:dLbl>
              <c:idx val="3"/>
              <c:layout>
                <c:manualLayout>
                  <c:x val="-4.3695226104985184E-2"/>
                  <c:y val="-0.253730225915496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6A-43D2-9E88-26B6C349E422}"/>
                </c:ext>
              </c:extLst>
            </c:dLbl>
            <c:dLbl>
              <c:idx val="4"/>
              <c:layout>
                <c:manualLayout>
                  <c:x val="-4.0986064452277343E-2"/>
                  <c:y val="-0.269535096660504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6A-43D2-9E88-26B6C349E422}"/>
                </c:ext>
              </c:extLst>
            </c:dLbl>
            <c:dLbl>
              <c:idx val="5"/>
              <c:layout>
                <c:manualLayout>
                  <c:x val="-3.6869943351960068E-2"/>
                  <c:y val="-0.25940546735080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6A-43D2-9E88-26B6C349E422}"/>
                </c:ext>
              </c:extLst>
            </c:dLbl>
            <c:dLbl>
              <c:idx val="6"/>
              <c:layout>
                <c:manualLayout>
                  <c:x val="-3.5928191095161974E-2"/>
                  <c:y val="-0.291447114581713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A6A-43D2-9E88-26B6C349E422}"/>
                </c:ext>
              </c:extLst>
            </c:dLbl>
            <c:dLbl>
              <c:idx val="7"/>
              <c:layout>
                <c:manualLayout>
                  <c:x val="-4.3637001391842282E-2"/>
                  <c:y val="-0.27761317370097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6A-43D2-9E88-26B6C349E422}"/>
                </c:ext>
              </c:extLst>
            </c:dLbl>
            <c:dLbl>
              <c:idx val="8"/>
              <c:layout>
                <c:manualLayout>
                  <c:x val="-4.0497472893915872E-2"/>
                  <c:y val="-0.267067475194213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A6A-43D2-9E88-26B6C349E422}"/>
                </c:ext>
              </c:extLst>
            </c:dLbl>
            <c:dLbl>
              <c:idx val="9"/>
              <c:layout>
                <c:manualLayout>
                  <c:x val="-4.6497098507829446E-2"/>
                  <c:y val="-0.285351484891937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A6A-43D2-9E88-26B6C349E422}"/>
                </c:ext>
              </c:extLst>
            </c:dLbl>
            <c:dLbl>
              <c:idx val="10"/>
              <c:layout>
                <c:manualLayout>
                  <c:x val="-4.9496911314786174E-2"/>
                  <c:y val="-0.267067475194213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A6A-43D2-9E88-26B6C349E422}"/>
                </c:ext>
              </c:extLst>
            </c:dLbl>
            <c:dLbl>
              <c:idx val="11"/>
              <c:layout>
                <c:manualLayout>
                  <c:x val="-2.9998128069567424E-2"/>
                  <c:y val="-0.267067475194213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A6A-43D2-9E88-26B6C349E4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3649.9</c:v>
                </c:pt>
                <c:pt idx="1">
                  <c:v>3649.9</c:v>
                </c:pt>
                <c:pt idx="2">
                  <c:v>3649.9</c:v>
                </c:pt>
                <c:pt idx="3">
                  <c:v>3649.9</c:v>
                </c:pt>
                <c:pt idx="4">
                  <c:v>3515.3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EA6A-43D2-9E88-26B6C349E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727616"/>
        <c:axId val="165733504"/>
      </c:lineChart>
      <c:catAx>
        <c:axId val="16572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5733504"/>
        <c:crosses val="autoZero"/>
        <c:auto val="1"/>
        <c:lblAlgn val="ctr"/>
        <c:lblOffset val="100"/>
        <c:noMultiLvlLbl val="0"/>
      </c:catAx>
      <c:valAx>
        <c:axId val="165733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5727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181216752657872E-2"/>
                  <c:y val="-0.175167438695351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7B-4875-8F73-60170FAB1258}"/>
                </c:ext>
              </c:extLst>
            </c:dLbl>
            <c:dLbl>
              <c:idx val="1"/>
              <c:layout>
                <c:manualLayout>
                  <c:x val="-3.3313796367306005E-2"/>
                  <c:y val="-0.14299375129926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7B-4875-8F73-60170FAB1258}"/>
                </c:ext>
              </c:extLst>
            </c:dLbl>
            <c:dLbl>
              <c:idx val="2"/>
              <c:layout>
                <c:manualLayout>
                  <c:x val="-3.2214192079786166E-2"/>
                  <c:y val="-0.14608440420637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7B-4875-8F73-60170FAB1258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7B-4875-8F73-60170FAB1258}"/>
                </c:ext>
              </c:extLst>
            </c:dLbl>
            <c:dLbl>
              <c:idx val="4"/>
              <c:layout>
                <c:manualLayout>
                  <c:x val="-3.9478221646157323E-2"/>
                  <c:y val="-0.160786331124997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7B-4875-8F73-60170FAB1258}"/>
                </c:ext>
              </c:extLst>
            </c:dLbl>
            <c:dLbl>
              <c:idx val="5"/>
              <c:layout>
                <c:manualLayout>
                  <c:x val="-3.8369883574396767E-2"/>
                  <c:y val="-0.168210412515700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7B-4875-8F73-60170FAB125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7B-4875-8F73-60170FAB125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7B-4875-8F73-60170FAB1258}"/>
                </c:ext>
              </c:extLst>
            </c:dLbl>
            <c:dLbl>
              <c:idx val="8"/>
              <c:layout>
                <c:manualLayout>
                  <c:x val="-2.8466639448464757E-2"/>
                  <c:y val="-0.15882781510564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7B-4875-8F73-60170FAB1258}"/>
                </c:ext>
              </c:extLst>
            </c:dLbl>
            <c:dLbl>
              <c:idx val="9"/>
              <c:layout>
                <c:manualLayout>
                  <c:x val="-3.7445109206256273E-2"/>
                  <c:y val="-0.15882781510564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7B-4875-8F73-60170FAB1258}"/>
                </c:ext>
              </c:extLst>
            </c:dLbl>
            <c:dLbl>
              <c:idx val="10"/>
              <c:layout>
                <c:manualLayout>
                  <c:x val="-3.2963773343508411E-2"/>
                  <c:y val="-0.17540991740285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7B-4875-8F73-60170FAB1258}"/>
                </c:ext>
              </c:extLst>
            </c:dLbl>
            <c:dLbl>
              <c:idx val="11"/>
              <c:layout>
                <c:manualLayout>
                  <c:x val="-4.1936937791946863E-2"/>
                  <c:y val="-0.150744366655089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77B-4875-8F73-60170FAB12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19.3</c:v>
                </c:pt>
                <c:pt idx="1">
                  <c:v>19.3</c:v>
                </c:pt>
                <c:pt idx="2">
                  <c:v>19.3</c:v>
                </c:pt>
                <c:pt idx="3">
                  <c:v>19.3</c:v>
                </c:pt>
                <c:pt idx="4">
                  <c:v>18.3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77B-4875-8F73-60170FAB1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791616"/>
        <c:axId val="165793152"/>
      </c:lineChart>
      <c:catAx>
        <c:axId val="165791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5793152"/>
        <c:crosses val="autoZero"/>
        <c:auto val="1"/>
        <c:lblAlgn val="ctr"/>
        <c:lblOffset val="100"/>
        <c:noMultiLvlLbl val="0"/>
      </c:catAx>
      <c:valAx>
        <c:axId val="165793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5791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8970438262022E-2"/>
          <c:y val="0.26937669520398128"/>
          <c:w val="0.96700205912347592"/>
          <c:h val="0.3349762837151712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41275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75290754495E-2"/>
                  <c:y val="-0.264173429806955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48-41D9-9B9F-FEF7C6F1F64E}"/>
                </c:ext>
              </c:extLst>
            </c:dLbl>
            <c:dLbl>
              <c:idx val="1"/>
              <c:layout>
                <c:manualLayout>
                  <c:x val="-3.1812188097711226E-2"/>
                  <c:y val="-0.243714322833121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48-41D9-9B9F-FEF7C6F1F64E}"/>
                </c:ext>
              </c:extLst>
            </c:dLbl>
            <c:dLbl>
              <c:idx val="2"/>
              <c:layout>
                <c:manualLayout>
                  <c:x val="-3.8195411821742589E-2"/>
                  <c:y val="-0.239916270511471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48-41D9-9B9F-FEF7C6F1F64E}"/>
                </c:ext>
              </c:extLst>
            </c:dLbl>
            <c:dLbl>
              <c:idx val="3"/>
              <c:layout>
                <c:manualLayout>
                  <c:x val="-3.5695528448323202E-2"/>
                  <c:y val="-0.240775306429247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48-41D9-9B9F-FEF7C6F1F64E}"/>
                </c:ext>
              </c:extLst>
            </c:dLbl>
            <c:dLbl>
              <c:idx val="4"/>
              <c:layout>
                <c:manualLayout>
                  <c:x val="-3.1986626031407152E-2"/>
                  <c:y val="-0.21431885610352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48-41D9-9B9F-FEF7C6F1F64E}"/>
                </c:ext>
              </c:extLst>
            </c:dLbl>
            <c:dLbl>
              <c:idx val="5"/>
              <c:layout>
                <c:manualLayout>
                  <c:x val="-2.4870692124133252E-2"/>
                  <c:y val="-0.25093128508061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48-41D9-9B9F-FEF7C6F1F64E}"/>
                </c:ext>
              </c:extLst>
            </c:dLbl>
            <c:dLbl>
              <c:idx val="6"/>
              <c:layout>
                <c:manualLayout>
                  <c:x val="-2.8428659077770146E-2"/>
                  <c:y val="-0.23115489955377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48-41D9-9B9F-FEF7C6F1F64E}"/>
                </c:ext>
              </c:extLst>
            </c:dLbl>
            <c:dLbl>
              <c:idx val="7"/>
              <c:layout>
                <c:manualLayout>
                  <c:x val="-3.313765656749372E-2"/>
                  <c:y val="-0.223082878406647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48-41D9-9B9F-FEF7C6F1F64E}"/>
                </c:ext>
              </c:extLst>
            </c:dLbl>
            <c:dLbl>
              <c:idx val="8"/>
              <c:layout>
                <c:manualLayout>
                  <c:x val="-2.8498221666088945E-2"/>
                  <c:y val="-0.231955605872199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548-41D9-9B9F-FEF7C6F1F64E}"/>
                </c:ext>
              </c:extLst>
            </c:dLbl>
            <c:dLbl>
              <c:idx val="9"/>
              <c:layout>
                <c:manualLayout>
                  <c:x val="-2.8498221666088945E-2"/>
                  <c:y val="-0.201424037627894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548-41D9-9B9F-FEF7C6F1F64E}"/>
                </c:ext>
              </c:extLst>
            </c:dLbl>
            <c:dLbl>
              <c:idx val="10"/>
              <c:layout>
                <c:manualLayout>
                  <c:x val="-2.8498221666089056E-2"/>
                  <c:y val="-0.248791649322448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548-41D9-9B9F-FEF7C6F1F64E}"/>
                </c:ext>
              </c:extLst>
            </c:dLbl>
            <c:dLbl>
              <c:idx val="11"/>
              <c:layout>
                <c:manualLayout>
                  <c:x val="-3.2997940876524155E-2"/>
                  <c:y val="-0.201424037627894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548-41D9-9B9F-FEF7C6F1F6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90</c:v>
                </c:pt>
                <c:pt idx="4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548-41D9-9B9F-FEF7C6F1F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863808"/>
        <c:axId val="165865344"/>
      </c:lineChart>
      <c:catAx>
        <c:axId val="165863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5865344"/>
        <c:crosses val="autoZero"/>
        <c:auto val="1"/>
        <c:lblAlgn val="ctr"/>
        <c:lblOffset val="100"/>
        <c:noMultiLvlLbl val="0"/>
      </c:catAx>
      <c:valAx>
        <c:axId val="1658653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5863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>
                <a:solidFill>
                  <a:srgbClr val="00B0F0"/>
                </a:solidFill>
                <a:latin typeface="Corki" panose="00000500000000000000" pitchFamily="50" charset="-52"/>
                <a:cs typeface="Times New Roman" panose="02020603050405020304" pitchFamily="18" charset="0"/>
              </a:defRPr>
            </a:pPr>
            <a:r>
              <a:rPr lang="ru-RU" sz="3200" b="0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Обеспеченность, учреждений на  100 тыс. населения</a:t>
            </a:r>
          </a:p>
        </c:rich>
      </c:tx>
      <c:layout>
        <c:manualLayout>
          <c:xMode val="edge"/>
          <c:yMode val="edge"/>
          <c:x val="0.13382932695473321"/>
          <c:y val="2.618926050601775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6167185127578417E-2"/>
          <c:y val="0.26141609617008621"/>
          <c:w val="0.9588471651298005"/>
          <c:h val="0.616912675387872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общедоступными библиотеками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</c:strCache>
            </c:strRef>
          </c:cat>
          <c:val>
            <c:numRef>
              <c:f>Лист1!$B$2:$J$2</c:f>
              <c:numCache>
                <c:formatCode>0.0</c:formatCode>
                <c:ptCount val="9"/>
                <c:pt idx="0">
                  <c:v>66.14</c:v>
                </c:pt>
                <c:pt idx="1">
                  <c:v>66.7</c:v>
                </c:pt>
                <c:pt idx="2">
                  <c:v>66.7</c:v>
                </c:pt>
                <c:pt idx="3">
                  <c:v>67.099999999999994</c:v>
                </c:pt>
                <c:pt idx="4">
                  <c:v>67.7</c:v>
                </c:pt>
                <c:pt idx="5">
                  <c:v>67.900000000000006</c:v>
                </c:pt>
                <c:pt idx="6">
                  <c:v>67.900000000000006</c:v>
                </c:pt>
                <c:pt idx="7">
                  <c:v>67.900000000000006</c:v>
                </c:pt>
                <c:pt idx="8">
                  <c:v>67.900000000000006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4C-4514-989E-1E99605FF3FF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учреждениями культурно-досугового типа</c:v>
                </c:pt>
              </c:strCache>
            </c:strRef>
          </c:tx>
          <c:spPr>
            <a:solidFill>
              <a:srgbClr val="D8601E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54C-4514-989E-1E99605FF3F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54C-4514-989E-1E99605FF3F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54C-4514-989E-1E99605FF3F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54C-4514-989E-1E99605FF3F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54C-4514-989E-1E99605FF3F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54C-4514-989E-1E99605FF3FF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44,5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4C-4514-989E-1E99605FF3F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45,0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4C-4514-989E-1E99605FF3F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45,5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54C-4514-989E-1E99605FF3F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45,7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4C-4514-989E-1E99605FF3F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46,2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54C-4514-989E-1E99605FF3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</c:strCache>
            </c:strRef>
          </c:cat>
          <c:val>
            <c:numRef>
              <c:f>Лист1!$B$3:$J$3</c:f>
              <c:numCache>
                <c:formatCode>0.0</c:formatCode>
                <c:ptCount val="9"/>
                <c:pt idx="0">
                  <c:v>45</c:v>
                </c:pt>
                <c:pt idx="1">
                  <c:v>45.5</c:v>
                </c:pt>
                <c:pt idx="2">
                  <c:v>45.6</c:v>
                </c:pt>
                <c:pt idx="3">
                  <c:v>45.7</c:v>
                </c:pt>
                <c:pt idx="4">
                  <c:v>45.7</c:v>
                </c:pt>
                <c:pt idx="5">
                  <c:v>45.7</c:v>
                </c:pt>
                <c:pt idx="6">
                  <c:v>45.9</c:v>
                </c:pt>
                <c:pt idx="7">
                  <c:v>45.9</c:v>
                </c:pt>
                <c:pt idx="8">
                  <c:v>45.9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54C-4514-989E-1E99605FF3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35288320"/>
        <c:axId val="135289856"/>
      </c:barChart>
      <c:catAx>
        <c:axId val="135288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35289856"/>
        <c:crosses val="autoZero"/>
        <c:auto val="1"/>
        <c:lblAlgn val="ctr"/>
        <c:lblOffset val="100"/>
        <c:noMultiLvlLbl val="0"/>
      </c:catAx>
      <c:valAx>
        <c:axId val="13528985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3528832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000000000000001E-2"/>
          <c:y val="0.22017298369406396"/>
          <c:w val="0.9"/>
          <c:h val="5.9846659894194153E-2"/>
        </c:manualLayout>
      </c:layout>
      <c:overlay val="0"/>
      <c:spPr>
        <a:noFill/>
      </c:spPr>
      <c:txPr>
        <a:bodyPr/>
        <a:lstStyle/>
        <a:p>
          <a:pPr>
            <a:defRPr>
              <a:solidFill>
                <a:srgbClr val="002060"/>
              </a:solidFill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907547481515281E-2"/>
          <c:y val="0.29077338278770393"/>
          <c:w val="0.96652810291614022"/>
          <c:h val="0.3108670827931416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2540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1411350806687295E-4"/>
                  <c:y val="-0.20028161516600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C3-4CD6-8EB8-FF196FD20D42}"/>
                </c:ext>
              </c:extLst>
            </c:dLbl>
            <c:dLbl>
              <c:idx val="1"/>
              <c:layout>
                <c:manualLayout>
                  <c:x val="2.7716743412031669E-3"/>
                  <c:y val="-0.189263135601709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C3-4CD6-8EB8-FF196FD20D42}"/>
                </c:ext>
              </c:extLst>
            </c:dLbl>
            <c:dLbl>
              <c:idx val="2"/>
              <c:layout>
                <c:manualLayout>
                  <c:x val="8.0217545767183123E-4"/>
                  <c:y val="-0.18812980627509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C3-4CD6-8EB8-FF196FD20D42}"/>
                </c:ext>
              </c:extLst>
            </c:dLbl>
            <c:dLbl>
              <c:idx val="3"/>
              <c:layout>
                <c:manualLayout>
                  <c:x val="-1.6282867959355966E-2"/>
                  <c:y val="-0.151783133426632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C3-4CD6-8EB8-FF196FD20D42}"/>
                </c:ext>
              </c:extLst>
            </c:dLbl>
            <c:dLbl>
              <c:idx val="4"/>
              <c:layout>
                <c:manualLayout>
                  <c:x val="-1.2595568316034129E-2"/>
                  <c:y val="-0.158960885828518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C3-4CD6-8EB8-FF196FD20D42}"/>
                </c:ext>
              </c:extLst>
            </c:dLbl>
            <c:dLbl>
              <c:idx val="5"/>
              <c:layout>
                <c:manualLayout>
                  <c:x val="-5.3719088789144455E-3"/>
                  <c:y val="-9.0754730955819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C3-4CD6-8EB8-FF196FD20D42}"/>
                </c:ext>
              </c:extLst>
            </c:dLbl>
            <c:dLbl>
              <c:idx val="6"/>
              <c:layout>
                <c:manualLayout>
                  <c:x val="-1.042978223602976E-2"/>
                  <c:y val="-9.7037366218568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C3-4CD6-8EB8-FF196FD20D42}"/>
                </c:ext>
              </c:extLst>
            </c:dLbl>
            <c:dLbl>
              <c:idx val="7"/>
              <c:layout>
                <c:manualLayout>
                  <c:x val="-3.1395284979264088E-3"/>
                  <c:y val="-9.7036131787826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C3-4CD6-8EB8-FF196FD20D42}"/>
                </c:ext>
              </c:extLst>
            </c:dLbl>
            <c:dLbl>
              <c:idx val="8"/>
              <c:layout>
                <c:manualLayout>
                  <c:x val="-1.0499344824348559E-2"/>
                  <c:y val="-9.7036131787826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CC3-4CD6-8EB8-FF196FD20D42}"/>
                </c:ext>
              </c:extLst>
            </c:dLbl>
            <c:dLbl>
              <c:idx val="9"/>
              <c:layout>
                <c:manualLayout>
                  <c:x val="1.4999064034783656E-3"/>
                  <c:y val="-9.7037366218568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C3-4CD6-8EB8-FF196FD20D42}"/>
                </c:ext>
              </c:extLst>
            </c:dLbl>
            <c:dLbl>
              <c:idx val="10"/>
              <c:layout>
                <c:manualLayout>
                  <c:x val="-4.4997192104349873E-3"/>
                  <c:y val="-9.7037366218568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CC3-4CD6-8EB8-FF196FD20D42}"/>
                </c:ext>
              </c:extLst>
            </c:dLbl>
            <c:dLbl>
              <c:idx val="11"/>
              <c:layout>
                <c:manualLayout>
                  <c:x val="-3.0508417981181112E-2"/>
                  <c:y val="-9.703678218079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C3-4CD6-8EB8-FF196FD20D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3649.9</c:v>
                </c:pt>
                <c:pt idx="1">
                  <c:v>3649.9</c:v>
                </c:pt>
                <c:pt idx="2">
                  <c:v>3649.9</c:v>
                </c:pt>
                <c:pt idx="3">
                  <c:v>3649.9</c:v>
                </c:pt>
                <c:pt idx="4">
                  <c:v>3515.3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CC3-4CD6-8EB8-FF196FD20D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135232"/>
        <c:axId val="161145216"/>
      </c:lineChart>
      <c:catAx>
        <c:axId val="16113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1145216"/>
        <c:crosses val="autoZero"/>
        <c:auto val="1"/>
        <c:lblAlgn val="ctr"/>
        <c:lblOffset val="100"/>
        <c:noMultiLvlLbl val="0"/>
      </c:catAx>
      <c:valAx>
        <c:axId val="161145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135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907547481515281E-2"/>
          <c:y val="0.29077338278770393"/>
          <c:w val="0.96652810291614022"/>
          <c:h val="0.3108670827931416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2540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1411350806687295E-4"/>
                  <c:y val="-0.20028161516600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DB-435B-8CD4-061F25E7DEC7}"/>
                </c:ext>
              </c:extLst>
            </c:dLbl>
            <c:dLbl>
              <c:idx val="1"/>
              <c:layout>
                <c:manualLayout>
                  <c:x val="2.7716743412031669E-3"/>
                  <c:y val="-0.189263135601709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DB-435B-8CD4-061F25E7DEC7}"/>
                </c:ext>
              </c:extLst>
            </c:dLbl>
            <c:dLbl>
              <c:idx val="2"/>
              <c:layout>
                <c:manualLayout>
                  <c:x val="8.0217545767183123E-4"/>
                  <c:y val="-0.18812980627509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DB-435B-8CD4-061F25E7DEC7}"/>
                </c:ext>
              </c:extLst>
            </c:dLbl>
            <c:dLbl>
              <c:idx val="3"/>
              <c:layout>
                <c:manualLayout>
                  <c:x val="-1.6282867959355966E-2"/>
                  <c:y val="-0.151783133426632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DB-435B-8CD4-061F25E7DEC7}"/>
                </c:ext>
              </c:extLst>
            </c:dLbl>
            <c:dLbl>
              <c:idx val="4"/>
              <c:layout>
                <c:manualLayout>
                  <c:x val="-1.2595568316034129E-2"/>
                  <c:y val="-0.158960885828518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4DB-435B-8CD4-061F25E7DEC7}"/>
                </c:ext>
              </c:extLst>
            </c:dLbl>
            <c:dLbl>
              <c:idx val="5"/>
              <c:layout>
                <c:manualLayout>
                  <c:x val="-5.3719088789144455E-3"/>
                  <c:y val="-9.0754730955819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DB-435B-8CD4-061F25E7DEC7}"/>
                </c:ext>
              </c:extLst>
            </c:dLbl>
            <c:dLbl>
              <c:idx val="6"/>
              <c:layout>
                <c:manualLayout>
                  <c:x val="-1.042978223602976E-2"/>
                  <c:y val="-9.7037366218568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DB-435B-8CD4-061F25E7DEC7}"/>
                </c:ext>
              </c:extLst>
            </c:dLbl>
            <c:dLbl>
              <c:idx val="7"/>
              <c:layout>
                <c:manualLayout>
                  <c:x val="-3.1395284979264088E-3"/>
                  <c:y val="-9.7036131787826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DB-435B-8CD4-061F25E7DEC7}"/>
                </c:ext>
              </c:extLst>
            </c:dLbl>
            <c:dLbl>
              <c:idx val="8"/>
              <c:layout>
                <c:manualLayout>
                  <c:x val="-1.0499344824348559E-2"/>
                  <c:y val="-9.7036131787826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DB-435B-8CD4-061F25E7DEC7}"/>
                </c:ext>
              </c:extLst>
            </c:dLbl>
            <c:dLbl>
              <c:idx val="9"/>
              <c:layout>
                <c:manualLayout>
                  <c:x val="1.4999064034783656E-3"/>
                  <c:y val="-9.7037366218568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DB-435B-8CD4-061F25E7DEC7}"/>
                </c:ext>
              </c:extLst>
            </c:dLbl>
            <c:dLbl>
              <c:idx val="10"/>
              <c:layout>
                <c:manualLayout>
                  <c:x val="-4.4997192104349873E-3"/>
                  <c:y val="-9.7037366218568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4DB-435B-8CD4-061F25E7DEC7}"/>
                </c:ext>
              </c:extLst>
            </c:dLbl>
            <c:dLbl>
              <c:idx val="11"/>
              <c:layout>
                <c:manualLayout>
                  <c:x val="-3.0508417981181112E-2"/>
                  <c:y val="-9.703678218079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4DB-435B-8CD4-061F25E7DE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18.899999999999999</c:v>
                </c:pt>
                <c:pt idx="1">
                  <c:v>18.899999999999999</c:v>
                </c:pt>
                <c:pt idx="2">
                  <c:v>18.899999999999999</c:v>
                </c:pt>
                <c:pt idx="3">
                  <c:v>18.899999999999999</c:v>
                </c:pt>
                <c:pt idx="4">
                  <c:v>17.899999999999999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74DB-435B-8CD4-061F25E7D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135232"/>
        <c:axId val="161145216"/>
      </c:lineChart>
      <c:catAx>
        <c:axId val="16113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1145216"/>
        <c:crosses val="autoZero"/>
        <c:auto val="1"/>
        <c:lblAlgn val="ctr"/>
        <c:lblOffset val="100"/>
        <c:noMultiLvlLbl val="0"/>
      </c:catAx>
      <c:valAx>
        <c:axId val="161145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135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098048"/>
        <c:axId val="166099584"/>
      </c:lineChart>
      <c:catAx>
        <c:axId val="166098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6099584"/>
        <c:crosses val="autoZero"/>
        <c:auto val="1"/>
        <c:lblAlgn val="ctr"/>
        <c:lblOffset val="100"/>
        <c:noMultiLvlLbl val="0"/>
      </c:catAx>
      <c:valAx>
        <c:axId val="16609958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66098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8970438262022E-2"/>
          <c:y val="0.36155978268815836"/>
          <c:w val="0.96700205912347592"/>
          <c:h val="0.1384412616786316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diamond"/>
            <c:size val="1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7311181566032201E-2"/>
                  <c:y val="-0.21426230428397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6A-43D2-9E88-26B6C349E422}"/>
                </c:ext>
              </c:extLst>
            </c:dLbl>
            <c:dLbl>
              <c:idx val="1"/>
              <c:layout>
                <c:manualLayout>
                  <c:x val="-5.3310807179945664E-2"/>
                  <c:y val="-0.21426230428397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6A-43D2-9E88-26B6C349E422}"/>
                </c:ext>
              </c:extLst>
            </c:dLbl>
            <c:dLbl>
              <c:idx val="2"/>
              <c:layout>
                <c:manualLayout>
                  <c:x val="-5.469438226000467E-2"/>
                  <c:y val="-0.22652169833939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6A-43D2-9E88-26B6C349E422}"/>
                </c:ext>
              </c:extLst>
            </c:dLbl>
            <c:dLbl>
              <c:idx val="3"/>
              <c:layout>
                <c:manualLayout>
                  <c:x val="-4.3695226104985184E-2"/>
                  <c:y val="-0.253730225915496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6A-43D2-9E88-26B6C349E422}"/>
                </c:ext>
              </c:extLst>
            </c:dLbl>
            <c:dLbl>
              <c:idx val="4"/>
              <c:layout>
                <c:manualLayout>
                  <c:x val="-4.0986064452277343E-2"/>
                  <c:y val="-0.269535096660504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6A-43D2-9E88-26B6C349E422}"/>
                </c:ext>
              </c:extLst>
            </c:dLbl>
            <c:dLbl>
              <c:idx val="5"/>
              <c:layout>
                <c:manualLayout>
                  <c:x val="-3.6869943351960068E-2"/>
                  <c:y val="-0.25940546735080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6A-43D2-9E88-26B6C349E422}"/>
                </c:ext>
              </c:extLst>
            </c:dLbl>
            <c:dLbl>
              <c:idx val="6"/>
              <c:layout>
                <c:manualLayout>
                  <c:x val="-3.5928191095161974E-2"/>
                  <c:y val="-0.291447114581713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A6A-43D2-9E88-26B6C349E422}"/>
                </c:ext>
              </c:extLst>
            </c:dLbl>
            <c:dLbl>
              <c:idx val="7"/>
              <c:layout>
                <c:manualLayout>
                  <c:x val="-4.3637001391842282E-2"/>
                  <c:y val="-0.27761317370097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6A-43D2-9E88-26B6C349E422}"/>
                </c:ext>
              </c:extLst>
            </c:dLbl>
            <c:dLbl>
              <c:idx val="8"/>
              <c:layout>
                <c:manualLayout>
                  <c:x val="-4.0497472893915872E-2"/>
                  <c:y val="-0.267067475194213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A6A-43D2-9E88-26B6C349E422}"/>
                </c:ext>
              </c:extLst>
            </c:dLbl>
            <c:dLbl>
              <c:idx val="9"/>
              <c:layout>
                <c:manualLayout>
                  <c:x val="-4.6497098507829446E-2"/>
                  <c:y val="-0.285351484891937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A6A-43D2-9E88-26B6C349E422}"/>
                </c:ext>
              </c:extLst>
            </c:dLbl>
            <c:dLbl>
              <c:idx val="10"/>
              <c:layout>
                <c:manualLayout>
                  <c:x val="-4.9496911314786174E-2"/>
                  <c:y val="-0.267067475194213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A6A-43D2-9E88-26B6C349E422}"/>
                </c:ext>
              </c:extLst>
            </c:dLbl>
            <c:dLbl>
              <c:idx val="11"/>
              <c:layout>
                <c:manualLayout>
                  <c:x val="-2.9998128069567424E-2"/>
                  <c:y val="-0.267067475194213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A6A-43D2-9E88-26B6C349E4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83.8</c:v>
                </c:pt>
                <c:pt idx="1">
                  <c:v>83.8</c:v>
                </c:pt>
                <c:pt idx="2">
                  <c:v>83.8</c:v>
                </c:pt>
                <c:pt idx="3">
                  <c:v>83.8</c:v>
                </c:pt>
                <c:pt idx="4">
                  <c:v>83.8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EA6A-43D2-9E88-26B6C349E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727616"/>
        <c:axId val="165733504"/>
      </c:lineChart>
      <c:catAx>
        <c:axId val="16572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5733504"/>
        <c:crosses val="autoZero"/>
        <c:auto val="1"/>
        <c:lblAlgn val="ctr"/>
        <c:lblOffset val="100"/>
        <c:noMultiLvlLbl val="0"/>
      </c:catAx>
      <c:valAx>
        <c:axId val="165733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5727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181216752657872E-2"/>
                  <c:y val="-0.175167438695351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7B-4875-8F73-60170FAB1258}"/>
                </c:ext>
              </c:extLst>
            </c:dLbl>
            <c:dLbl>
              <c:idx val="1"/>
              <c:layout>
                <c:manualLayout>
                  <c:x val="-3.3313796367306005E-2"/>
                  <c:y val="-0.14299375129926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7B-4875-8F73-60170FAB1258}"/>
                </c:ext>
              </c:extLst>
            </c:dLbl>
            <c:dLbl>
              <c:idx val="2"/>
              <c:layout>
                <c:manualLayout>
                  <c:x val="-3.2214192079786166E-2"/>
                  <c:y val="-0.14608440420637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7B-4875-8F73-60170FAB1258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7B-4875-8F73-60170FAB1258}"/>
                </c:ext>
              </c:extLst>
            </c:dLbl>
            <c:dLbl>
              <c:idx val="4"/>
              <c:layout>
                <c:manualLayout>
                  <c:x val="-3.9478221646157323E-2"/>
                  <c:y val="-0.160786331124997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7B-4875-8F73-60170FAB1258}"/>
                </c:ext>
              </c:extLst>
            </c:dLbl>
            <c:dLbl>
              <c:idx val="5"/>
              <c:layout>
                <c:manualLayout>
                  <c:x val="-3.8369883574396767E-2"/>
                  <c:y val="-0.168210412515700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7B-4875-8F73-60170FAB125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7B-4875-8F73-60170FAB125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7B-4875-8F73-60170FAB1258}"/>
                </c:ext>
              </c:extLst>
            </c:dLbl>
            <c:dLbl>
              <c:idx val="8"/>
              <c:layout>
                <c:manualLayout>
                  <c:x val="-2.8466639448464757E-2"/>
                  <c:y val="-0.15882781510564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7B-4875-8F73-60170FAB1258}"/>
                </c:ext>
              </c:extLst>
            </c:dLbl>
            <c:dLbl>
              <c:idx val="9"/>
              <c:layout>
                <c:manualLayout>
                  <c:x val="-3.7445109206256273E-2"/>
                  <c:y val="-0.15882781510564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7B-4875-8F73-60170FAB1258}"/>
                </c:ext>
              </c:extLst>
            </c:dLbl>
            <c:dLbl>
              <c:idx val="10"/>
              <c:layout>
                <c:manualLayout>
                  <c:x val="-3.2963773343508411E-2"/>
                  <c:y val="-0.17540991740285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7B-4875-8F73-60170FAB1258}"/>
                </c:ext>
              </c:extLst>
            </c:dLbl>
            <c:dLbl>
              <c:idx val="11"/>
              <c:layout>
                <c:manualLayout>
                  <c:x val="-4.1936937791946863E-2"/>
                  <c:y val="-0.150744366655089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77B-4875-8F73-60170FAB12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</c:v>
                </c:pt>
                <c:pt idx="1">
                  <c:v>41</c:v>
                </c:pt>
                <c:pt idx="2">
                  <c:v>41</c:v>
                </c:pt>
                <c:pt idx="3">
                  <c:v>41</c:v>
                </c:pt>
                <c:pt idx="4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77B-4875-8F73-60170FAB1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791616"/>
        <c:axId val="165793152"/>
      </c:lineChart>
      <c:catAx>
        <c:axId val="165791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5793152"/>
        <c:crosses val="autoZero"/>
        <c:auto val="1"/>
        <c:lblAlgn val="ctr"/>
        <c:lblOffset val="100"/>
        <c:noMultiLvlLbl val="0"/>
      </c:catAx>
      <c:valAx>
        <c:axId val="165793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5791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773403324584411E-3"/>
          <c:y val="0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3906648084009831E-2"/>
                  <c:y val="0.456995694014526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FE-49C0-8F08-D3FF48B26DD6}"/>
                </c:ext>
              </c:extLst>
            </c:dLbl>
            <c:dLbl>
              <c:idx val="1"/>
              <c:layout>
                <c:manualLayout>
                  <c:x val="-5.1877046582426721E-2"/>
                  <c:y val="0.43853627141499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FE-49C0-8F08-D3FF48B26DD6}"/>
                </c:ext>
              </c:extLst>
            </c:dLbl>
            <c:dLbl>
              <c:idx val="2"/>
              <c:layout>
                <c:manualLayout>
                  <c:x val="-3.1242256720008306E-2"/>
                  <c:y val="0.44278096172116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FE-49C0-8F08-D3FF48B26DD6}"/>
                </c:ext>
              </c:extLst>
            </c:dLbl>
            <c:dLbl>
              <c:idx val="3"/>
              <c:layout>
                <c:manualLayout>
                  <c:x val="-2.4183353787657142E-2"/>
                  <c:y val="0.28201650883161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FE-49C0-8F08-D3FF48B26DD6}"/>
                </c:ext>
              </c:extLst>
            </c:dLbl>
            <c:dLbl>
              <c:idx val="4"/>
              <c:layout>
                <c:manualLayout>
                  <c:x val="-3.9359479524515351E-2"/>
                  <c:y val="0.446320757608262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FE-49C0-8F08-D3FF48B26DD6}"/>
                </c:ext>
              </c:extLst>
            </c:dLbl>
            <c:dLbl>
              <c:idx val="5"/>
              <c:layout>
                <c:manualLayout>
                  <c:x val="-4.685083439163585E-2"/>
                  <c:y val="0.296849939215626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FE-49C0-8F08-D3FF48B26DD6}"/>
                </c:ext>
              </c:extLst>
            </c:dLbl>
            <c:dLbl>
              <c:idx val="6"/>
              <c:layout>
                <c:manualLayout>
                  <c:x val="-4.100585903629253E-2"/>
                  <c:y val="0.324353591385985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FE-49C0-8F08-D3FF48B26DD6}"/>
                </c:ext>
              </c:extLst>
            </c:dLbl>
            <c:dLbl>
              <c:idx val="7"/>
              <c:layout>
                <c:manualLayout>
                  <c:x val="-2.7778162572972359E-2"/>
                  <c:y val="0.379759314311399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FE-49C0-8F08-D3FF48B26DD6}"/>
                </c:ext>
              </c:extLst>
            </c:dLbl>
            <c:dLbl>
              <c:idx val="8"/>
              <c:layout>
                <c:manualLayout>
                  <c:x val="-3.8360319743628496E-2"/>
                  <c:y val="0.300024518066750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FE-49C0-8F08-D3FF48B26DD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46842</c:v>
                </c:pt>
                <c:pt idx="1">
                  <c:v>56433</c:v>
                </c:pt>
                <c:pt idx="2">
                  <c:v>44360</c:v>
                </c:pt>
                <c:pt idx="3">
                  <c:v>28780</c:v>
                </c:pt>
                <c:pt idx="4">
                  <c:v>27973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4FE-49C0-8F08-D3FF48B26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728384"/>
        <c:axId val="137729920"/>
      </c:lineChart>
      <c:catAx>
        <c:axId val="1377283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7729920"/>
        <c:crosses val="autoZero"/>
        <c:auto val="1"/>
        <c:lblAlgn val="ctr"/>
        <c:lblOffset val="100"/>
        <c:noMultiLvlLbl val="0"/>
      </c:catAx>
      <c:valAx>
        <c:axId val="13772992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7728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Corki" panose="00000500000000000000" pitchFamily="50" charset="-52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054120092566852E-3"/>
          <c:y val="4.1629854362188606E-3"/>
          <c:w val="0.91607820110804028"/>
          <c:h val="0.8099358956549439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BDAEDC"/>
            </a:solidFill>
          </c:spPr>
          <c:invertIfNegative val="0"/>
          <c:dLbls>
            <c:dLbl>
              <c:idx val="0"/>
              <c:layout>
                <c:manualLayout>
                  <c:x val="1.0529966482583515E-2"/>
                  <c:y val="0.100590293405642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88-4841-A94E-9CAEBC1C5919}"/>
                </c:ext>
              </c:extLst>
            </c:dLbl>
            <c:dLbl>
              <c:idx val="1"/>
              <c:layout>
                <c:manualLayout>
                  <c:x val="1.5442822085020565E-2"/>
                  <c:y val="0.179479571254730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88-4841-A94E-9CAEBC1C5919}"/>
                </c:ext>
              </c:extLst>
            </c:dLbl>
            <c:dLbl>
              <c:idx val="2"/>
              <c:layout>
                <c:manualLayout>
                  <c:x val="1.1735964913833857E-2"/>
                  <c:y val="0.11370899479719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88-4841-A94E-9CAEBC1C5919}"/>
                </c:ext>
              </c:extLst>
            </c:dLbl>
            <c:dLbl>
              <c:idx val="3"/>
              <c:layout>
                <c:manualLayout>
                  <c:x val="9.5093275092469464E-3"/>
                  <c:y val="0.123123683786471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88-4841-A94E-9CAEBC1C5919}"/>
                </c:ext>
              </c:extLst>
            </c:dLbl>
            <c:dLbl>
              <c:idx val="4"/>
              <c:layout>
                <c:manualLayout>
                  <c:x val="5.8975293078200961E-3"/>
                  <c:y val="0.122326130160899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88-4841-A94E-9CAEBC1C5919}"/>
                </c:ext>
              </c:extLst>
            </c:dLbl>
            <c:dLbl>
              <c:idx val="5"/>
              <c:layout>
                <c:manualLayout>
                  <c:x val="3.5655402567879807E-6"/>
                  <c:y val="3.0672185039863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88-4841-A94E-9CAEBC1C5919}"/>
                </c:ext>
              </c:extLst>
            </c:dLbl>
            <c:dLbl>
              <c:idx val="6"/>
              <c:layout>
                <c:manualLayout>
                  <c:x val="-2.5418578702601741E-3"/>
                  <c:y val="-1.203137945452123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11 998,8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488681986150311E-2"/>
                      <c:h val="2.72523383134726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B88-4841-A94E-9CAEBC1C5919}"/>
                </c:ext>
              </c:extLst>
            </c:dLbl>
            <c:dLbl>
              <c:idx val="7"/>
              <c:layout>
                <c:manualLayout>
                  <c:x val="-7.8863413336771167E-17"/>
                  <c:y val="-1.3062772794667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B88-4841-A94E-9CAEBC1C5919}"/>
                </c:ext>
              </c:extLst>
            </c:dLbl>
            <c:dLbl>
              <c:idx val="8"/>
              <c:layout>
                <c:manualLayout>
                  <c:x val="-1.0754226050952507E-3"/>
                  <c:y val="-1.3062772794667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B88-4841-A94E-9CAEBC1C5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13875.1</c:v>
                </c:pt>
                <c:pt idx="1">
                  <c:v>31798.799999999999</c:v>
                </c:pt>
                <c:pt idx="2">
                  <c:v>11741.7</c:v>
                </c:pt>
                <c:pt idx="3">
                  <c:v>12361.1</c:v>
                </c:pt>
                <c:pt idx="4">
                  <c:v>11468.9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88-4841-A94E-9CAEBC1C59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427397330801114E-2"/>
                  <c:y val="-4.1536017510286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88-4841-A94E-9CAEBC1C5919}"/>
                </c:ext>
              </c:extLst>
            </c:dLbl>
            <c:dLbl>
              <c:idx val="1"/>
              <c:layout>
                <c:manualLayout>
                  <c:x val="1.053541565634104E-2"/>
                  <c:y val="-2.3537605003447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B88-4841-A94E-9CAEBC1C5919}"/>
                </c:ext>
              </c:extLst>
            </c:dLbl>
            <c:dLbl>
              <c:idx val="2"/>
              <c:layout>
                <c:manualLayout>
                  <c:x val="1.294512440226191E-2"/>
                  <c:y val="-2.76913000040555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B88-4841-A94E-9CAEBC1C5919}"/>
                </c:ext>
              </c:extLst>
            </c:dLbl>
            <c:dLbl>
              <c:idx val="3"/>
              <c:layout>
                <c:manualLayout>
                  <c:x val="8.381945398846723E-3"/>
                  <c:y val="-1.0286162152210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B88-4841-A94E-9CAEBC1C5919}"/>
                </c:ext>
              </c:extLst>
            </c:dLbl>
            <c:dLbl>
              <c:idx val="4"/>
              <c:layout>
                <c:manualLayout>
                  <c:x val="8.5314037372712995E-3"/>
                  <c:y val="-2.0474610649656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B88-4841-A94E-9CAEBC1C5919}"/>
                </c:ext>
              </c:extLst>
            </c:dLbl>
            <c:dLbl>
              <c:idx val="5"/>
              <c:layout>
                <c:manualLayout>
                  <c:x val="6.4525356305715044E-3"/>
                  <c:y val="-1.3120779977756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B88-4841-A94E-9CAEBC1C5919}"/>
                </c:ext>
              </c:extLst>
            </c:dLbl>
            <c:dLbl>
              <c:idx val="6"/>
              <c:layout>
                <c:manualLayout>
                  <c:x val="3.2262678152856733E-3"/>
                  <c:y val="-2.6125545589334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B88-4841-A94E-9CAEBC1C5919}"/>
                </c:ext>
              </c:extLst>
            </c:dLbl>
            <c:dLbl>
              <c:idx val="7"/>
              <c:layout>
                <c:manualLayout>
                  <c:x val="6.4525356305715044E-3"/>
                  <c:y val="-2.2859852390667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B88-4841-A94E-9CAEBC1C5919}"/>
                </c:ext>
              </c:extLst>
            </c:dLbl>
            <c:dLbl>
              <c:idx val="8"/>
              <c:layout>
                <c:manualLayout>
                  <c:x val="3.2262678152855944E-3"/>
                  <c:y val="-2.2859852390667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B88-4841-A94E-9CAEBC1C5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32967</c:v>
                </c:pt>
                <c:pt idx="1">
                  <c:v>24634.1</c:v>
                </c:pt>
                <c:pt idx="2">
                  <c:v>32618.1</c:v>
                </c:pt>
                <c:pt idx="3">
                  <c:v>16418.599999999999</c:v>
                </c:pt>
                <c:pt idx="4">
                  <c:v>16504.5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B88-4841-A94E-9CAEBC1C5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66022144"/>
        <c:axId val="166052608"/>
        <c:axId val="165869760"/>
      </c:bar3DChart>
      <c:catAx>
        <c:axId val="16602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solidFill>
                  <a:srgbClr val="002060"/>
                </a:solidFill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6052608"/>
        <c:crosses val="autoZero"/>
        <c:auto val="1"/>
        <c:lblAlgn val="ctr"/>
        <c:lblOffset val="100"/>
        <c:noMultiLvlLbl val="0"/>
      </c:catAx>
      <c:valAx>
        <c:axId val="16605260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66022144"/>
        <c:crosses val="autoZero"/>
        <c:crossBetween val="between"/>
      </c:valAx>
      <c:serAx>
        <c:axId val="165869760"/>
        <c:scaling>
          <c:orientation val="minMax"/>
        </c:scaling>
        <c:delete val="1"/>
        <c:axPos val="b"/>
        <c:majorTickMark val="out"/>
        <c:minorTickMark val="none"/>
        <c:tickLblPos val="nextTo"/>
        <c:crossAx val="166052608"/>
        <c:crosses val="autoZero"/>
      </c:serAx>
    </c:plotArea>
    <c:legend>
      <c:legendPos val="b"/>
      <c:layout>
        <c:manualLayout>
          <c:xMode val="edge"/>
          <c:yMode val="edge"/>
          <c:x val="0.664176800388115"/>
          <c:y val="8.2652560376809833E-2"/>
          <c:w val="0.32879613956560155"/>
          <c:h val="0.11744560576846494"/>
        </c:manualLayout>
      </c:layout>
      <c:overlay val="0"/>
      <c:txPr>
        <a:bodyPr/>
        <a:lstStyle/>
        <a:p>
          <a:pPr>
            <a:defRPr sz="1000" b="1">
              <a:solidFill>
                <a:srgbClr val="002060"/>
              </a:solidFill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7718327389123E-2"/>
          <c:y val="0.16167185127578418"/>
          <c:w val="0.9783522816726109"/>
          <c:h val="0.6766562974484317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507456"/>
        <c:axId val="167508992"/>
      </c:lineChart>
      <c:catAx>
        <c:axId val="167507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7508992"/>
        <c:crosses val="autoZero"/>
        <c:auto val="1"/>
        <c:lblAlgn val="ctr"/>
        <c:lblOffset val="100"/>
        <c:noMultiLvlLbl val="0"/>
      </c:catAx>
      <c:valAx>
        <c:axId val="16750899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675074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64-4027-8B8A-58E1DD4F330C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64-4027-8B8A-58E1DD4F330C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64-4027-8B8A-58E1DD4F330C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64-4027-8B8A-58E1DD4F330C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64-4027-8B8A-58E1DD4F330C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64-4027-8B8A-58E1DD4F330C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64-4027-8B8A-58E1DD4F330C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64-4027-8B8A-58E1DD4F33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964-4027-8B8A-58E1DD4F3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607808"/>
        <c:axId val="137621888"/>
      </c:lineChart>
      <c:catAx>
        <c:axId val="137607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37621888"/>
        <c:crosses val="autoZero"/>
        <c:auto val="1"/>
        <c:lblAlgn val="ctr"/>
        <c:lblOffset val="100"/>
        <c:noMultiLvlLbl val="0"/>
      </c:catAx>
      <c:valAx>
        <c:axId val="1376218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7607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804462144021743E-2"/>
          <c:y val="0.30600246729548436"/>
          <c:w val="0.96735848606929342"/>
          <c:h val="0.2264257626770156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29-4959-B776-D5839DA386FB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29-4959-B776-D5839DA386FB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29-4959-B776-D5839DA386FB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29-4959-B776-D5839DA386FB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29-4959-B776-D5839DA386FB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29-4959-B776-D5839DA386FB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29-4959-B776-D5839DA386FB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29-4959-B776-D5839DA386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97</c:v>
                </c:pt>
                <c:pt idx="1">
                  <c:v>97</c:v>
                </c:pt>
                <c:pt idx="2">
                  <c:v>97</c:v>
                </c:pt>
                <c:pt idx="3">
                  <c:v>97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729-4959-B776-D5839DA38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648640"/>
        <c:axId val="167650432"/>
      </c:lineChart>
      <c:catAx>
        <c:axId val="167648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7650432"/>
        <c:crosses val="autoZero"/>
        <c:auto val="1"/>
        <c:lblAlgn val="ctr"/>
        <c:lblOffset val="100"/>
        <c:noMultiLvlLbl val="0"/>
      </c:catAx>
      <c:valAx>
        <c:axId val="167650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7648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b="0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Ввод в эксплуатацию жилых домов, </a:t>
            </a:r>
          </a:p>
          <a:p>
            <a: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b="0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тыс. кв. м общей площади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ввод жилья</c:v>
                </c:pt>
              </c:strCache>
            </c:strRef>
          </c:tx>
          <c:spPr>
            <a:solidFill>
              <a:srgbClr val="D8601E"/>
            </a:solidFill>
            <a:ln>
              <a:solidFill>
                <a:srgbClr val="FFC000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180-4C2D-ADDB-7AEE8348407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180-4C2D-ADDB-7AEE8348407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180-4C2D-ADDB-7AEE8348407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180-4C2D-ADDB-7AEE8348407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B180-4C2D-ADDB-7AEE8348407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B180-4C2D-ADDB-7AEE83484070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0">
                    <a:solidFill>
                      <a:srgbClr val="002060"/>
                    </a:solidFill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</c:strCache>
            </c:strRef>
          </c:cat>
          <c:val>
            <c:numRef>
              <c:f>Лист1!$B$2:$J$2</c:f>
              <c:numCache>
                <c:formatCode>General</c:formatCode>
                <c:ptCount val="9"/>
                <c:pt idx="0">
                  <c:v>32.5</c:v>
                </c:pt>
                <c:pt idx="1">
                  <c:v>34.1</c:v>
                </c:pt>
                <c:pt idx="2">
                  <c:v>38</c:v>
                </c:pt>
                <c:pt idx="3">
                  <c:v>42</c:v>
                </c:pt>
                <c:pt idx="4">
                  <c:v>42</c:v>
                </c:pt>
                <c:pt idx="5">
                  <c:v>42</c:v>
                </c:pt>
                <c:pt idx="6">
                  <c:v>42</c:v>
                </c:pt>
                <c:pt idx="7">
                  <c:v>42</c:v>
                </c:pt>
                <c:pt idx="8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C1-423C-8AC9-FFA311000D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4978560"/>
        <c:axId val="134984448"/>
      </c:barChart>
      <c:catAx>
        <c:axId val="134978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300" b="0">
                <a:solidFill>
                  <a:srgbClr val="002060"/>
                </a:solidFill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34984448"/>
        <c:crosses val="autoZero"/>
        <c:auto val="1"/>
        <c:lblAlgn val="ctr"/>
        <c:lblOffset val="100"/>
        <c:noMultiLvlLbl val="0"/>
      </c:catAx>
      <c:valAx>
        <c:axId val="134984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4978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8970438262022E-2"/>
          <c:y val="0.31490247301225771"/>
          <c:w val="0.96700205912347592"/>
          <c:h val="0.1850975269877422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96-467D-89D7-BB0F0EE8A3A1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96-467D-89D7-BB0F0EE8A3A1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96-467D-89D7-BB0F0EE8A3A1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96-467D-89D7-BB0F0EE8A3A1}"/>
                </c:ext>
              </c:extLst>
            </c:dLbl>
            <c:dLbl>
              <c:idx val="4"/>
              <c:layout>
                <c:manualLayout>
                  <c:x val="-3.1986626031407096E-2"/>
                  <c:y val="-0.22263477498390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796-467D-89D7-BB0F0EE8A3A1}"/>
                </c:ext>
              </c:extLst>
            </c:dLbl>
            <c:dLbl>
              <c:idx val="5"/>
              <c:layout>
                <c:manualLayout>
                  <c:x val="-2.48706921241332E-2"/>
                  <c:y val="-0.22263477498390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96-467D-89D7-BB0F0EE8A3A1}"/>
                </c:ext>
              </c:extLst>
            </c:dLbl>
            <c:dLbl>
              <c:idx val="6"/>
              <c:layout>
                <c:manualLayout>
                  <c:x val="-3.2928378288205246E-2"/>
                  <c:y val="-0.25039931307236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796-467D-89D7-BB0F0EE8A3A1}"/>
                </c:ext>
              </c:extLst>
            </c:dLbl>
            <c:dLbl>
              <c:idx val="7"/>
              <c:layout>
                <c:manualLayout>
                  <c:x val="-3.0137843760536989E-2"/>
                  <c:y val="-0.25039931307236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96-467D-89D7-BB0F0EE8A3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89</c:v>
                </c:pt>
                <c:pt idx="1">
                  <c:v>86</c:v>
                </c:pt>
                <c:pt idx="2">
                  <c:v>86</c:v>
                </c:pt>
                <c:pt idx="3">
                  <c:v>85</c:v>
                </c:pt>
                <c:pt idx="4">
                  <c:v>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796-467D-89D7-BB0F0EE8A3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848448"/>
        <c:axId val="108265472"/>
      </c:lineChart>
      <c:catAx>
        <c:axId val="10784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08265472"/>
        <c:crosses val="autoZero"/>
        <c:auto val="1"/>
        <c:lblAlgn val="ctr"/>
        <c:lblOffset val="100"/>
        <c:noMultiLvlLbl val="0"/>
      </c:catAx>
      <c:valAx>
        <c:axId val="108265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78484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997630383994951E-2"/>
          <c:y val="0.28219086768136875"/>
          <c:w val="0.95600274376590055"/>
          <c:h val="0.3312076435951560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94-459E-A0EC-BABEEC4532C9}"/>
                </c:ext>
              </c:extLst>
            </c:dLbl>
            <c:dLbl>
              <c:idx val="1"/>
              <c:layout>
                <c:manualLayout>
                  <c:x val="-2.8812335439107769E-2"/>
                  <c:y val="-0.17636949640953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94-459E-A0EC-BABEEC4532C9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94-459E-A0EC-BABEEC4532C9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94-459E-A0EC-BABEEC4532C9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94-459E-A0EC-BABEEC4532C9}"/>
                </c:ext>
              </c:extLst>
            </c:dLbl>
            <c:dLbl>
              <c:idx val="5"/>
              <c:layout>
                <c:manualLayout>
                  <c:x val="-3.312021900426166E-2"/>
                  <c:y val="-0.175054419368557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3499157631305291E-2"/>
                      <c:h val="0.158778868885251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794-459E-A0EC-BABEEC4532C9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794-459E-A0EC-BABEEC4532C9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794-459E-A0EC-BABEEC4532C9}"/>
                </c:ext>
              </c:extLst>
            </c:dLbl>
            <c:dLbl>
              <c:idx val="8"/>
              <c:layout>
                <c:manualLayout>
                  <c:x val="-2.9999309098230368E-3"/>
                  <c:y val="-0.162387479541734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39-486B-8BF2-B6E49CF819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</c:v>
                </c:pt>
                <c:pt idx="1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794-459E-A0EC-BABEEC453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009216"/>
        <c:axId val="161395456"/>
      </c:lineChart>
      <c:catAx>
        <c:axId val="13800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1395456"/>
        <c:crosses val="autoZero"/>
        <c:auto val="1"/>
        <c:lblAlgn val="ctr"/>
        <c:lblOffset val="100"/>
        <c:noMultiLvlLbl val="0"/>
      </c:catAx>
      <c:valAx>
        <c:axId val="1613954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80092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285290715772225E-2"/>
          <c:y val="0.29880399973857918"/>
          <c:w val="0.94602597176805203"/>
          <c:h val="0.432614612122618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9F-4B46-8CBB-7BA6EFEDD110}"/>
                </c:ext>
              </c:extLst>
            </c:dLbl>
            <c:dLbl>
              <c:idx val="1"/>
              <c:layout>
                <c:manualLayout>
                  <c:x val="-5.5845355521422772E-2"/>
                  <c:y val="0.312191608691654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9F-4B46-8CBB-7BA6EFEDD110}"/>
                </c:ext>
              </c:extLst>
            </c:dLbl>
            <c:dLbl>
              <c:idx val="2"/>
              <c:layout>
                <c:manualLayout>
                  <c:x val="-3.1030562948013197E-2"/>
                  <c:y val="0.377910243443971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9F-4B46-8CBB-7BA6EFEDD110}"/>
                </c:ext>
              </c:extLst>
            </c:dLbl>
            <c:dLbl>
              <c:idx val="3"/>
              <c:layout>
                <c:manualLayout>
                  <c:x val="-2.3971685532405956E-2"/>
                  <c:y val="0.411757945386006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9F-4B46-8CBB-7BA6EFEDD110}"/>
                </c:ext>
              </c:extLst>
            </c:dLbl>
            <c:dLbl>
              <c:idx val="4"/>
              <c:layout>
                <c:manualLayout>
                  <c:x val="-2.962388523426315E-2"/>
                  <c:y val="0.31712076169460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9F-4B46-8CBB-7BA6EFEDD110}"/>
                </c:ext>
              </c:extLst>
            </c:dLbl>
            <c:dLbl>
              <c:idx val="5"/>
              <c:layout>
                <c:manualLayout>
                  <c:x val="-2.4998713579815639E-2"/>
                  <c:y val="0.426591375770020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9F-4B46-8CBB-7BA6EFEDD110}"/>
                </c:ext>
              </c:extLst>
            </c:dLbl>
            <c:dLbl>
              <c:idx val="6"/>
              <c:layout>
                <c:manualLayout>
                  <c:x val="-2.0688127956311055E-2"/>
                  <c:y val="0.389224309663183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48-4761-8FF5-3CDF8DBF399E}"/>
                </c:ext>
              </c:extLst>
            </c:dLbl>
            <c:dLbl>
              <c:idx val="7"/>
              <c:layout>
                <c:manualLayout>
                  <c:x val="-2.1905076659623376E-2"/>
                  <c:y val="0.389224309663183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48-4761-8FF5-3CDF8DBF399E}"/>
                </c:ext>
              </c:extLst>
            </c:dLbl>
            <c:dLbl>
              <c:idx val="8"/>
              <c:layout>
                <c:manualLayout>
                  <c:x val="-2.7989820176185426E-2"/>
                  <c:y val="0.389224309663183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48-4761-8FF5-3CDF8DBF39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/>
                    </a:solidFill>
                    <a:latin typeface="Corki" panose="00000500000000000000" pitchFamily="50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1050</c:v>
                </c:pt>
                <c:pt idx="1">
                  <c:v>1050</c:v>
                </c:pt>
                <c:pt idx="2">
                  <c:v>1050</c:v>
                </c:pt>
                <c:pt idx="3">
                  <c:v>2050</c:v>
                </c:pt>
                <c:pt idx="4">
                  <c:v>2050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29F-4B46-8CBB-7BA6EFEDD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433728"/>
        <c:axId val="167435264"/>
      </c:lineChart>
      <c:catAx>
        <c:axId val="167433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7435264"/>
        <c:crosses val="autoZero"/>
        <c:auto val="1"/>
        <c:lblAlgn val="ctr"/>
        <c:lblOffset val="100"/>
        <c:noMultiLvlLbl val="0"/>
      </c:catAx>
      <c:valAx>
        <c:axId val="16743526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67433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896552597952009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dLbl>
              <c:idx val="0"/>
              <c:layout>
                <c:manualLayout>
                  <c:x val="1.3423738828366645E-2"/>
                  <c:y val="-0.25420308756870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86-4DE2-9E42-9C4BB7B8EB24}"/>
                </c:ext>
              </c:extLst>
            </c:dLbl>
            <c:dLbl>
              <c:idx val="1"/>
              <c:layout>
                <c:manualLayout>
                  <c:x val="1.3477309549245229E-2"/>
                  <c:y val="-0.2827381673396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978616197631107E-2"/>
                      <c:h val="0.149221130155171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486-4DE2-9E42-9C4BB7B8EB24}"/>
                </c:ext>
              </c:extLst>
            </c:dLbl>
            <c:dLbl>
              <c:idx val="2"/>
              <c:layout>
                <c:manualLayout>
                  <c:x val="1.691597583179719E-2"/>
                  <c:y val="-0.293270965253847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86-4DE2-9E42-9C4BB7B8EB24}"/>
                </c:ext>
              </c:extLst>
            </c:dLbl>
            <c:dLbl>
              <c:idx val="3"/>
              <c:layout>
                <c:manualLayout>
                  <c:x val="9.2411460639684768E-3"/>
                  <c:y val="-0.304689980926839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86-4DE2-9E42-9C4BB7B8EB24}"/>
                </c:ext>
              </c:extLst>
            </c:dLbl>
            <c:dLbl>
              <c:idx val="4"/>
              <c:layout>
                <c:manualLayout>
                  <c:x val="8.5313671242658214E-3"/>
                  <c:y val="-0.261242431253041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86-4DE2-9E42-9C4BB7B8EB24}"/>
                </c:ext>
              </c:extLst>
            </c:dLbl>
            <c:dLbl>
              <c:idx val="5"/>
              <c:layout>
                <c:manualLayout>
                  <c:x val="1.4977735589320607E-2"/>
                  <c:y val="-0.250667420002280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86-4DE2-9E42-9C4BB7B8EB24}"/>
                </c:ext>
              </c:extLst>
            </c:dLbl>
            <c:dLbl>
              <c:idx val="6"/>
              <c:layout>
                <c:manualLayout>
                  <c:x val="1.1275055646146458E-2"/>
                  <c:y val="-0.267823950347424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486-4DE2-9E42-9C4BB7B8EB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solidFill>
                      <a:schemeClr val="tx1"/>
                    </a:solidFill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1050</c:v>
                </c:pt>
                <c:pt idx="1">
                  <c:v>1050</c:v>
                </c:pt>
                <c:pt idx="2">
                  <c:v>1050</c:v>
                </c:pt>
                <c:pt idx="3">
                  <c:v>2050</c:v>
                </c:pt>
                <c:pt idx="4">
                  <c:v>2050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486-4DE2-9E42-9C4BB7B8E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67749888"/>
        <c:axId val="167755776"/>
        <c:axId val="0"/>
      </c:bar3DChart>
      <c:catAx>
        <c:axId val="16774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7755776"/>
        <c:crosses val="autoZero"/>
        <c:auto val="1"/>
        <c:lblAlgn val="ctr"/>
        <c:lblOffset val="100"/>
        <c:noMultiLvlLbl val="0"/>
      </c:catAx>
      <c:valAx>
        <c:axId val="16775577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677498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2334985997153536"/>
          <c:y val="4.3665949267880005E-2"/>
          <c:w val="0.3739704158444685"/>
          <c:h val="8.6034460106757887E-2"/>
        </c:manualLayout>
      </c:layout>
      <c:overlay val="0"/>
      <c:txPr>
        <a:bodyPr/>
        <a:lstStyle/>
        <a:p>
          <a:pPr>
            <a:defRPr sz="100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987672927538417E-2"/>
          <c:y val="8.4010266451459259E-2"/>
          <c:w val="0.95600274376590055"/>
          <c:h val="0.5252138651260971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8812335439107769E-2"/>
                  <c:y val="-0.1799929405910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C1-4EC3-895C-B04E073BCF9A}"/>
                </c:ext>
              </c:extLst>
            </c:dLbl>
            <c:dLbl>
              <c:idx val="1"/>
              <c:layout>
                <c:manualLayout>
                  <c:x val="-3.7845803239596208E-2"/>
                  <c:y val="-9.9183960464898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C1-4EC3-895C-B04E073BCF9A}"/>
                </c:ext>
              </c:extLst>
            </c:dLbl>
            <c:dLbl>
              <c:idx val="2"/>
              <c:layout>
                <c:manualLayout>
                  <c:x val="-2.469628751923519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C1-4EC3-895C-B04E073BCF9A}"/>
                </c:ext>
              </c:extLst>
            </c:dLbl>
            <c:dLbl>
              <c:idx val="3"/>
              <c:layout>
                <c:manualLayout>
                  <c:x val="-3.8695382146247258E-2"/>
                  <c:y val="-0.17343072991889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C1-4EC3-895C-B04E073BCF9A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9C1-4EC3-895C-B04E073BCF9A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C1-4EC3-895C-B04E073BCF9A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9C1-4EC3-895C-B04E073BCF9A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9C1-4EC3-895C-B04E073BCF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9C1-4EC3-895C-B04E073BC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017664"/>
        <c:axId val="210216832"/>
      </c:lineChart>
      <c:catAx>
        <c:axId val="210017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10216832"/>
        <c:crosses val="autoZero"/>
        <c:auto val="1"/>
        <c:lblAlgn val="ctr"/>
        <c:lblOffset val="100"/>
        <c:noMultiLvlLbl val="0"/>
      </c:catAx>
      <c:valAx>
        <c:axId val="210216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00176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52-42AE-883A-CBBA03753CBE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52-42AE-883A-CBBA03753CBE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52-42AE-883A-CBBA03753CBE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52-42AE-883A-CBBA03753CBE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A52-42AE-883A-CBBA03753CBE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52-42AE-883A-CBBA03753CBE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A52-42AE-883A-CBBA03753CBE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A52-42AE-883A-CBBA03753C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A52-42AE-883A-CBBA03753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578112"/>
        <c:axId val="217614208"/>
      </c:lineChart>
      <c:catAx>
        <c:axId val="21757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17614208"/>
        <c:crosses val="autoZero"/>
        <c:auto val="1"/>
        <c:lblAlgn val="ctr"/>
        <c:lblOffset val="100"/>
        <c:noMultiLvlLbl val="0"/>
      </c:catAx>
      <c:valAx>
        <c:axId val="217614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5781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052251188539235E-2"/>
          <c:y val="0.23667122848906619"/>
          <c:w val="0.95343458698913197"/>
          <c:h val="0.1886267538969644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42-4A4D-8CCA-6B9101E97900}"/>
                </c:ext>
              </c:extLst>
            </c:dLbl>
            <c:dLbl>
              <c:idx val="1"/>
              <c:layout>
                <c:manualLayout>
                  <c:x val="1.972204081029566E-2"/>
                  <c:y val="-0.111579069970590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42-4A4D-8CCA-6B9101E97900}"/>
                </c:ext>
              </c:extLst>
            </c:dLbl>
            <c:dLbl>
              <c:idx val="2"/>
              <c:layout>
                <c:manualLayout>
                  <c:x val="-2.3200797508166081E-2"/>
                  <c:y val="-9.8692860298293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42-4A4D-8CCA-6B9101E97900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42-4A4D-8CCA-6B9101E97900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42-4A4D-8CCA-6B9101E97900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42-4A4D-8CCA-6B9101E97900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42-4A4D-8CCA-6B9101E97900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42-4A4D-8CCA-6B9101E979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441</c:v>
                </c:pt>
                <c:pt idx="1">
                  <c:v>441</c:v>
                </c:pt>
                <c:pt idx="2">
                  <c:v>441</c:v>
                </c:pt>
                <c:pt idx="3">
                  <c:v>441</c:v>
                </c:pt>
                <c:pt idx="4">
                  <c:v>441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042-4A4D-8CCA-6B9101E979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105024"/>
        <c:axId val="143106816"/>
      </c:lineChart>
      <c:catAx>
        <c:axId val="143105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43106816"/>
        <c:crosses val="autoZero"/>
        <c:auto val="1"/>
        <c:lblAlgn val="ctr"/>
        <c:lblOffset val="100"/>
        <c:noMultiLvlLbl val="0"/>
      </c:catAx>
      <c:valAx>
        <c:axId val="143106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31050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773403324584411E-3"/>
          <c:y val="0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9039224263633706E-2"/>
                  <c:y val="0.31103672683652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02-4B72-A842-E776F255D4C7}"/>
                </c:ext>
              </c:extLst>
            </c:dLbl>
            <c:dLbl>
              <c:idx val="1"/>
              <c:layout>
                <c:manualLayout>
                  <c:x val="-5.4522601341498979E-2"/>
                  <c:y val="0.18244898252368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02-4B72-A842-E776F255D4C7}"/>
                </c:ext>
              </c:extLst>
            </c:dLbl>
            <c:dLbl>
              <c:idx val="2"/>
              <c:layout>
                <c:manualLayout>
                  <c:x val="-5.8134113926634014E-2"/>
                  <c:y val="0.284659201103313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02-4B72-A842-E776F255D4C7}"/>
                </c:ext>
              </c:extLst>
            </c:dLbl>
            <c:dLbl>
              <c:idx val="3"/>
              <c:layout>
                <c:manualLayout>
                  <c:x val="-6.4366967851112025E-2"/>
                  <c:y val="0.267826486707801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02-4B72-A842-E776F255D4C7}"/>
                </c:ext>
              </c:extLst>
            </c:dLbl>
            <c:dLbl>
              <c:idx val="4"/>
              <c:layout>
                <c:manualLayout>
                  <c:x val="-4.9697468541228668E-2"/>
                  <c:y val="0.2096798523168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02-4B72-A842-E776F255D4C7}"/>
                </c:ext>
              </c:extLst>
            </c:dLbl>
            <c:dLbl>
              <c:idx val="5"/>
              <c:layout>
                <c:manualLayout>
                  <c:x val="-3.6731020571394948E-2"/>
                  <c:y val="0.227924750569255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02-4B72-A842-E776F255D4C7}"/>
                </c:ext>
              </c:extLst>
            </c:dLbl>
            <c:dLbl>
              <c:idx val="6"/>
              <c:layout>
                <c:manualLayout>
                  <c:x val="-4.430608129456555E-2"/>
                  <c:y val="0.3284081685426348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420 100,0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102-4B72-A842-E776F255D4C7}"/>
                </c:ext>
              </c:extLst>
            </c:dLbl>
            <c:dLbl>
              <c:idx val="7"/>
              <c:layout>
                <c:manualLayout>
                  <c:x val="-4.1352342541594513E-2"/>
                  <c:y val="0.1824489825236860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448 980,9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02-4B72-A842-E776F255D4C7}"/>
                </c:ext>
              </c:extLst>
            </c:dLbl>
            <c:dLbl>
              <c:idx val="8"/>
              <c:layout>
                <c:manualLayout>
                  <c:x val="-4.5782950671051176E-2"/>
                  <c:y val="0.3284081685426348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238 354,6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102-4B72-A842-E776F255D4C7}"/>
                </c:ext>
              </c:extLst>
            </c:dLbl>
            <c:dLbl>
              <c:idx val="9"/>
              <c:layout>
                <c:manualLayout>
                  <c:x val="-5.169042817699325E-2"/>
                  <c:y val="0.3466530667950034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207 438,7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102-4B72-A842-E776F255D4C7}"/>
                </c:ext>
              </c:extLst>
            </c:dLbl>
            <c:dLbl>
              <c:idx val="10"/>
              <c:layout>
                <c:manualLayout>
                  <c:x val="-1.6245563141340593E-2"/>
                  <c:y val="0.3284081685426348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211 041,0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102-4B72-A842-E776F255D4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471648</c:v>
                </c:pt>
                <c:pt idx="1">
                  <c:v>281565.09999999998</c:v>
                </c:pt>
                <c:pt idx="2">
                  <c:v>303162.90000000002</c:v>
                </c:pt>
                <c:pt idx="3">
                  <c:v>222736.7</c:v>
                </c:pt>
                <c:pt idx="4">
                  <c:v>173686.5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102-4B72-A842-E776F255D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004224"/>
        <c:axId val="168010112"/>
      </c:lineChart>
      <c:catAx>
        <c:axId val="168004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8010112"/>
        <c:crosses val="autoZero"/>
        <c:auto val="1"/>
        <c:lblAlgn val="ctr"/>
        <c:lblOffset val="100"/>
        <c:noMultiLvlLbl val="0"/>
      </c:catAx>
      <c:valAx>
        <c:axId val="16801011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68004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9007714926665575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0452539139082567E-2"/>
                  <c:y val="1.1303373699218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0E-48B6-99E6-9D35770192F7}"/>
                </c:ext>
              </c:extLst>
            </c:dLbl>
            <c:dLbl>
              <c:idx val="1"/>
              <c:layout>
                <c:manualLayout>
                  <c:x val="1.1127832066118558E-2"/>
                  <c:y val="-9.81326148946418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0E-48B6-99E6-9D35770192F7}"/>
                </c:ext>
              </c:extLst>
            </c:dLbl>
            <c:dLbl>
              <c:idx val="2"/>
              <c:layout>
                <c:manualLayout>
                  <c:x val="1.0974155340169213E-2"/>
                  <c:y val="8.80768471176835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056622562938694E-2"/>
                      <c:h val="9.25732120461224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10E-48B6-99E6-9D35770192F7}"/>
                </c:ext>
              </c:extLst>
            </c:dLbl>
            <c:dLbl>
              <c:idx val="3"/>
              <c:layout>
                <c:manualLayout>
                  <c:x val="9.6441503308777633E-3"/>
                  <c:y val="7.133466651853497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0E-48B6-99E6-9D35770192F7}"/>
                </c:ext>
              </c:extLst>
            </c:dLbl>
            <c:dLbl>
              <c:idx val="4"/>
              <c:layout>
                <c:manualLayout>
                  <c:x val="8.317043252503804E-3"/>
                  <c:y val="9.01551762845119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544088699702795E-2"/>
                      <c:h val="7.124681182195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10E-48B6-99E6-9D35770192F7}"/>
                </c:ext>
              </c:extLst>
            </c:dLbl>
            <c:dLbl>
              <c:idx val="5"/>
              <c:layout>
                <c:manualLayout>
                  <c:x val="1.1152679881339025E-2"/>
                  <c:y val="-5.67373312649923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0E-48B6-99E6-9D35770192F7}"/>
                </c:ext>
              </c:extLst>
            </c:dLbl>
            <c:dLbl>
              <c:idx val="6"/>
              <c:layout>
                <c:manualLayout>
                  <c:x val="-3.3383496198355796E-3"/>
                  <c:y val="1.9760977563374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0E-48B6-99E6-9D35770192F7}"/>
                </c:ext>
              </c:extLst>
            </c:dLbl>
            <c:dLbl>
              <c:idx val="8"/>
              <c:layout>
                <c:manualLayout>
                  <c:x val="-1.0754225140296853E-3"/>
                  <c:y val="3.736009924590593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165 656,0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10E-48B6-99E6-9D35770192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260552.1</c:v>
                </c:pt>
                <c:pt idx="1">
                  <c:v>115909.1</c:v>
                </c:pt>
                <c:pt idx="2">
                  <c:v>164582</c:v>
                </c:pt>
                <c:pt idx="3">
                  <c:v>103579.7</c:v>
                </c:pt>
                <c:pt idx="4">
                  <c:v>52824.1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10E-48B6-99E6-9D35770192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1BAD9C"/>
            </a:solidFill>
          </c:spPr>
          <c:invertIfNegative val="0"/>
          <c:dLbls>
            <c:dLbl>
              <c:idx val="0"/>
              <c:layout>
                <c:manualLayout>
                  <c:x val="1.5189557561971778E-2"/>
                  <c:y val="-2.1914909183532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10E-48B6-99E6-9D35770192F7}"/>
                </c:ext>
              </c:extLst>
            </c:dLbl>
            <c:dLbl>
              <c:idx val="1"/>
              <c:layout>
                <c:manualLayout>
                  <c:x val="1.4483172020418036E-2"/>
                  <c:y val="-4.2227692857975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10E-48B6-99E6-9D35770192F7}"/>
                </c:ext>
              </c:extLst>
            </c:dLbl>
            <c:dLbl>
              <c:idx val="2"/>
              <c:layout>
                <c:manualLayout>
                  <c:x val="1.2524846272109284E-2"/>
                  <c:y val="-6.2642091258152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10E-48B6-99E6-9D35770192F7}"/>
                </c:ext>
              </c:extLst>
            </c:dLbl>
            <c:dLbl>
              <c:idx val="3"/>
              <c:layout>
                <c:manualLayout>
                  <c:x val="1.3223632611465835E-2"/>
                  <c:y val="-5.0332483382605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10E-48B6-99E6-9D35770192F7}"/>
                </c:ext>
              </c:extLst>
            </c:dLbl>
            <c:dLbl>
              <c:idx val="4"/>
              <c:layout>
                <c:manualLayout>
                  <c:x val="5.5638636385547226E-3"/>
                  <c:y val="-3.1959863538197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10E-48B6-99E6-9D35770192F7}"/>
                </c:ext>
              </c:extLst>
            </c:dLbl>
            <c:dLbl>
              <c:idx val="5"/>
              <c:layout>
                <c:manualLayout>
                  <c:x val="8.3150016757942164E-3"/>
                  <c:y val="-6.5676645684354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10E-48B6-99E6-9D35770192F7}"/>
                </c:ext>
              </c:extLst>
            </c:dLbl>
            <c:dLbl>
              <c:idx val="6"/>
              <c:layout>
                <c:manualLayout>
                  <c:x val="8.8648686731284607E-3"/>
                  <c:y val="-0.17921332826793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10E-48B6-99E6-9D35770192F7}"/>
                </c:ext>
              </c:extLst>
            </c:dLbl>
            <c:dLbl>
              <c:idx val="7"/>
              <c:layout>
                <c:manualLayout>
                  <c:x val="1.0680808500952391E-2"/>
                  <c:y val="-0.16449160007127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10E-48B6-99E6-9D35770192F7}"/>
                </c:ext>
              </c:extLst>
            </c:dLbl>
            <c:dLbl>
              <c:idx val="8"/>
              <c:layout>
                <c:manualLayout>
                  <c:x val="-6.9267371376159032E-5"/>
                  <c:y val="-0.11094814804853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10E-48B6-99E6-9D35770192F7}"/>
                </c:ext>
              </c:extLst>
            </c:dLbl>
            <c:dLbl>
              <c:idx val="9"/>
              <c:layout>
                <c:manualLayout>
                  <c:x val="9.5301910898788235E-3"/>
                  <c:y val="-9.7538856184210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10E-48B6-99E6-9D35770192F7}"/>
                </c:ext>
              </c:extLst>
            </c:dLbl>
            <c:dLbl>
              <c:idx val="10"/>
              <c:layout>
                <c:manualLayout>
                  <c:x val="1.4108357878933283E-3"/>
                  <c:y val="-0.108582989009659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10E-48B6-99E6-9D35770192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211095.9</c:v>
                </c:pt>
                <c:pt idx="1">
                  <c:v>165656</c:v>
                </c:pt>
                <c:pt idx="2">
                  <c:v>138580.9</c:v>
                </c:pt>
                <c:pt idx="3">
                  <c:v>119157</c:v>
                </c:pt>
                <c:pt idx="4">
                  <c:v>120862.39999999999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D10E-48B6-99E6-9D3577019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68355712"/>
        <c:axId val="168357248"/>
        <c:axId val="0"/>
      </c:bar3DChart>
      <c:catAx>
        <c:axId val="16835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168357248"/>
        <c:crosses val="autoZero"/>
        <c:auto val="1"/>
        <c:lblAlgn val="ctr"/>
        <c:lblOffset val="100"/>
        <c:noMultiLvlLbl val="0"/>
      </c:catAx>
      <c:valAx>
        <c:axId val="16835724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683557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2276528162700061"/>
          <c:y val="1.9202505484914974E-2"/>
          <c:w val="0.57435382679376612"/>
          <c:h val="9.2158314040170164E-2"/>
        </c:manualLayout>
      </c:layout>
      <c:overlay val="0"/>
      <c:txPr>
        <a:bodyPr/>
        <a:lstStyle/>
        <a:p>
          <a:pPr>
            <a:defRPr sz="120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AC-49B6-BC63-7F34A89530DC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AC-49B6-BC63-7F34A89530DC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AC-49B6-BC63-7F34A89530DC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AC-49B6-BC63-7F34A89530DC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AC-49B6-BC63-7F34A89530DC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AC-49B6-BC63-7F34A89530DC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DAC-49B6-BC63-7F34A89530DC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AC-49B6-BC63-7F34A89530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  <c:pt idx="4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DAC-49B6-BC63-7F34A89530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830272"/>
        <c:axId val="209831808"/>
      </c:lineChart>
      <c:catAx>
        <c:axId val="209830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09831808"/>
        <c:crosses val="autoZero"/>
        <c:auto val="1"/>
        <c:lblAlgn val="ctr"/>
        <c:lblOffset val="100"/>
        <c:noMultiLvlLbl val="0"/>
      </c:catAx>
      <c:valAx>
        <c:axId val="209831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98302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r>
              <a:rPr lang="ru-RU" sz="1800" b="0" i="0" u="none" strike="noStrike" baseline="0" dirty="0">
                <a:solidFill>
                  <a:schemeClr val="tx1"/>
                </a:solidFill>
                <a:effectLst/>
                <a:latin typeface="Corki" panose="00000500000000000000" pitchFamily="50" charset="-52"/>
              </a:rPr>
              <a:t>Средняя обеспеченность жителей площадью жилых квартир на человека</a:t>
            </a:r>
            <a:endParaRPr lang="ru-RU" sz="1800" b="0" dirty="0">
              <a:solidFill>
                <a:schemeClr val="tx1"/>
              </a:solidFill>
              <a:latin typeface="Corki" panose="00000500000000000000" pitchFamily="50" charset="-52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orki" panose="00000500000000000000" pitchFamily="50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ki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Лист1!$B$1:$J$1</c:f>
              <c:strCache>
                <c:ptCount val="9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</c:strCache>
            </c:strRef>
          </c:cat>
          <c:val>
            <c:numRef>
              <c:f>Лист1!$B$2:$J$2</c:f>
              <c:numCache>
                <c:formatCode>General</c:formatCode>
                <c:ptCount val="9"/>
                <c:pt idx="0">
                  <c:v>34.1</c:v>
                </c:pt>
                <c:pt idx="1">
                  <c:v>35.299999999999997</c:v>
                </c:pt>
                <c:pt idx="2">
                  <c:v>35.299999999999997</c:v>
                </c:pt>
                <c:pt idx="3">
                  <c:v>36</c:v>
                </c:pt>
                <c:pt idx="4">
                  <c:v>37.700000000000003</c:v>
                </c:pt>
                <c:pt idx="5">
                  <c:v>37.1</c:v>
                </c:pt>
                <c:pt idx="6">
                  <c:v>37.1</c:v>
                </c:pt>
                <c:pt idx="7">
                  <c:v>37.1</c:v>
                </c:pt>
                <c:pt idx="8">
                  <c:v>37.1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4D-4ABD-AE98-74E01B083E3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65187727"/>
        <c:axId val="1036815327"/>
      </c:lineChart>
      <c:catAx>
        <c:axId val="36518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036815327"/>
        <c:crosses val="autoZero"/>
        <c:auto val="1"/>
        <c:lblAlgn val="ctr"/>
        <c:lblOffset val="100"/>
        <c:noMultiLvlLbl val="0"/>
      </c:catAx>
      <c:valAx>
        <c:axId val="1036815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ki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365187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49803447304568E-2"/>
          <c:y val="0.15769202983618993"/>
          <c:w val="0.96700205912347592"/>
          <c:h val="0.456392566237425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F0-4C4A-AEB6-757F2509B530}"/>
                </c:ext>
              </c:extLst>
            </c:dLbl>
            <c:dLbl>
              <c:idx val="1"/>
              <c:layout>
                <c:manualLayout>
                  <c:x val="-2.3812844749648551E-2"/>
                  <c:y val="-8.2911918221387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F0-4C4A-AEB6-757F2509B530}"/>
                </c:ext>
              </c:extLst>
            </c:dLbl>
            <c:dLbl>
              <c:idx val="2"/>
              <c:layout>
                <c:manualLayout>
                  <c:x val="-2.1696441383480543E-2"/>
                  <c:y val="-0.186149987535802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F0-4C4A-AEB6-757F2509B530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F0-4C4A-AEB6-757F2509B530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F0-4C4A-AEB6-757F2509B530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F0-4C4A-AEB6-757F2509B530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F0-4C4A-AEB6-757F2509B530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F0-4C4A-AEB6-757F2509B5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  <c:pt idx="4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4F0-4C4A-AEB6-757F2509B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102592"/>
        <c:axId val="215104128"/>
      </c:lineChart>
      <c:catAx>
        <c:axId val="21510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15104128"/>
        <c:crosses val="autoZero"/>
        <c:auto val="1"/>
        <c:lblAlgn val="ctr"/>
        <c:lblOffset val="100"/>
        <c:noMultiLvlLbl val="0"/>
      </c:catAx>
      <c:valAx>
        <c:axId val="215104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51025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8244898252368604E-2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9539259147174199E-2"/>
                  <c:y val="0.40834265530662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1 585,0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06-4222-916B-CF808066BC85}"/>
                </c:ext>
              </c:extLst>
            </c:dLbl>
            <c:dLbl>
              <c:idx val="1"/>
              <c:layout>
                <c:manualLayout>
                  <c:x val="-3.8237024004773683E-2"/>
                  <c:y val="0.32840801127831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06-4222-916B-CF808066BC85}"/>
                </c:ext>
              </c:extLst>
            </c:dLbl>
            <c:dLbl>
              <c:idx val="2"/>
              <c:layout>
                <c:manualLayout>
                  <c:x val="-2.316816079381297E-2"/>
                  <c:y val="0.34547296883140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06-4222-916B-CF808066BC85}"/>
                </c:ext>
              </c:extLst>
            </c:dLbl>
            <c:dLbl>
              <c:idx val="3"/>
              <c:layout>
                <c:manualLayout>
                  <c:x val="-2.1537766112569263E-2"/>
                  <c:y val="0.2495815884554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06-4222-916B-CF808066BC85}"/>
                </c:ext>
              </c:extLst>
            </c:dLbl>
            <c:dLbl>
              <c:idx val="4"/>
              <c:layout>
                <c:manualLayout>
                  <c:x val="-3.9359382567077571E-2"/>
                  <c:y val="0.252250681908731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06-4222-916B-CF808066BC85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06-4222-916B-CF808066BC85}"/>
                </c:ext>
              </c:extLst>
            </c:dLbl>
            <c:dLbl>
              <c:idx val="6"/>
              <c:layout>
                <c:manualLayout>
                  <c:x val="-2.7142633040577596E-2"/>
                  <c:y val="0.26759171289343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206-4222-916B-CF808066BC85}"/>
                </c:ext>
              </c:extLst>
            </c:dLbl>
            <c:dLbl>
              <c:idx val="7"/>
              <c:layout>
                <c:manualLayout>
                  <c:x val="-2.7142633040577596E-2"/>
                  <c:y val="0.26759171289343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06-4222-916B-CF808066BC85}"/>
                </c:ext>
              </c:extLst>
            </c:dLbl>
            <c:dLbl>
              <c:idx val="8"/>
              <c:layout>
                <c:manualLayout>
                  <c:x val="-2.0356974780433197E-2"/>
                  <c:y val="0.29191823224738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206-4222-916B-CF808066BC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20077.2</c:v>
                </c:pt>
                <c:pt idx="1">
                  <c:v>15385.6</c:v>
                </c:pt>
                <c:pt idx="2">
                  <c:v>21924.5</c:v>
                </c:pt>
                <c:pt idx="3">
                  <c:v>1390</c:v>
                </c:pt>
                <c:pt idx="4">
                  <c:v>1390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206-4222-916B-CF808066BC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505152"/>
        <c:axId val="217523328"/>
      </c:lineChart>
      <c:catAx>
        <c:axId val="217505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7523328"/>
        <c:crosses val="autoZero"/>
        <c:auto val="1"/>
        <c:lblAlgn val="ctr"/>
        <c:lblOffset val="100"/>
        <c:noMultiLvlLbl val="0"/>
      </c:catAx>
      <c:valAx>
        <c:axId val="21752332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75051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068703932657631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0698072078012811E-2"/>
                  <c:y val="-0.231616954695432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69-4C89-B3B6-A3282EA60614}"/>
                </c:ext>
              </c:extLst>
            </c:dLbl>
            <c:dLbl>
              <c:idx val="1"/>
              <c:layout>
                <c:manualLayout>
                  <c:x val="1.5578914170826897E-2"/>
                  <c:y val="-0.20434673290080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69-4C89-B3B6-A3282EA60614}"/>
                </c:ext>
              </c:extLst>
            </c:dLbl>
            <c:dLbl>
              <c:idx val="2"/>
              <c:layout>
                <c:manualLayout>
                  <c:x val="1.3291981894484842E-2"/>
                  <c:y val="-0.129483871205974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69-4C89-B3B6-A3282EA60614}"/>
                </c:ext>
              </c:extLst>
            </c:dLbl>
            <c:dLbl>
              <c:idx val="3"/>
              <c:layout>
                <c:manualLayout>
                  <c:x val="6.1189437732725041E-3"/>
                  <c:y val="-0.105123086265625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69-4C89-B3B6-A3282EA60614}"/>
                </c:ext>
              </c:extLst>
            </c:dLbl>
            <c:dLbl>
              <c:idx val="4"/>
              <c:layout>
                <c:manualLayout>
                  <c:x val="6.5233567238047775E-3"/>
                  <c:y val="-0.115435692113301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57521386512617E-2"/>
                      <c:h val="6.34389496620763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569-4C89-B3B6-A3282EA60614}"/>
                </c:ext>
              </c:extLst>
            </c:dLbl>
            <c:dLbl>
              <c:idx val="5"/>
              <c:layout>
                <c:manualLayout>
                  <c:x val="7.0475101475752063E-3"/>
                  <c:y val="-6.35000831707999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69-4C89-B3B6-A3282EA60614}"/>
                </c:ext>
              </c:extLst>
            </c:dLbl>
            <c:dLbl>
              <c:idx val="6"/>
              <c:layout>
                <c:manualLayout>
                  <c:x val="-8.9022653928872309E-3"/>
                  <c:y val="-0.22014588303323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569-4C89-B3B6-A3282EA606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20077.2</c:v>
                </c:pt>
                <c:pt idx="1">
                  <c:v>15385.6</c:v>
                </c:pt>
                <c:pt idx="2">
                  <c:v>21924.5</c:v>
                </c:pt>
                <c:pt idx="3">
                  <c:v>1390</c:v>
                </c:pt>
                <c:pt idx="4">
                  <c:v>1390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569-4C89-B3B6-A3282EA60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217572864"/>
        <c:axId val="217574400"/>
        <c:axId val="0"/>
      </c:bar3DChart>
      <c:catAx>
        <c:axId val="21757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574400"/>
        <c:crosses val="autoZero"/>
        <c:auto val="1"/>
        <c:lblAlgn val="ctr"/>
        <c:lblOffset val="100"/>
        <c:noMultiLvlLbl val="0"/>
      </c:catAx>
      <c:valAx>
        <c:axId val="21757440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75728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0153533539031798"/>
          <c:y val="0.19603448937698673"/>
          <c:w val="0.23340493545533436"/>
          <c:h val="0.14931077911846263"/>
        </c:manualLayout>
      </c:layout>
      <c:overlay val="0"/>
      <c:txPr>
        <a:bodyPr/>
        <a:lstStyle/>
        <a:p>
          <a:pPr>
            <a:defRPr sz="120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23-428E-AAC8-2F97C6F3AD3B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23-428E-AAC8-2F97C6F3AD3B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23-428E-AAC8-2F97C6F3AD3B}"/>
                </c:ext>
              </c:extLst>
            </c:dLbl>
            <c:dLbl>
              <c:idx val="3"/>
              <c:layout>
                <c:manualLayout>
                  <c:x val="-2.0196653082868648E-2"/>
                  <c:y val="-0.24533697632058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23-428E-AAC8-2F97C6F3AD3B}"/>
                </c:ext>
              </c:extLst>
            </c:dLbl>
            <c:dLbl>
              <c:idx val="4"/>
              <c:layout>
                <c:manualLayout>
                  <c:x val="-1.998737480358017E-2"/>
                  <c:y val="-0.22408500303582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23-428E-AAC8-2F97C6F3AD3B}"/>
                </c:ext>
              </c:extLst>
            </c:dLbl>
            <c:dLbl>
              <c:idx val="5"/>
              <c:layout>
                <c:manualLayout>
                  <c:x val="5.1274359454342236E-3"/>
                  <c:y val="-0.11830479659987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23-428E-AAC8-2F97C6F3AD3B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23-428E-AAC8-2F97C6F3AD3B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23-428E-AAC8-2F97C6F3AD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</c:v>
                </c:pt>
                <c:pt idx="1">
                  <c:v>31</c:v>
                </c:pt>
                <c:pt idx="2">
                  <c:v>31</c:v>
                </c:pt>
                <c:pt idx="3">
                  <c:v>31</c:v>
                </c:pt>
                <c:pt idx="4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523-428E-AAC8-2F97C6F3A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762816"/>
        <c:axId val="217768704"/>
      </c:lineChart>
      <c:catAx>
        <c:axId val="21776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17768704"/>
        <c:crosses val="autoZero"/>
        <c:auto val="1"/>
        <c:lblAlgn val="ctr"/>
        <c:lblOffset val="100"/>
        <c:noMultiLvlLbl val="0"/>
      </c:catAx>
      <c:valAx>
        <c:axId val="2177687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7628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499157631305291E-2"/>
          <c:y val="0.14224050068656241"/>
          <c:w val="0.96700205912347592"/>
          <c:h val="0.4606240213965553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6811836741683639E-2"/>
                  <c:y val="-0.18239448240137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8C-4A1F-89A6-7AA7F86B40F8}"/>
                </c:ext>
              </c:extLst>
            </c:dLbl>
            <c:dLbl>
              <c:idx val="1"/>
              <c:layout>
                <c:manualLayout>
                  <c:x val="-2.2312938346170187E-2"/>
                  <c:y val="0.22280907787572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8C-4A1F-89A6-7AA7F86B40F8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8C-4A1F-89A6-7AA7F86B40F8}"/>
                </c:ext>
              </c:extLst>
            </c:dLbl>
            <c:dLbl>
              <c:idx val="3"/>
              <c:layout>
                <c:manualLayout>
                  <c:x val="-2.0196653082868648E-2"/>
                  <c:y val="-0.21329579080118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8C-4A1F-89A6-7AA7F86B40F8}"/>
                </c:ext>
              </c:extLst>
            </c:dLbl>
            <c:dLbl>
              <c:idx val="4"/>
              <c:layout>
                <c:manualLayout>
                  <c:x val="-1.998737480358017E-2"/>
                  <c:y val="-0.203870957625770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8C-4A1F-89A6-7AA7F86B40F8}"/>
                </c:ext>
              </c:extLst>
            </c:dLbl>
            <c:dLbl>
              <c:idx val="5"/>
              <c:layout>
                <c:manualLayout>
                  <c:x val="-1.4371347299784749E-2"/>
                  <c:y val="-0.159778642420821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8C-4A1F-89A6-7AA7F86B40F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8C-4A1F-89A6-7AA7F86B40F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8C-4A1F-89A6-7AA7F86B40F8}"/>
                </c:ext>
              </c:extLst>
            </c:dLbl>
            <c:dLbl>
              <c:idx val="8"/>
              <c:layout>
                <c:manualLayout>
                  <c:x val="-1.4999064034783656E-3"/>
                  <c:y val="-0.2032588421314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78C-4A1F-89A6-7AA7F86B40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37</c:v>
                </c:pt>
                <c:pt idx="1">
                  <c:v>44</c:v>
                </c:pt>
                <c:pt idx="2">
                  <c:v>24</c:v>
                </c:pt>
                <c:pt idx="3">
                  <c:v>25</c:v>
                </c:pt>
                <c:pt idx="4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78C-4A1F-89A6-7AA7F86B4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850240"/>
        <c:axId val="217851776"/>
      </c:lineChart>
      <c:catAx>
        <c:axId val="21785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17851776"/>
        <c:crosses val="autoZero"/>
        <c:auto val="1"/>
        <c:lblAlgn val="ctr"/>
        <c:lblOffset val="100"/>
        <c:noMultiLvlLbl val="0"/>
      </c:catAx>
      <c:valAx>
        <c:axId val="217851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8502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8811129258710798E-2"/>
                  <c:y val="-7.628488714548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C5-4354-B939-00440610C258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C5-4354-B939-00440610C258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C5-4354-B939-00440610C258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C5-4354-B939-00440610C258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C5-4354-B939-00440610C258}"/>
                </c:ext>
              </c:extLst>
            </c:dLbl>
            <c:dLbl>
              <c:idx val="5"/>
              <c:layout>
                <c:manualLayout>
                  <c:x val="-3.0870359399044114E-2"/>
                  <c:y val="-0.10288220623889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C5-4354-B939-00440610C258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0C5-4354-B939-00440610C258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C5-4354-B939-00440610C258}"/>
                </c:ext>
              </c:extLst>
            </c:dLbl>
            <c:dLbl>
              <c:idx val="8"/>
              <c:layout>
                <c:manualLayout>
                  <c:x val="-2.3998502455653849E-2"/>
                  <c:y val="-0.198750376569365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0C5-4354-B939-00440610C2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0C5-4354-B939-00440610C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904640"/>
        <c:axId val="217906176"/>
      </c:lineChart>
      <c:catAx>
        <c:axId val="217904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17906176"/>
        <c:crosses val="autoZero"/>
        <c:auto val="1"/>
        <c:lblAlgn val="ctr"/>
        <c:lblOffset val="100"/>
        <c:noMultiLvlLbl val="0"/>
      </c:catAx>
      <c:valAx>
        <c:axId val="2179061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904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976832"/>
        <c:axId val="217978368"/>
      </c:lineChart>
      <c:catAx>
        <c:axId val="217976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978368"/>
        <c:crosses val="autoZero"/>
        <c:auto val="1"/>
        <c:lblAlgn val="ctr"/>
        <c:lblOffset val="100"/>
        <c:noMultiLvlLbl val="0"/>
      </c:catAx>
      <c:valAx>
        <c:axId val="217978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9768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823711675068515E-3"/>
          <c:y val="0.10946938951421163"/>
          <c:w val="0.9783522816726109"/>
          <c:h val="0.470892123097433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2.7433256854604265E-2"/>
                  <c:y val="0.38401613595268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36-4452-BD54-AB62EEB37F0C}"/>
                </c:ext>
              </c:extLst>
            </c:dLbl>
            <c:dLbl>
              <c:idx val="1"/>
              <c:layout>
                <c:manualLayout>
                  <c:x val="-3.3452039430726901E-2"/>
                  <c:y val="0.281316143575961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36-4452-BD54-AB62EEB37F0C}"/>
                </c:ext>
              </c:extLst>
            </c:dLbl>
            <c:dLbl>
              <c:idx val="2"/>
              <c:layout>
                <c:manualLayout>
                  <c:x val="-3.327903134644717E-2"/>
                  <c:y val="-0.214035060835453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36-4452-BD54-AB62EEB37F0C}"/>
                </c:ext>
              </c:extLst>
            </c:dLbl>
            <c:dLbl>
              <c:idx val="3"/>
              <c:layout>
                <c:manualLayout>
                  <c:x val="-3.6180241171572119E-2"/>
                  <c:y val="-0.1516348076065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36-4452-BD54-AB62EEB37F0C}"/>
                </c:ext>
              </c:extLst>
            </c:dLbl>
            <c:dLbl>
              <c:idx val="4"/>
              <c:layout>
                <c:manualLayout>
                  <c:x val="-3.6634745522080896E-2"/>
                  <c:y val="0.248200373509693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836-4452-BD54-AB62EEB37F0C}"/>
                </c:ext>
              </c:extLst>
            </c:dLbl>
            <c:dLbl>
              <c:idx val="5"/>
              <c:layout>
                <c:manualLayout>
                  <c:x val="-3.2300379119276759E-2"/>
                  <c:y val="0.26441454707399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36-4452-BD54-AB62EEB37F0C}"/>
                </c:ext>
              </c:extLst>
            </c:dLbl>
            <c:dLbl>
              <c:idx val="6"/>
              <c:layout>
                <c:manualLayout>
                  <c:x val="-4.3594658495814793E-2"/>
                  <c:y val="0.4196474300725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36-4452-BD54-AB62EEB37F0C}"/>
                </c:ext>
              </c:extLst>
            </c:dLbl>
            <c:dLbl>
              <c:idx val="7"/>
              <c:layout>
                <c:manualLayout>
                  <c:x val="-4.9044098078112747E-2"/>
                  <c:y val="0.4196474300725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36-4452-BD54-AB62EEB37F0C}"/>
                </c:ext>
              </c:extLst>
            </c:dLbl>
            <c:dLbl>
              <c:idx val="8"/>
              <c:layout>
                <c:manualLayout>
                  <c:x val="-3.5420660027849521E-2"/>
                  <c:y val="0.25645120726654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836-4452-BD54-AB62EEB37F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>
                    <a:latin typeface="Corki" panose="00000500000000000000" pitchFamily="50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2500</c:v>
                </c:pt>
                <c:pt idx="1">
                  <c:v>2500</c:v>
                </c:pt>
                <c:pt idx="2">
                  <c:v>2500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836-4452-BD54-AB62EEB37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055808"/>
        <c:axId val="218057344"/>
      </c:lineChart>
      <c:catAx>
        <c:axId val="218055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8057344"/>
        <c:crosses val="autoZero"/>
        <c:auto val="1"/>
        <c:lblAlgn val="ctr"/>
        <c:lblOffset val="100"/>
        <c:noMultiLvlLbl val="0"/>
      </c:catAx>
      <c:valAx>
        <c:axId val="21805734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8055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35727258268992E-2"/>
          <c:y val="7.2783033607378755E-2"/>
          <c:w val="0.93501107026443531"/>
          <c:h val="0.690231315943917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Кольского округа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2.1944693608686229E-3"/>
                  <c:y val="-2.2763891977386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4E-414A-A386-3AF8C0D3C3F2}"/>
                </c:ext>
              </c:extLst>
            </c:dLbl>
            <c:dLbl>
              <c:idx val="1"/>
              <c:layout>
                <c:manualLayout>
                  <c:x val="2.6190491656327471E-3"/>
                  <c:y val="-2.28746984129634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E6-485E-A144-7E9D0701B562}"/>
                </c:ext>
              </c:extLst>
            </c:dLbl>
            <c:dLbl>
              <c:idx val="2"/>
              <c:layout>
                <c:manualLayout>
                  <c:x val="2.4191010127911309E-3"/>
                  <c:y val="5.5655568061335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4E-414A-A386-3AF8C0D3C3F2}"/>
                </c:ext>
              </c:extLst>
            </c:dLbl>
            <c:dLbl>
              <c:idx val="3"/>
              <c:layout>
                <c:manualLayout>
                  <c:x val="2.7355296915855575E-4"/>
                  <c:y val="-6.7346657664511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193289513233127E-2"/>
                      <c:h val="8.56029046465084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D4E-414A-A386-3AF8C0D3C3F2}"/>
                </c:ext>
              </c:extLst>
            </c:dLbl>
            <c:dLbl>
              <c:idx val="4"/>
              <c:layout>
                <c:manualLayout>
                  <c:x val="8.1962906100352968E-3"/>
                  <c:y val="-3.2799936623306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293449603000031E-2"/>
                      <c:h val="0.101516901165189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D4E-414A-A386-3AF8C0D3C3F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4E-414A-A386-3AF8C0D3C3F2}"/>
                </c:ext>
              </c:extLst>
            </c:dLbl>
            <c:dLbl>
              <c:idx val="6"/>
              <c:layout>
                <c:manualLayout>
                  <c:x val="3.4246496076787867E-3"/>
                  <c:y val="1.3004812619123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4E-414A-A386-3AF8C0D3C3F2}"/>
                </c:ext>
              </c:extLst>
            </c:dLbl>
            <c:dLbl>
              <c:idx val="7"/>
              <c:layout>
                <c:manualLayout>
                  <c:x val="5.6893324344884939E-3"/>
                  <c:y val="3.8278461145580846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/>
                      <a:t>631 199,4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D4E-414A-A386-3AF8C0D3C3F2}"/>
                </c:ext>
              </c:extLst>
            </c:dLbl>
            <c:dLbl>
              <c:idx val="8"/>
              <c:layout>
                <c:manualLayout>
                  <c:x val="9.4822207241474909E-4"/>
                  <c:y val="2.0879160624862184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0,0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D4E-414A-A386-3AF8C0D3C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Corki" panose="00000500000000000000" pitchFamily="50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2500</c:v>
                </c:pt>
                <c:pt idx="1">
                  <c:v>2500</c:v>
                </c:pt>
                <c:pt idx="2">
                  <c:v>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4E-414A-A386-3AF8C0D3C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18165248"/>
        <c:axId val="218166784"/>
      </c:barChart>
      <c:catAx>
        <c:axId val="21816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Corki" panose="00000500000000000000" pitchFamily="50" charset="-52"/>
                <a:cs typeface="Times New Roman" panose="02020603050405020304" pitchFamily="18" charset="0"/>
              </a:defRPr>
            </a:pPr>
            <a:endParaRPr lang="ru-RU"/>
          </a:p>
        </c:txPr>
        <c:crossAx val="218166784"/>
        <c:crosses val="autoZero"/>
        <c:auto val="1"/>
        <c:lblAlgn val="ctr"/>
        <c:lblOffset val="100"/>
        <c:noMultiLvlLbl val="0"/>
      </c:catAx>
      <c:valAx>
        <c:axId val="2181667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81652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828854261861637"/>
          <c:y val="0.90261856008604235"/>
          <c:w val="0.62517426933270515"/>
          <c:h val="8.1839437146450117E-2"/>
        </c:manualLayout>
      </c:layout>
      <c:overlay val="0"/>
      <c:txPr>
        <a:bodyPr/>
        <a:lstStyle/>
        <a:p>
          <a:pPr>
            <a:defRPr sz="1100">
              <a:latin typeface="Corki" panose="00000500000000000000" pitchFamily="50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3.6811836741683639E-2"/>
                  <c:y val="-0.18239448240137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CE-4EA1-971E-17E012262D8E}"/>
                </c:ext>
              </c:extLst>
            </c:dLbl>
            <c:dLbl>
              <c:idx val="1"/>
              <c:layout>
                <c:manualLayout>
                  <c:x val="-2.6812658612155805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CE-4EA1-971E-17E012262D8E}"/>
                </c:ext>
              </c:extLst>
            </c:dLbl>
            <c:dLbl>
              <c:idx val="2"/>
              <c:layout>
                <c:manualLayout>
                  <c:x val="-2.4696255162670169E-2"/>
                  <c:y val="-0.19907134711064881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40</a:t>
                    </a:r>
                  </a:p>
                  <a:p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CE-4EA1-971E-17E012262D8E}"/>
                </c:ext>
              </c:extLst>
            </c:dLbl>
            <c:dLbl>
              <c:idx val="3"/>
              <c:layout>
                <c:manualLayout>
                  <c:x val="-3.0696038483269388E-2"/>
                  <c:y val="-0.199071347110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CE-4EA1-971E-17E012262D8E}"/>
                </c:ext>
              </c:extLst>
            </c:dLbl>
            <c:dLbl>
              <c:idx val="4"/>
              <c:layout>
                <c:manualLayout>
                  <c:x val="-3.4986407318916578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CE-4EA1-971E-17E012262D8E}"/>
                </c:ext>
              </c:extLst>
            </c:dLbl>
            <c:dLbl>
              <c:idx val="5"/>
              <c:layout>
                <c:manualLayout>
                  <c:x val="6.2771673499890685E-4"/>
                  <c:y val="-0.189991235541729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CE-4EA1-971E-17E012262D8E}"/>
                </c:ext>
              </c:extLst>
            </c:dLbl>
            <c:dLbl>
              <c:idx val="6"/>
              <c:layout>
                <c:manualLayout>
                  <c:x val="-3.2928383358980309E-2"/>
                  <c:y val="-0.14697458034128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CE-4EA1-971E-17E012262D8E}"/>
                </c:ext>
              </c:extLst>
            </c:dLbl>
            <c:dLbl>
              <c:idx val="7"/>
              <c:layout>
                <c:manualLayout>
                  <c:x val="-2.2638263559298964E-2"/>
                  <c:y val="-0.1557363484339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CE-4EA1-971E-17E012262D8E}"/>
                </c:ext>
              </c:extLst>
            </c:dLbl>
            <c:dLbl>
              <c:idx val="8"/>
              <c:layout>
                <c:manualLayout>
                  <c:x val="-1.4999064034783656E-3"/>
                  <c:y val="-0.2032588421314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CE-4EA1-971E-17E012262D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ACE-4EA1-971E-17E012262D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520192"/>
        <c:axId val="218521984"/>
      </c:lineChart>
      <c:catAx>
        <c:axId val="21852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521984"/>
        <c:crosses val="autoZero"/>
        <c:auto val="1"/>
        <c:lblAlgn val="ctr"/>
        <c:lblOffset val="100"/>
        <c:noMultiLvlLbl val="0"/>
      </c:catAx>
      <c:valAx>
        <c:axId val="218521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85201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5-12-03T17:21:31.306" idx="4">
    <p:pos x="5511" y="210"/>
    <p:text>Готово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24T15:26:24.243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DFF6F-A877-4EC8-AA83-F8DC0E980BF0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78030FA-2AB7-45E1-BB97-FDC6AE1928E1}">
      <dgm:prSet custT="1"/>
      <dgm:spPr>
        <a:noFill/>
        <a:ln>
          <a:noFill/>
        </a:ln>
      </dgm:spPr>
      <dgm:t>
        <a:bodyPr/>
        <a:lstStyle/>
        <a:p>
          <a:pPr algn="ctr" rtl="0"/>
          <a:endParaRPr lang="ru-RU" sz="1400" b="0" baseline="0" dirty="0">
            <a:solidFill>
              <a:schemeClr val="tx1"/>
            </a:solidFill>
            <a:latin typeface="Corki" panose="00000500000000000000" pitchFamily="50" charset="-52"/>
            <a:cs typeface="Times New Roman" panose="02020603050405020304" pitchFamily="18" charset="0"/>
          </a:endParaRPr>
        </a:p>
      </dgm:t>
    </dgm:pt>
    <dgm:pt modelId="{78F44EC8-F3AC-4C7F-B66C-8601FF2770E7}" type="parTrans" cxnId="{41A007C8-0309-4DBF-B60D-85F8E7D6719A}">
      <dgm:prSet/>
      <dgm:spPr/>
      <dgm:t>
        <a:bodyPr/>
        <a:lstStyle/>
        <a:p>
          <a:endParaRPr lang="ru-RU" b="0"/>
        </a:p>
      </dgm:t>
    </dgm:pt>
    <dgm:pt modelId="{0105C261-A59D-4CCE-8695-2187339DD88F}" type="sibTrans" cxnId="{41A007C8-0309-4DBF-B60D-85F8E7D6719A}">
      <dgm:prSet/>
      <dgm:spPr/>
      <dgm:t>
        <a:bodyPr/>
        <a:lstStyle/>
        <a:p>
          <a:endParaRPr lang="ru-RU" b="0"/>
        </a:p>
      </dgm:t>
    </dgm:pt>
    <dgm:pt modelId="{CED19E76-BA14-4B06-A8C1-0E7155D02AFD}" type="pres">
      <dgm:prSet presAssocID="{F54DFF6F-A877-4EC8-AA83-F8DC0E980BF0}" presName="linear" presStyleCnt="0">
        <dgm:presLayoutVars>
          <dgm:animLvl val="lvl"/>
          <dgm:resizeHandles val="exact"/>
        </dgm:presLayoutVars>
      </dgm:prSet>
      <dgm:spPr/>
    </dgm:pt>
    <dgm:pt modelId="{9C6368AC-88C2-4E5B-BDA6-EB98B1272EC7}" type="pres">
      <dgm:prSet presAssocID="{378030FA-2AB7-45E1-BB97-FDC6AE1928E1}" presName="parentText" presStyleLbl="node1" presStyleIdx="0" presStyleCnt="1" custScaleX="100000" custScaleY="70069" custLinFactNeighborX="4516" custLinFactNeighborY="93555">
        <dgm:presLayoutVars>
          <dgm:chMax val="0"/>
          <dgm:bulletEnabled val="1"/>
        </dgm:presLayoutVars>
      </dgm:prSet>
      <dgm:spPr/>
    </dgm:pt>
  </dgm:ptLst>
  <dgm:cxnLst>
    <dgm:cxn modelId="{94B056BB-7E71-4133-82D5-461CB6644BFD}" type="presOf" srcId="{F54DFF6F-A877-4EC8-AA83-F8DC0E980BF0}" destId="{CED19E76-BA14-4B06-A8C1-0E7155D02AFD}" srcOrd="0" destOrd="0" presId="urn:microsoft.com/office/officeart/2005/8/layout/vList2"/>
    <dgm:cxn modelId="{41A007C8-0309-4DBF-B60D-85F8E7D6719A}" srcId="{F54DFF6F-A877-4EC8-AA83-F8DC0E980BF0}" destId="{378030FA-2AB7-45E1-BB97-FDC6AE1928E1}" srcOrd="0" destOrd="0" parTransId="{78F44EC8-F3AC-4C7F-B66C-8601FF2770E7}" sibTransId="{0105C261-A59D-4CCE-8695-2187339DD88F}"/>
    <dgm:cxn modelId="{691719F5-2F1D-418F-AA5E-BF6D39D39780}" type="presOf" srcId="{378030FA-2AB7-45E1-BB97-FDC6AE1928E1}" destId="{9C6368AC-88C2-4E5B-BDA6-EB98B1272EC7}" srcOrd="0" destOrd="0" presId="urn:microsoft.com/office/officeart/2005/8/layout/vList2"/>
    <dgm:cxn modelId="{9847959F-33AD-4E66-A483-DDA256928326}" type="presParOf" srcId="{CED19E76-BA14-4B06-A8C1-0E7155D02AFD}" destId="{9C6368AC-88C2-4E5B-BDA6-EB98B1272EC7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368AC-88C2-4E5B-BDA6-EB98B1272EC7}">
      <dsp:nvSpPr>
        <dsp:cNvPr id="0" name=""/>
        <dsp:cNvSpPr/>
      </dsp:nvSpPr>
      <dsp:spPr>
        <a:xfrm>
          <a:off x="0" y="1331135"/>
          <a:ext cx="8352930" cy="852599"/>
        </a:xfrm>
        <a:prstGeom prst="round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0" kern="1200" baseline="0" dirty="0">
            <a:solidFill>
              <a:schemeClr val="tx1"/>
            </a:solidFill>
            <a:latin typeface="Corki" panose="00000500000000000000" pitchFamily="50" charset="-52"/>
            <a:cs typeface="Times New Roman" panose="02020603050405020304" pitchFamily="18" charset="0"/>
          </a:endParaRPr>
        </a:p>
      </dsp:txBody>
      <dsp:txXfrm>
        <a:off x="41620" y="1372755"/>
        <a:ext cx="8269690" cy="769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7B065-F4EF-465F-B89F-9EC7A6FCEE62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382E1-4D28-430B-9221-1553A6A87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471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82E1-4D28-430B-9221-1553A6A8767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32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10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69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82E1-4D28-430B-9221-1553A6A8767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298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79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28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797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28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82E1-4D28-430B-9221-1553A6A87675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141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4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3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6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D54C4-722B-439C-B34B-7663B1D95F44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39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24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4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56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290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4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73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17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32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75DE-78AF-4FB2-AA3B-3B70EB1890E6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78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075DE-78AF-4FB2-AA3B-3B70EB1890E6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4B676-FB95-4C19-A8B0-45F3B70D4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1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diagramLayout" Target="../diagrams/layout1.xml"/><Relationship Id="rId7" Type="http://schemas.openxmlformats.org/officeDocument/2006/relationships/chart" Target="../charts/chart4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1.xml"/><Relationship Id="rId5" Type="http://schemas.openxmlformats.org/officeDocument/2006/relationships/hyperlink" Target="http://akolr.gov-murman.ru/deyatelnost/programmy/municipal-nye-programmy.php" TargetMode="External"/><Relationship Id="rId4" Type="http://schemas.openxmlformats.org/officeDocument/2006/relationships/chart" Target="../charts/char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chart" Target="../charts/chart2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kolr.gov-murman.ru/deyatelnost/programmy/municipal-nye-programmy.php" TargetMode="Externa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image" Target="../media/image15.png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10" Type="http://schemas.openxmlformats.org/officeDocument/2006/relationships/chart" Target="../charts/chart31.xml"/><Relationship Id="rId4" Type="http://schemas.openxmlformats.org/officeDocument/2006/relationships/chart" Target="../charts/chart25.xml"/><Relationship Id="rId9" Type="http://schemas.openxmlformats.org/officeDocument/2006/relationships/chart" Target="../charts/chart3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6.xml"/><Relationship Id="rId3" Type="http://schemas.openxmlformats.org/officeDocument/2006/relationships/image" Target="../media/image15.png"/><Relationship Id="rId7" Type="http://schemas.openxmlformats.org/officeDocument/2006/relationships/chart" Target="../charts/chart3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4.xml"/><Relationship Id="rId5" Type="http://schemas.openxmlformats.org/officeDocument/2006/relationships/chart" Target="../charts/chart33.xml"/><Relationship Id="rId10" Type="http://schemas.openxmlformats.org/officeDocument/2006/relationships/chart" Target="../charts/chart38.xml"/><Relationship Id="rId4" Type="http://schemas.openxmlformats.org/officeDocument/2006/relationships/chart" Target="../charts/chart32.xml"/><Relationship Id="rId9" Type="http://schemas.openxmlformats.org/officeDocument/2006/relationships/chart" Target="../charts/chart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hyperlink" Target="http://akolr.gov-murman.ru/deyatelnost/programmy/municipal-nye-programmy.php" TargetMode="Externa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://akolr.gov-murman.ru/deyatelnost/programmy/municipal-nye-programmy.ph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6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kolr.gov-murman.ru/deyatelnost/programmy/municipal-nye-programmy.php" TargetMode="External"/><Relationship Id="rId5" Type="http://schemas.openxmlformats.org/officeDocument/2006/relationships/chart" Target="../charts/chart51.xml"/><Relationship Id="rId4" Type="http://schemas.openxmlformats.org/officeDocument/2006/relationships/chart" Target="../charts/chart50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6.xml"/><Relationship Id="rId3" Type="http://schemas.openxmlformats.org/officeDocument/2006/relationships/image" Target="../media/image15.png"/><Relationship Id="rId7" Type="http://schemas.openxmlformats.org/officeDocument/2006/relationships/chart" Target="../charts/chart5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4.xml"/><Relationship Id="rId5" Type="http://schemas.openxmlformats.org/officeDocument/2006/relationships/chart" Target="../charts/chart53.xml"/><Relationship Id="rId4" Type="http://schemas.openxmlformats.org/officeDocument/2006/relationships/chart" Target="../charts/chart52.xml"/><Relationship Id="rId9" Type="http://schemas.openxmlformats.org/officeDocument/2006/relationships/chart" Target="../charts/chart5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2.xml"/><Relationship Id="rId3" Type="http://schemas.openxmlformats.org/officeDocument/2006/relationships/image" Target="../media/image15.png"/><Relationship Id="rId7" Type="http://schemas.openxmlformats.org/officeDocument/2006/relationships/chart" Target="../charts/chart6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60.xml"/><Relationship Id="rId5" Type="http://schemas.openxmlformats.org/officeDocument/2006/relationships/chart" Target="../charts/chart59.xml"/><Relationship Id="rId4" Type="http://schemas.openxmlformats.org/officeDocument/2006/relationships/chart" Target="../charts/chart5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://akolr.gov-murman.ru/deyatelnost/programmy/municipal-nye-programmy.php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65.xml"/><Relationship Id="rId5" Type="http://schemas.openxmlformats.org/officeDocument/2006/relationships/chart" Target="../charts/chart64.xml"/><Relationship Id="rId4" Type="http://schemas.openxmlformats.org/officeDocument/2006/relationships/chart" Target="../charts/chart6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0.xml"/><Relationship Id="rId3" Type="http://schemas.openxmlformats.org/officeDocument/2006/relationships/image" Target="../media/image15.png"/><Relationship Id="rId7" Type="http://schemas.openxmlformats.org/officeDocument/2006/relationships/chart" Target="../charts/chart6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68.xml"/><Relationship Id="rId5" Type="http://schemas.openxmlformats.org/officeDocument/2006/relationships/chart" Target="../charts/chart67.xml"/><Relationship Id="rId4" Type="http://schemas.openxmlformats.org/officeDocument/2006/relationships/chart" Target="../charts/chart66.xml"/><Relationship Id="rId9" Type="http://schemas.openxmlformats.org/officeDocument/2006/relationships/chart" Target="../charts/chart7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74.xml"/><Relationship Id="rId4" Type="http://schemas.openxmlformats.org/officeDocument/2006/relationships/chart" Target="../charts/chart7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kolr.gov-murman.ru/deyatelnost/programmy/municipal-nye-programmy.php" TargetMode="External"/><Relationship Id="rId5" Type="http://schemas.openxmlformats.org/officeDocument/2006/relationships/chart" Target="../charts/chart76.xml"/><Relationship Id="rId4" Type="http://schemas.openxmlformats.org/officeDocument/2006/relationships/chart" Target="../charts/chart7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1.xml"/><Relationship Id="rId3" Type="http://schemas.openxmlformats.org/officeDocument/2006/relationships/image" Target="../media/image15.png"/><Relationship Id="rId7" Type="http://schemas.openxmlformats.org/officeDocument/2006/relationships/chart" Target="../charts/chart8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79.xml"/><Relationship Id="rId5" Type="http://schemas.openxmlformats.org/officeDocument/2006/relationships/chart" Target="../charts/chart78.xml"/><Relationship Id="rId4" Type="http://schemas.openxmlformats.org/officeDocument/2006/relationships/chart" Target="../charts/chart7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kolr.gov-murman.ru/deyatelnost/programmy/municipal-nye-programmy.php" TargetMode="External"/><Relationship Id="rId5" Type="http://schemas.openxmlformats.org/officeDocument/2006/relationships/chart" Target="../charts/chart83.xml"/><Relationship Id="rId4" Type="http://schemas.openxmlformats.org/officeDocument/2006/relationships/chart" Target="../charts/chart8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86.xml"/><Relationship Id="rId5" Type="http://schemas.openxmlformats.org/officeDocument/2006/relationships/chart" Target="../charts/chart85.xml"/><Relationship Id="rId4" Type="http://schemas.openxmlformats.org/officeDocument/2006/relationships/chart" Target="../charts/chart8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kolr.gov-murman.ru/deyatelnost/programmy/municipal-nye-programmy.php" TargetMode="External"/><Relationship Id="rId5" Type="http://schemas.openxmlformats.org/officeDocument/2006/relationships/chart" Target="../charts/chart88.xml"/><Relationship Id="rId4" Type="http://schemas.openxmlformats.org/officeDocument/2006/relationships/chart" Target="../charts/chart8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kolr.gov-murman.ru/deyatelnost/programmy/municipal-nye-programmy.php" TargetMode="External"/><Relationship Id="rId5" Type="http://schemas.openxmlformats.org/officeDocument/2006/relationships/chart" Target="../charts/chart92.xml"/><Relationship Id="rId4" Type="http://schemas.openxmlformats.org/officeDocument/2006/relationships/chart" Target="../charts/chart9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95.xml"/><Relationship Id="rId4" Type="http://schemas.openxmlformats.org/officeDocument/2006/relationships/chart" Target="../charts/chart9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://akolr.gov-murman.ru/deyatelnost/programmy/municipal-nye-programmy.php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98.xml"/><Relationship Id="rId5" Type="http://schemas.openxmlformats.org/officeDocument/2006/relationships/chart" Target="../charts/chart97.xml"/><Relationship Id="rId4" Type="http://schemas.openxmlformats.org/officeDocument/2006/relationships/chart" Target="../charts/chart9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0.xml"/><Relationship Id="rId2" Type="http://schemas.openxmlformats.org/officeDocument/2006/relationships/chart" Target="../charts/chart99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kolr.gov-murman.ru/deyatelnost/programmy/municipal-nye-programmy.php" TargetMode="External"/><Relationship Id="rId5" Type="http://schemas.openxmlformats.org/officeDocument/2006/relationships/chart" Target="../charts/chart102.xml"/><Relationship Id="rId4" Type="http://schemas.openxmlformats.org/officeDocument/2006/relationships/chart" Target="../charts/chart10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5.xml"/><Relationship Id="rId5" Type="http://schemas.openxmlformats.org/officeDocument/2006/relationships/chart" Target="../charts/chart104.xml"/><Relationship Id="rId4" Type="http://schemas.openxmlformats.org/officeDocument/2006/relationships/chart" Target="../charts/chart10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://akolr.gov-murman.ru/deyatelnost/programmy/municipal-nye-programmy.php" TargetMode="External"/><Relationship Id="rId3" Type="http://schemas.openxmlformats.org/officeDocument/2006/relationships/image" Target="../media/image15.png"/><Relationship Id="rId7" Type="http://schemas.openxmlformats.org/officeDocument/2006/relationships/chart" Target="../charts/chart10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8.xml"/><Relationship Id="rId5" Type="http://schemas.openxmlformats.org/officeDocument/2006/relationships/chart" Target="../charts/chart107.xml"/><Relationship Id="rId4" Type="http://schemas.openxmlformats.org/officeDocument/2006/relationships/chart" Target="../charts/chart10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0.xml"/><Relationship Id="rId7" Type="http://schemas.openxmlformats.org/officeDocument/2006/relationships/chart" Target="../charts/chart11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13.xml"/><Relationship Id="rId5" Type="http://schemas.openxmlformats.org/officeDocument/2006/relationships/chart" Target="../charts/chart112.xml"/><Relationship Id="rId4" Type="http://schemas.openxmlformats.org/officeDocument/2006/relationships/chart" Target="../charts/chart1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kolr.gov-murman.ru/deyatelnost/programmy/municipal-nye-programmy.php" TargetMode="External"/><Relationship Id="rId5" Type="http://schemas.openxmlformats.org/officeDocument/2006/relationships/chart" Target="../charts/chart116.xml"/><Relationship Id="rId4" Type="http://schemas.openxmlformats.org/officeDocument/2006/relationships/chart" Target="../charts/chart1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kolr.gov-murman.ru/deyatelnost/programmy/municipal-nye-programmy.php" TargetMode="External"/><Relationship Id="rId5" Type="http://schemas.openxmlformats.org/officeDocument/2006/relationships/chart" Target="../charts/chart120.xml"/><Relationship Id="rId4" Type="http://schemas.openxmlformats.org/officeDocument/2006/relationships/chart" Target="../charts/chart1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4.xml"/><Relationship Id="rId2" Type="http://schemas.openxmlformats.org/officeDocument/2006/relationships/chart" Target="../charts/chart1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kolr.gov-murman.ru/deyatelnost/programmy/municipal-nye-programmy.php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6.xml"/><Relationship Id="rId2" Type="http://schemas.openxmlformats.org/officeDocument/2006/relationships/chart" Target="../charts/chart12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8.xml"/><Relationship Id="rId2" Type="http://schemas.openxmlformats.org/officeDocument/2006/relationships/chart" Target="../charts/chart12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0.xml"/><Relationship Id="rId2" Type="http://schemas.openxmlformats.org/officeDocument/2006/relationships/chart" Target="../charts/chart12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kolr.gov-murman.ru/deyatelnost/programmy/municipal-nye-programmy.php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2.xml"/><Relationship Id="rId2" Type="http://schemas.openxmlformats.org/officeDocument/2006/relationships/chart" Target="../charts/chart13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akolr.gov-murman.ru/deyatelnost/programmy/municipal-nye-programmy.php" TargetMode="External"/><Relationship Id="rId2" Type="http://schemas.openxmlformats.org/officeDocument/2006/relationships/chart" Target="../charts/chart13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crdownload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3568" y="1268761"/>
            <a:ext cx="8424936" cy="432048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ru-RU" sz="3600" dirty="0">
                <a:ln w="10160">
                  <a:noFill/>
                  <a:prstDash val="solid"/>
                </a:ln>
                <a:solidFill>
                  <a:srgbClr val="26362D"/>
                </a:solidFill>
                <a:latin typeface="Corki" panose="00000500000000000000" pitchFamily="50" charset="-52"/>
                <a:ea typeface="KaiTi" pitchFamily="49" charset="-122"/>
                <a:cs typeface="Estrangelo Edessa" pitchFamily="66" charset="0"/>
              </a:rPr>
              <a:t>Бюджет </a:t>
            </a:r>
          </a:p>
          <a:p>
            <a:pPr algn="ctr">
              <a:lnSpc>
                <a:spcPct val="150000"/>
              </a:lnSpc>
            </a:pPr>
            <a:r>
              <a:rPr lang="ru-RU" sz="3600" dirty="0">
                <a:ln w="10160">
                  <a:noFill/>
                  <a:prstDash val="solid"/>
                </a:ln>
                <a:solidFill>
                  <a:srgbClr val="26362D"/>
                </a:solidFill>
                <a:latin typeface="Corki" panose="00000500000000000000" pitchFamily="50" charset="-52"/>
                <a:ea typeface="KaiTi" pitchFamily="49" charset="-122"/>
                <a:cs typeface="Estrangelo Edessa" pitchFamily="66" charset="0"/>
              </a:rPr>
              <a:t>Кольского</a:t>
            </a:r>
            <a:r>
              <a:rPr lang="ru-RU" sz="3600" dirty="0">
                <a:ln w="10160">
                  <a:solidFill>
                    <a:srgbClr val="CC9900"/>
                  </a:solidFill>
                  <a:prstDash val="solid"/>
                </a:ln>
                <a:solidFill>
                  <a:srgbClr val="26362D"/>
                </a:solidFill>
                <a:latin typeface="Corki" panose="00000500000000000000" pitchFamily="50" charset="-52"/>
                <a:ea typeface="KaiTi" pitchFamily="49" charset="-122"/>
                <a:cs typeface="Estrangelo Edessa" pitchFamily="66" charset="0"/>
              </a:rPr>
              <a:t> </a:t>
            </a:r>
            <a:r>
              <a:rPr lang="ru-RU" sz="3600" dirty="0">
                <a:ln w="10160">
                  <a:noFill/>
                  <a:prstDash val="solid"/>
                </a:ln>
                <a:solidFill>
                  <a:srgbClr val="26362D"/>
                </a:solidFill>
                <a:latin typeface="Corki" panose="00000500000000000000" pitchFamily="50" charset="-52"/>
                <a:ea typeface="KaiTi" pitchFamily="49" charset="-122"/>
                <a:cs typeface="Estrangelo Edessa" pitchFamily="66" charset="0"/>
              </a:rPr>
              <a:t>муниципального округа</a:t>
            </a:r>
            <a:r>
              <a:rPr lang="ru-RU" sz="3600" dirty="0">
                <a:ln w="10160">
                  <a:solidFill>
                    <a:srgbClr val="CC9900"/>
                  </a:solidFill>
                  <a:prstDash val="solid"/>
                </a:ln>
                <a:solidFill>
                  <a:srgbClr val="26362D"/>
                </a:solidFill>
                <a:latin typeface="Corki" panose="00000500000000000000" pitchFamily="50" charset="-52"/>
                <a:ea typeface="KaiTi" pitchFamily="49" charset="-122"/>
                <a:cs typeface="Estrangelo Edessa" pitchFamily="66" charset="0"/>
              </a:rPr>
              <a:t> </a:t>
            </a:r>
            <a:r>
              <a:rPr lang="ru-RU" sz="3600" dirty="0">
                <a:ln w="10160">
                  <a:noFill/>
                  <a:prstDash val="solid"/>
                </a:ln>
                <a:solidFill>
                  <a:srgbClr val="26362D"/>
                </a:solidFill>
                <a:latin typeface="Corki" panose="00000500000000000000" pitchFamily="50" charset="-52"/>
                <a:ea typeface="KaiTi" pitchFamily="49" charset="-122"/>
                <a:cs typeface="Estrangelo Edessa" pitchFamily="66" charset="0"/>
              </a:rPr>
              <a:t>на </a:t>
            </a:r>
          </a:p>
          <a:p>
            <a:pPr algn="ctr">
              <a:lnSpc>
                <a:spcPct val="150000"/>
              </a:lnSpc>
            </a:pPr>
            <a:r>
              <a:rPr lang="ru-RU" sz="3600" dirty="0">
                <a:ln w="10160">
                  <a:noFill/>
                  <a:prstDash val="solid"/>
                </a:ln>
                <a:solidFill>
                  <a:srgbClr val="26362D"/>
                </a:solidFill>
                <a:latin typeface="Corki" panose="00000500000000000000" pitchFamily="50" charset="-52"/>
                <a:ea typeface="KaiTi" pitchFamily="49" charset="-122"/>
                <a:cs typeface="Estrangelo Edessa" pitchFamily="66" charset="0"/>
              </a:rPr>
              <a:t>2026 год и плановый</a:t>
            </a:r>
            <a:r>
              <a:rPr lang="ru-RU" sz="3600" dirty="0">
                <a:ln w="10160">
                  <a:solidFill>
                    <a:srgbClr val="CC9900"/>
                  </a:solidFill>
                  <a:prstDash val="solid"/>
                </a:ln>
                <a:solidFill>
                  <a:srgbClr val="26362D"/>
                </a:solidFill>
                <a:latin typeface="Corki" panose="00000500000000000000" pitchFamily="50" charset="-52"/>
                <a:ea typeface="KaiTi" pitchFamily="49" charset="-122"/>
                <a:cs typeface="Estrangelo Edessa" pitchFamily="66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3600" dirty="0">
                <a:ln w="10160">
                  <a:noFill/>
                  <a:prstDash val="solid"/>
                </a:ln>
                <a:solidFill>
                  <a:srgbClr val="26362D"/>
                </a:solidFill>
                <a:latin typeface="Corki" panose="00000500000000000000" pitchFamily="50" charset="-52"/>
                <a:ea typeface="KaiTi" pitchFamily="49" charset="-122"/>
                <a:cs typeface="Estrangelo Edessa" pitchFamily="66" charset="0"/>
              </a:rPr>
              <a:t>период 2027 и 2028 годов</a:t>
            </a:r>
            <a:endParaRPr lang="en-US" sz="3600" dirty="0">
              <a:ln w="10160">
                <a:noFill/>
                <a:prstDash val="solid"/>
              </a:ln>
              <a:solidFill>
                <a:srgbClr val="26362D"/>
              </a:solidFill>
              <a:latin typeface="Corki" panose="00000500000000000000" pitchFamily="50" charset="-52"/>
              <a:ea typeface="KaiTi" pitchFamily="49" charset="-122"/>
              <a:cs typeface="Estrangelo Edessa" pitchFamily="66" charset="0"/>
            </a:endParaRPr>
          </a:p>
        </p:txBody>
      </p:sp>
      <p:pic>
        <p:nvPicPr>
          <p:cNvPr id="3" name="Picture 4" descr="\\Server-fo-2\gsv\НГ 2012-13_поздравления\герб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4511"/>
            <a:ext cx="93658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95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80456885"/>
              </p:ext>
            </p:extLst>
          </p:nvPr>
        </p:nvGraphicFramePr>
        <p:xfrm>
          <a:off x="323527" y="908720"/>
          <a:ext cx="8352930" cy="2183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835696" y="235868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orki" panose="00000500000000000000" pitchFamily="50" charset="-52"/>
                <a:cs typeface="Times New Roman" pitchFamily="18" charset="0"/>
              </a:rPr>
              <a:t>Малое и среднее предпринимательство</a:t>
            </a:r>
          </a:p>
        </p:txBody>
      </p:sp>
      <p:graphicFrame>
        <p:nvGraphicFramePr>
          <p:cNvPr id="7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896865"/>
              </p:ext>
            </p:extLst>
          </p:nvPr>
        </p:nvGraphicFramePr>
        <p:xfrm>
          <a:off x="287016" y="2564904"/>
          <a:ext cx="4471281" cy="3778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Содержимое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1577827"/>
              </p:ext>
            </p:extLst>
          </p:nvPr>
        </p:nvGraphicFramePr>
        <p:xfrm>
          <a:off x="4572000" y="2645021"/>
          <a:ext cx="4218745" cy="371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BA1E3FD-E5F3-4887-8E88-AD9DD019E96A}"/>
              </a:ext>
            </a:extLst>
          </p:cNvPr>
          <p:cNvSpPr/>
          <p:nvPr/>
        </p:nvSpPr>
        <p:spPr>
          <a:xfrm>
            <a:off x="323527" y="820643"/>
            <a:ext cx="8352929" cy="1927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Прогноз к </a:t>
            </a:r>
            <a:r>
              <a:rPr lang="ru-RU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2031</a:t>
            </a:r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году: </a:t>
            </a:r>
          </a:p>
          <a:p>
            <a:endParaRPr lang="ru-RU" dirty="0">
              <a:solidFill>
                <a:schemeClr val="tx1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увеличение количества малых предприятий до </a:t>
            </a:r>
            <a:r>
              <a:rPr lang="ru-RU" dirty="0">
                <a:solidFill>
                  <a:srgbClr val="00B0F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563 </a:t>
            </a:r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единиц  (</a:t>
            </a:r>
            <a:r>
              <a:rPr lang="ru-RU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1,1%</a:t>
            </a:r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) к уровню 2024 года –</a:t>
            </a:r>
            <a:r>
              <a:rPr lang="ru-RU" b="1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среднесписочная численность работников по малым предприятиям составит </a:t>
            </a:r>
            <a:r>
              <a:rPr lang="ru-RU" dirty="0">
                <a:solidFill>
                  <a:srgbClr val="00B0F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517</a:t>
            </a:r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человек с ростом (</a:t>
            </a:r>
            <a:r>
              <a:rPr lang="ru-RU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6,1%</a:t>
            </a:r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) к уровню 2024 года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увеличение индивидуальных предпринимателей до </a:t>
            </a:r>
            <a:r>
              <a:rPr lang="ru-RU" dirty="0">
                <a:solidFill>
                  <a:srgbClr val="00B0F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990</a:t>
            </a:r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человек (</a:t>
            </a:r>
            <a:r>
              <a:rPr lang="ru-RU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1,6%</a:t>
            </a:r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) к уровню 2023 года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238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2888" y="189614"/>
            <a:ext cx="18542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itchFamily="18" charset="0"/>
              </a:rPr>
              <a:t>Образование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2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5482748"/>
              </p:ext>
            </p:extLst>
          </p:nvPr>
        </p:nvGraphicFramePr>
        <p:xfrm>
          <a:off x="323527" y="3212976"/>
          <a:ext cx="8352929" cy="315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82EA64-34C3-422C-9677-A8AE1563A471}"/>
              </a:ext>
            </a:extLst>
          </p:cNvPr>
          <p:cNvSpPr/>
          <p:nvPr/>
        </p:nvSpPr>
        <p:spPr>
          <a:xfrm>
            <a:off x="251520" y="537943"/>
            <a:ext cx="4572000" cy="11864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 </a:t>
            </a:r>
            <a:r>
              <a:rPr lang="ru-RU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2031</a:t>
            </a:r>
            <a:r>
              <a:rPr lang="ru-RU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году количество обучающихся в учреждениях среднего профессионального образования составит – </a:t>
            </a:r>
            <a:r>
              <a:rPr lang="ru-RU" dirty="0">
                <a:solidFill>
                  <a:srgbClr val="00B0F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770</a:t>
            </a:r>
            <a:r>
              <a:rPr lang="ru-RU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человек, что выше уровня 2024 года на </a:t>
            </a:r>
            <a:r>
              <a:rPr lang="ru-RU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13,2%</a:t>
            </a:r>
            <a:endParaRPr lang="ru-RU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7228F7-D216-47F9-95FC-D788607F2B89}"/>
              </a:ext>
            </a:extLst>
          </p:cNvPr>
          <p:cNvSpPr/>
          <p:nvPr/>
        </p:nvSpPr>
        <p:spPr>
          <a:xfrm>
            <a:off x="4115896" y="15648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 2031 году количество обучающихся в общеобразовательных учреждениях составит – </a:t>
            </a:r>
            <a:r>
              <a:rPr lang="ru-RU" dirty="0">
                <a:solidFill>
                  <a:srgbClr val="00B0F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3 650 </a:t>
            </a:r>
            <a:r>
              <a:rPr lang="ru-RU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человек, что ниже уровня 2024 года на </a:t>
            </a:r>
            <a:r>
              <a:rPr lang="ru-RU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3,6%</a:t>
            </a:r>
            <a:endParaRPr lang="ru-RU" dirty="0">
              <a:solidFill>
                <a:srgbClr val="D8601E"/>
              </a:solidFill>
              <a:latin typeface="Corki" panose="00000500000000000000" pitchFamily="50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C70D354-9045-46B1-AA31-81BDD1C55F56}"/>
              </a:ext>
            </a:extLst>
          </p:cNvPr>
          <p:cNvSpPr/>
          <p:nvPr/>
        </p:nvSpPr>
        <p:spPr>
          <a:xfrm>
            <a:off x="179512" y="2491821"/>
            <a:ext cx="6912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 2031 году количество воспитанников дошкольных образовательных учреждений составит </a:t>
            </a:r>
          </a:p>
          <a:p>
            <a:pPr algn="ctr"/>
            <a:r>
              <a:rPr lang="ru-RU" dirty="0">
                <a:solidFill>
                  <a:srgbClr val="00B0F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1 675 </a:t>
            </a:r>
            <a:r>
              <a:rPr lang="ru-RU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человек, что ниже уровня 2024 года на </a:t>
            </a:r>
            <a:r>
              <a:rPr lang="ru-RU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3,6%</a:t>
            </a:r>
          </a:p>
        </p:txBody>
      </p:sp>
    </p:spTree>
    <p:extLst>
      <p:ext uri="{BB962C8B-B14F-4D97-AF65-F5344CB8AC3E}">
        <p14:creationId xmlns:p14="http://schemas.microsoft.com/office/powerpoint/2010/main" val="4069862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0066" y="251937"/>
            <a:ext cx="1463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itchFamily="18" charset="0"/>
              </a:rPr>
              <a:t>Культура</a:t>
            </a:r>
            <a:endParaRPr lang="ru-RU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223362"/>
              </p:ext>
            </p:extLst>
          </p:nvPr>
        </p:nvGraphicFramePr>
        <p:xfrm>
          <a:off x="323526" y="764704"/>
          <a:ext cx="8352930" cy="5598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424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5142" y="23012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itchFamily="18" charset="0"/>
              </a:rPr>
              <a:t>Жилищный фонд</a:t>
            </a:r>
          </a:p>
        </p:txBody>
      </p:sp>
      <p:graphicFrame>
        <p:nvGraphicFramePr>
          <p:cNvPr id="4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959142"/>
              </p:ext>
            </p:extLst>
          </p:nvPr>
        </p:nvGraphicFramePr>
        <p:xfrm>
          <a:off x="328737" y="3023744"/>
          <a:ext cx="4156990" cy="3339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Скругленный прямоугольник 4"/>
          <p:cNvSpPr/>
          <p:nvPr/>
        </p:nvSpPr>
        <p:spPr>
          <a:xfrm>
            <a:off x="321278" y="1954010"/>
            <a:ext cx="8355177" cy="673881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Учитывая изменение численности постоянного населения, средняя обеспеченность жителей площадью жилых квартир на человека к 2031 году составит </a:t>
            </a:r>
            <a:r>
              <a:rPr lang="ru-RU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37,1 </a:t>
            </a:r>
            <a:r>
              <a:rPr lang="ru-RU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кв. 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507C85-8530-4351-9677-CC6E6C5BE1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915" l="602" r="99298">
                        <a14:foregroundMark x1="7523" y1="63494" x2="7523" y2="63494"/>
                        <a14:foregroundMark x1="3511" y1="70881" x2="3511" y2="70881"/>
                        <a14:foregroundMark x1="13440" y1="68892" x2="13440" y2="68892"/>
                        <a14:foregroundMark x1="17352" y1="67898" x2="17352" y2="67898"/>
                        <a14:foregroundMark x1="16851" y1="73153" x2="16851" y2="73153"/>
                        <a14:foregroundMark x1="13741" y1="73438" x2="13741" y2="73438"/>
                        <a14:foregroundMark x1="92778" y1="66619" x2="92778" y2="66619"/>
                        <a14:foregroundMark x1="97192" y1="73580" x2="97192" y2="73580"/>
                        <a14:foregroundMark x1="78937" y1="71307" x2="78937" y2="71307"/>
                        <a14:foregroundMark x1="77733" y1="64347" x2="77733" y2="64347"/>
                        <a14:foregroundMark x1="70812" y1="63352" x2="70812" y2="63352"/>
                        <a14:foregroundMark x1="71715" y1="71449" x2="71715" y2="71449"/>
                        <a14:foregroundMark x1="33801" y1="44602" x2="33801" y2="44602"/>
                        <a14:foregroundMark x1="33300" y1="44034" x2="36108" y2="51847"/>
                        <a14:foregroundMark x1="36108" y1="51847" x2="34905" y2="43182"/>
                        <a14:foregroundMark x1="34905" y1="43182" x2="29589" y2="48580"/>
                        <a14:foregroundMark x1="29589" y1="48580" x2="33801" y2="52983"/>
                        <a14:foregroundMark x1="22367" y1="73580" x2="14544" y2="59375"/>
                        <a14:foregroundMark x1="14544" y1="59375" x2="10030" y2="66335"/>
                        <a14:foregroundMark x1="10030" y1="66335" x2="7523" y2="75852"/>
                        <a14:foregroundMark x1="22768" y1="72159" x2="17252" y2="76989"/>
                        <a14:foregroundMark x1="17252" y1="76989" x2="8626" y2="75710"/>
                        <a14:foregroundMark x1="62187" y1="74148" x2="76530" y2="74148"/>
                        <a14:foregroundMark x1="76530" y1="74148" x2="83751" y2="74006"/>
                        <a14:foregroundMark x1="83751" y1="74006" x2="91675" y2="75852"/>
                        <a14:foregroundMark x1="90672" y1="71307" x2="75025" y2="55682"/>
                        <a14:foregroundMark x1="75025" y1="55682" x2="68806" y2="59375"/>
                        <a14:foregroundMark x1="68806" y1="59375" x2="63089" y2="71875"/>
                        <a14:foregroundMark x1="61184" y1="72301" x2="67101" y2="76136"/>
                        <a14:foregroundMark x1="67101" y1="76136" x2="73621" y2="76278"/>
                        <a14:foregroundMark x1="73621" y1="76278" x2="80642" y2="76136"/>
                        <a14:foregroundMark x1="80642" y1="76136" x2="87262" y2="76847"/>
                        <a14:foregroundMark x1="87262" y1="76847" x2="92578" y2="76705"/>
                        <a14:foregroundMark x1="59077" y1="74858" x2="65797" y2="74574"/>
                        <a14:foregroundMark x1="65797" y1="74574" x2="68606" y2="74574"/>
                        <a14:foregroundMark x1="57472" y1="75852" x2="63992" y2="75426"/>
                        <a14:foregroundMark x1="63992" y1="75426" x2="66499" y2="75852"/>
                        <a14:foregroundMark x1="56570" y1="76136" x2="71314" y2="76989"/>
                        <a14:foregroundMark x1="71314" y1="76989" x2="77432" y2="77415"/>
                        <a14:foregroundMark x1="77432" y1="77415" x2="91474" y2="76563"/>
                        <a14:foregroundMark x1="91474" y1="76563" x2="98195" y2="77415"/>
                        <a14:foregroundMark x1="99298" y1="77557" x2="98395" y2="77841"/>
                        <a14:foregroundMark x1="98997" y1="78125" x2="602" y2="76278"/>
                        <a14:foregroundMark x1="80341" y1="57670" x2="77131" y2="48011"/>
                        <a14:foregroundMark x1="77131" y1="48011" x2="70812" y2="48580"/>
                        <a14:foregroundMark x1="70812" y1="48580" x2="79438" y2="56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05" b="17354"/>
          <a:stretch/>
        </p:blipFill>
        <p:spPr>
          <a:xfrm>
            <a:off x="4412636" y="230120"/>
            <a:ext cx="4266068" cy="187482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A7BCEF-20B8-4410-B1C9-01E8BF2ABB21}"/>
              </a:ext>
            </a:extLst>
          </p:cNvPr>
          <p:cNvSpPr/>
          <p:nvPr/>
        </p:nvSpPr>
        <p:spPr>
          <a:xfrm>
            <a:off x="328737" y="694019"/>
            <a:ext cx="4531295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Ввод в эксплуатацию жилых домов за счет всех источников финансирования к 2031 году - составит </a:t>
            </a:r>
            <a:r>
              <a:rPr lang="ru-RU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42,0 </a:t>
            </a:r>
            <a:r>
              <a:rPr lang="ru-RU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тыс. кв. м. общей площади.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89376151-FACE-44EC-A68E-A20CCF7BC6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5262169"/>
              </p:ext>
            </p:extLst>
          </p:nvPr>
        </p:nvGraphicFramePr>
        <p:xfrm>
          <a:off x="4860032" y="3047652"/>
          <a:ext cx="4156990" cy="3315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15316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238058" y="218853"/>
            <a:ext cx="8667883" cy="977899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kern="0" spc="50" dirty="0">
                <a:ln w="11430"/>
                <a:solidFill>
                  <a:schemeClr val="tx1"/>
                </a:solidFill>
                <a:latin typeface="Corki" panose="00000500000000000000" pitchFamily="50" charset="-52"/>
              </a:rPr>
              <a:t>ОСНОВНЫЕ</a:t>
            </a:r>
            <a:r>
              <a:rPr lang="ru-RU" sz="2400" kern="0" dirty="0">
                <a:solidFill>
                  <a:schemeClr val="tx1"/>
                </a:solidFill>
                <a:latin typeface="Corki" panose="00000500000000000000" pitchFamily="50" charset="-52"/>
              </a:rPr>
              <a:t> </a:t>
            </a:r>
            <a:r>
              <a:rPr lang="ru-RU" sz="2400" spc="50" dirty="0">
                <a:ln w="11430"/>
                <a:solidFill>
                  <a:schemeClr val="tx1"/>
                </a:solidFill>
                <a:latin typeface="Corki" panose="00000500000000000000" pitchFamily="50" charset="-52"/>
              </a:rPr>
              <a:t>ПАРАМЕТРЫ БЮДЖЕТА КОЛЬСКОГО МУНИЦИПАЛЬНОГО ОКРУГА НА 2026 ГОД И НА ПЛАНОВЫЙ ПЕРИОД 2027 И 2028 ГОДОВ</a:t>
            </a:r>
            <a:endParaRPr lang="ru-RU" sz="4800" dirty="0">
              <a:solidFill>
                <a:schemeClr val="tx1"/>
              </a:solidFill>
              <a:latin typeface="Corki" panose="00000500000000000000" pitchFamily="50" charset="-52"/>
            </a:endParaRPr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8108132" y="888975"/>
            <a:ext cx="8354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Corki" panose="00000500000000000000" pitchFamily="50" charset="-52"/>
                <a:cs typeface="Times New Roman" pitchFamily="18" charset="0"/>
              </a:rPr>
              <a:t>тыс.рублей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010901"/>
              </p:ext>
            </p:extLst>
          </p:nvPr>
        </p:nvGraphicFramePr>
        <p:xfrm>
          <a:off x="275734" y="1196752"/>
          <a:ext cx="8667883" cy="51891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5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38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43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836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2025 год оценка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2026</a:t>
                      </a:r>
                      <a:r>
                        <a:rPr lang="ru-RU" sz="1100" b="1" u="none" strike="noStrike" baseline="0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Темп роста 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2027 год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Темп роста 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2028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Темп роста 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82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Общий объем доходов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4 731 672,2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4 434 677,0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     93,7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3 837 843,4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86,5</a:t>
                      </a:r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3 907 191,3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  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101,8 </a:t>
                      </a:r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39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1 895 853,3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1 884 577,4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    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99,4</a:t>
                      </a:r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1 957 380,0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103,9</a:t>
                      </a: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2 028 680,0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  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103,6</a:t>
                      </a:r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9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2 835 823,9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2 550 099,6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    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89,9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1 880 463,4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73,7</a:t>
                      </a:r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      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1 878 511,3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    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99,9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82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Общий объем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5 481 311,8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4 614 677,0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    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84,2</a:t>
                      </a:r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3 837 843,4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        83,2   </a:t>
                      </a: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3 884 391,3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  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101,2 </a:t>
                      </a:r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в том числе условно утвержденные расходы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highlight>
                            <a:srgbClr val="FFFF00"/>
                          </a:highlight>
                          <a:latin typeface="Corki" panose="00000500000000000000" pitchFamily="50" charset="-52"/>
                          <a:cs typeface="Times New Roman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48 934,5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100 294,0</a:t>
                      </a:r>
                    </a:p>
                  </a:txBody>
                  <a:tcPr marL="9395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rki" panose="00000500000000000000" pitchFamily="50" charset="-52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72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Дефицит (-), профицит (+)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-749 639,6</a:t>
                      </a: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-180</a:t>
                      </a:r>
                      <a:r>
                        <a:rPr lang="ru-RU" sz="1400" b="1" u="none" strike="noStrike" baseline="0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000,0</a:t>
                      </a:r>
                      <a:r>
                        <a:rPr lang="ru-RU" sz="14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22 800,0</a:t>
                      </a: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47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Уровень дефицита бюджета к налоговым и неналоговым доходам бюджета округа (%)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9,6%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0,0%</a:t>
                      </a: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х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0,0%</a:t>
                      </a: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х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754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 Верхний предел муниципального внутреннего долга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36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на 1 января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на 1 января 2026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на 1 января 2027 года</a:t>
                      </a: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на 1 января 2028 года</a:t>
                      </a:r>
                    </a:p>
                  </a:txBody>
                  <a:tcPr marL="9395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        172 800,0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  172 800,0  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100,0 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/>
                      <a:r>
                        <a:rPr kumimoji="0" lang="ru-RU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          172 800,0   </a:t>
                      </a: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100,0</a:t>
                      </a:r>
                      <a:r>
                        <a:rPr lang="ru-RU" sz="13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/>
                      <a:r>
                        <a:rPr kumimoji="0" lang="ru-RU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        150 000,0   </a:t>
                      </a: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100,0</a:t>
                      </a:r>
                      <a:r>
                        <a:rPr lang="ru-RU" sz="14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- по </a:t>
                      </a:r>
                      <a:r>
                        <a:rPr lang="ru-RU" sz="1100" b="1" u="none" strike="noStrike" baseline="0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муниципальным</a:t>
                      </a:r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гарантиям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baseline="0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                      </a:t>
                      </a:r>
                      <a:r>
                        <a:rPr kumimoji="0" lang="ru-RU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10 000,0       </a:t>
                      </a: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 baseline="0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100,0   </a:t>
                      </a:r>
                      <a:endParaRPr lang="ru-RU" sz="1300" b="0" i="0" u="none" strike="noStrike" baseline="0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ru-RU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0,0   </a:t>
                      </a: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100,0   </a:t>
                      </a:r>
                      <a:endParaRPr lang="ru-RU" sz="1300" b="0" i="0" u="none" strike="noStrike" baseline="0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/>
                      <a:r>
                        <a:rPr kumimoji="0" lang="ru-RU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0,0   </a:t>
                      </a:r>
                    </a:p>
                  </a:txBody>
                  <a:tcPr marL="9395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100,0</a:t>
                      </a:r>
                      <a:r>
                        <a:rPr lang="ru-RU" sz="1400" b="0" u="none" strike="noStrike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  </a:t>
                      </a:r>
                      <a:endParaRPr lang="ru-RU" sz="1400" b="0" i="0" u="none" strike="noStrike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3600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686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Размер муниципального долга от объема доходов без учета безвозмездных поступлений (%)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36000" marR="9395" marT="93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9,1%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9,2%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х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8,8%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х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7,4%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х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marL="72000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74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9962" y="913670"/>
            <a:ext cx="147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dirty="0"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Доходы бюджета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35543" y="857238"/>
            <a:ext cx="154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Расходы бюджета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928" y="140662"/>
            <a:ext cx="8363351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kern="0" spc="50" dirty="0">
                <a:ln w="11430"/>
                <a:solidFill>
                  <a:schemeClr val="tx2">
                    <a:lumMod val="75000"/>
                  </a:schemeClr>
                </a:solidFill>
                <a:latin typeface="Corki" panose="00000500000000000000" pitchFamily="50" charset="-52"/>
                <a:ea typeface="Segoe UI Black" panose="020B0A02040204020203" pitchFamily="34" charset="0"/>
              </a:rPr>
              <a:t>ДОХОДЫ И РАСХОДЫ БЮДЖЕТА КОЛЬСКОГО МУНИЦИПАЛЬНОГО ОКРУГА НА 2026 ГОД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orki" panose="00000500000000000000" pitchFamily="50" charset="-52"/>
              <a:ea typeface="Segoe UI Black" panose="020B0A02040204020203" pitchFamily="34" charset="0"/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7871722" y="653815"/>
            <a:ext cx="8354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Corki" panose="00000500000000000000" pitchFamily="50" charset="-52"/>
                <a:cs typeface="Times New Roman" pitchFamily="18" charset="0"/>
              </a:rPr>
              <a:t>тыс.рублей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92711" y="5669396"/>
            <a:ext cx="1710190" cy="844755"/>
          </a:xfrm>
          <a:prstGeom prst="rect">
            <a:avLst/>
          </a:prstGeom>
          <a:solidFill>
            <a:schemeClr val="bg1"/>
          </a:solidFill>
          <a:ln w="88900" cap="flat" cmpd="sng" algn="ctr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>
                <a:solidFill>
                  <a:prstClr val="black"/>
                </a:solidFill>
                <a:latin typeface="Corki" panose="00000500000000000000" pitchFamily="50" charset="-52"/>
                <a:cs typeface="Times New Roman" pitchFamily="18" charset="0"/>
              </a:rPr>
              <a:t>Численность населения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>
                <a:solidFill>
                  <a:prstClr val="black"/>
                </a:solidFill>
                <a:latin typeface="Corki" panose="00000500000000000000" pitchFamily="50" charset="-52"/>
                <a:cs typeface="Times New Roman" pitchFamily="18" charset="0"/>
              </a:rPr>
              <a:t>32 849 чел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181" y="1837858"/>
            <a:ext cx="1856051" cy="534887"/>
          </a:xfrm>
          <a:prstGeom prst="rect">
            <a:avLst/>
          </a:prstGeom>
          <a:solidFill>
            <a:srgbClr val="AFE3F3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Налог на доходы физических лиц 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327885" y="1850689"/>
            <a:ext cx="1590889" cy="534887"/>
          </a:xfrm>
          <a:prstGeom prst="rect">
            <a:avLst/>
          </a:prstGeom>
          <a:solidFill>
            <a:srgbClr val="BAD7E0"/>
          </a:solidFill>
          <a:ln w="25400" cap="flat" cmpd="sng" algn="ctr">
            <a:solidFill>
              <a:srgbClr val="0D0D71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1 115 703,6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" panose="00000500000000000000" pitchFamily="50" charset="-52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66660" y="2554494"/>
            <a:ext cx="1856051" cy="471361"/>
          </a:xfrm>
          <a:prstGeom prst="rect">
            <a:avLst/>
          </a:prstGeom>
          <a:solidFill>
            <a:srgbClr val="AFE3F3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Налоги на совокупный доход 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326555" y="2585791"/>
            <a:ext cx="1571028" cy="452947"/>
          </a:xfrm>
          <a:prstGeom prst="rect">
            <a:avLst/>
          </a:prstGeom>
          <a:solidFill>
            <a:srgbClr val="BAD7E0"/>
          </a:solidFill>
          <a:ln w="25400" cap="flat" cmpd="sng" algn="ctr">
            <a:solidFill>
              <a:srgbClr val="0D0D71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noProof="0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236 130,0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" panose="00000500000000000000" pitchFamily="50" charset="-52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16" name="Группа 168"/>
          <p:cNvGrpSpPr>
            <a:grpSpLocks/>
          </p:cNvGrpSpPr>
          <p:nvPr/>
        </p:nvGrpSpPr>
        <p:grpSpPr bwMode="auto">
          <a:xfrm>
            <a:off x="375788" y="3178269"/>
            <a:ext cx="3512236" cy="482519"/>
            <a:chOff x="964892" y="1622975"/>
            <a:chExt cx="3996236" cy="46192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Прямоугольник 16"/>
            <p:cNvSpPr/>
            <p:nvPr/>
          </p:nvSpPr>
          <p:spPr>
            <a:xfrm>
              <a:off x="964892" y="1622975"/>
              <a:ext cx="2111822" cy="443164"/>
            </a:xfrm>
            <a:prstGeom prst="rect">
              <a:avLst/>
            </a:prstGeom>
            <a:solidFill>
              <a:srgbClr val="AFE3F3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Неналоговые доходы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173606" y="1654732"/>
              <a:ext cx="1787522" cy="430166"/>
            </a:xfrm>
            <a:prstGeom prst="rect">
              <a:avLst/>
            </a:prstGeom>
            <a:solidFill>
              <a:srgbClr val="BAD7E0"/>
            </a:solidFill>
            <a:ln w="25400" cap="flat" cmpd="sng" algn="ctr">
              <a:solidFill>
                <a:srgbClr val="0D0D71"/>
              </a:solidFill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383 274,9</a:t>
              </a:r>
            </a:p>
          </p:txBody>
        </p:sp>
      </p:grpSp>
      <p:grpSp>
        <p:nvGrpSpPr>
          <p:cNvPr id="19" name="Группа 172"/>
          <p:cNvGrpSpPr>
            <a:grpSpLocks/>
          </p:cNvGrpSpPr>
          <p:nvPr/>
        </p:nvGrpSpPr>
        <p:grpSpPr bwMode="auto">
          <a:xfrm>
            <a:off x="366660" y="3852417"/>
            <a:ext cx="3514133" cy="551335"/>
            <a:chOff x="1009129" y="1315490"/>
            <a:chExt cx="4999181" cy="5278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0" name="Прямоугольник 19"/>
            <p:cNvSpPr/>
            <p:nvPr/>
          </p:nvSpPr>
          <p:spPr>
            <a:xfrm>
              <a:off x="1009129" y="1315490"/>
              <a:ext cx="2615440" cy="502775"/>
            </a:xfrm>
            <a:prstGeom prst="rect">
              <a:avLst/>
            </a:prstGeom>
            <a:solidFill>
              <a:srgbClr val="AFE3F3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Финансовая помощь от других бюджетов бюджетной системы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773378" y="1336024"/>
              <a:ext cx="2234932" cy="507266"/>
            </a:xfrm>
            <a:prstGeom prst="rect">
              <a:avLst/>
            </a:prstGeom>
            <a:solidFill>
              <a:srgbClr val="BAD7E0"/>
            </a:solidFill>
            <a:ln w="25400" cap="flat" cmpd="sng" algn="ctr">
              <a:solidFill>
                <a:srgbClr val="0D0D71"/>
              </a:solidFill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2 550 099,6</a:t>
              </a:r>
            </a:p>
          </p:txBody>
        </p:sp>
      </p:grpSp>
      <p:sp>
        <p:nvSpPr>
          <p:cNvPr id="22" name="Прямоугольник 21"/>
          <p:cNvSpPr/>
          <p:nvPr/>
        </p:nvSpPr>
        <p:spPr bwMode="auto">
          <a:xfrm>
            <a:off x="348459" y="4589201"/>
            <a:ext cx="1838502" cy="412226"/>
          </a:xfrm>
          <a:prstGeom prst="rect">
            <a:avLst/>
          </a:prstGeom>
          <a:solidFill>
            <a:srgbClr val="AFE3F3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Прочие налоговые доходы</a:t>
            </a: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2280892" y="4569122"/>
            <a:ext cx="1571028" cy="412226"/>
          </a:xfrm>
          <a:prstGeom prst="rect">
            <a:avLst/>
          </a:prstGeom>
          <a:solidFill>
            <a:srgbClr val="BAD7E0"/>
          </a:solidFill>
          <a:ln w="25400" cap="flat" cmpd="sng" algn="ctr">
            <a:solidFill>
              <a:srgbClr val="0D0D71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149 468,9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" panose="00000500000000000000" pitchFamily="50" charset="-52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24" name="Группа 228"/>
          <p:cNvGrpSpPr>
            <a:grpSpLocks/>
          </p:cNvGrpSpPr>
          <p:nvPr/>
        </p:nvGrpSpPr>
        <p:grpSpPr bwMode="auto">
          <a:xfrm>
            <a:off x="6775771" y="3784720"/>
            <a:ext cx="1963161" cy="775723"/>
            <a:chOff x="6148338" y="3146175"/>
            <a:chExt cx="3256336" cy="30373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6148338" y="3146175"/>
              <a:ext cx="3256336" cy="167139"/>
            </a:xfrm>
            <a:prstGeom prst="rect">
              <a:avLst/>
            </a:prstGeom>
            <a:solidFill>
              <a:srgbClr val="E08020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Другие сферы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816159" y="3321881"/>
              <a:ext cx="1575076" cy="12803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kern="0" dirty="0">
                  <a:solidFill>
                    <a:prstClr val="black"/>
                  </a:solidFill>
                  <a:latin typeface="Corki" panose="00000500000000000000" pitchFamily="50" charset="-52"/>
                  <a:cs typeface="Times New Roman" pitchFamily="18" charset="0"/>
                </a:rPr>
                <a:t>28 818,2</a:t>
              </a:r>
            </a:p>
          </p:txBody>
        </p:sp>
      </p:grpSp>
      <p:grpSp>
        <p:nvGrpSpPr>
          <p:cNvPr id="29" name="Группа 208"/>
          <p:cNvGrpSpPr>
            <a:grpSpLocks/>
          </p:cNvGrpSpPr>
          <p:nvPr/>
        </p:nvGrpSpPr>
        <p:grpSpPr bwMode="auto">
          <a:xfrm>
            <a:off x="4508532" y="1839724"/>
            <a:ext cx="2075129" cy="790365"/>
            <a:chOff x="6933359" y="2828683"/>
            <a:chExt cx="2203199" cy="717509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6933359" y="2828683"/>
              <a:ext cx="2203199" cy="342953"/>
            </a:xfrm>
            <a:prstGeom prst="rect">
              <a:avLst/>
            </a:prstGeom>
            <a:solidFill>
              <a:srgbClr val="E08020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Образование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933359" y="3195549"/>
              <a:ext cx="1087819" cy="34209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300" b="1" dirty="0">
                  <a:solidFill>
                    <a:prstClr val="black"/>
                  </a:solidFill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2 901 178,1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8041847" y="3194937"/>
              <a:ext cx="1087819" cy="3512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ki" panose="00000500000000000000" pitchFamily="50" charset="-52"/>
                  <a:cs typeface="Times New Roman" pitchFamily="18" charset="0"/>
                </a:rPr>
                <a:t>1 </a:t>
              </a:r>
              <a:r>
                <a:rPr lang="ru-RU" sz="1000" b="1" dirty="0">
                  <a:solidFill>
                    <a:prstClr val="black"/>
                  </a:solidFill>
                  <a:latin typeface="Corki" panose="00000500000000000000" pitchFamily="50" charset="-52"/>
                  <a:cs typeface="Times New Roman" pitchFamily="18" charset="0"/>
                </a:rPr>
                <a:t>936 770,1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cs typeface="Times New Roman" pitchFamily="18" charset="0"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6743758" y="1851581"/>
            <a:ext cx="1963167" cy="394310"/>
          </a:xfrm>
          <a:prstGeom prst="rect">
            <a:avLst/>
          </a:prstGeom>
          <a:solidFill>
            <a:srgbClr val="E0802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Национальная  экономика</a:t>
            </a:r>
          </a:p>
        </p:txBody>
      </p:sp>
      <p:grpSp>
        <p:nvGrpSpPr>
          <p:cNvPr id="36" name="Группа 203"/>
          <p:cNvGrpSpPr>
            <a:grpSpLocks/>
          </p:cNvGrpSpPr>
          <p:nvPr/>
        </p:nvGrpSpPr>
        <p:grpSpPr bwMode="auto">
          <a:xfrm>
            <a:off x="4515020" y="2825454"/>
            <a:ext cx="2091544" cy="748179"/>
            <a:chOff x="6131278" y="4252614"/>
            <a:chExt cx="2194088" cy="85949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6131278" y="4252614"/>
              <a:ext cx="2176867" cy="397207"/>
            </a:xfrm>
            <a:prstGeom prst="rect">
              <a:avLst/>
            </a:prstGeom>
            <a:solidFill>
              <a:srgbClr val="E08020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Социальная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  политика </a:t>
              </a: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6134706" y="4673760"/>
              <a:ext cx="1088433" cy="43834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300" b="1" dirty="0">
                  <a:solidFill>
                    <a:prstClr val="black"/>
                  </a:solidFill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216 402,2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7255661" y="4677675"/>
              <a:ext cx="1069705" cy="40301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kern="0" noProof="0" dirty="0">
                  <a:solidFill>
                    <a:prstClr val="black"/>
                  </a:solidFill>
                  <a:latin typeface="Corki" panose="00000500000000000000" pitchFamily="50" charset="-52"/>
                  <a:cs typeface="Times New Roman" pitchFamily="18" charset="0"/>
                </a:rPr>
                <a:t>198 843,6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cs typeface="Times New Roman" pitchFamily="18" charset="0"/>
              </a:endParaRPr>
            </a:p>
          </p:txBody>
        </p:sp>
      </p:grpSp>
      <p:grpSp>
        <p:nvGrpSpPr>
          <p:cNvPr id="40" name="Группа 213"/>
          <p:cNvGrpSpPr>
            <a:grpSpLocks/>
          </p:cNvGrpSpPr>
          <p:nvPr/>
        </p:nvGrpSpPr>
        <p:grpSpPr bwMode="auto">
          <a:xfrm>
            <a:off x="6775772" y="2837885"/>
            <a:ext cx="1963161" cy="747182"/>
            <a:chOff x="7726235" y="2132476"/>
            <a:chExt cx="2732515" cy="801788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26235" y="2132476"/>
              <a:ext cx="2732515" cy="371035"/>
            </a:xfrm>
            <a:prstGeom prst="rect">
              <a:avLst/>
            </a:prstGeom>
            <a:solidFill>
              <a:srgbClr val="E08020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Культура 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7726235" y="2545230"/>
              <a:ext cx="1430507" cy="3890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300" b="1" dirty="0">
                  <a:solidFill>
                    <a:prstClr val="black"/>
                  </a:solidFill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341 213,5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156742" y="2542335"/>
              <a:ext cx="1302008" cy="3919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kern="0" noProof="0" dirty="0">
                  <a:solidFill>
                    <a:prstClr val="black"/>
                  </a:solidFill>
                  <a:latin typeface="Corki" panose="00000500000000000000" pitchFamily="50" charset="-52"/>
                  <a:cs typeface="Times New Roman" pitchFamily="18" charset="0"/>
                </a:rPr>
                <a:t>7 </a:t>
              </a:r>
              <a:r>
                <a:rPr lang="ru-RU" sz="1000" b="1" kern="0" dirty="0">
                  <a:solidFill>
                    <a:prstClr val="black"/>
                  </a:solidFill>
                  <a:latin typeface="Corki" panose="00000500000000000000" pitchFamily="50" charset="-52"/>
                  <a:cs typeface="Times New Roman" pitchFamily="18" charset="0"/>
                </a:rPr>
                <a:t>250,2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cs typeface="Times New Roman" pitchFamily="18" charset="0"/>
              </a:endParaRPr>
            </a:p>
          </p:txBody>
        </p:sp>
      </p:grpSp>
      <p:grpSp>
        <p:nvGrpSpPr>
          <p:cNvPr id="44" name="Группа 223"/>
          <p:cNvGrpSpPr>
            <a:grpSpLocks/>
          </p:cNvGrpSpPr>
          <p:nvPr/>
        </p:nvGrpSpPr>
        <p:grpSpPr bwMode="auto">
          <a:xfrm>
            <a:off x="4540364" y="3757986"/>
            <a:ext cx="2075129" cy="813719"/>
            <a:chOff x="6204352" y="2598251"/>
            <a:chExt cx="2840986" cy="934788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6204352" y="2598251"/>
              <a:ext cx="2840986" cy="516613"/>
            </a:xfrm>
            <a:prstGeom prst="rect">
              <a:avLst/>
            </a:prstGeom>
            <a:solidFill>
              <a:srgbClr val="E0802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sz="1100" b="1" dirty="0">
                  <a:solidFill>
                    <a:prstClr val="black"/>
                  </a:solidFill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Жилищно-коммунальное хозяйство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6204353" y="3157402"/>
              <a:ext cx="1420491" cy="37563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300" b="1" noProof="0" dirty="0">
                  <a:solidFill>
                    <a:prstClr val="black"/>
                  </a:solidFill>
                  <a:latin typeface="Corki" panose="00000500000000000000" pitchFamily="50" charset="-52"/>
                  <a:ea typeface="Arial Unicode MS" pitchFamily="34" charset="-128"/>
                  <a:cs typeface="Times New Roman" pitchFamily="18" charset="0"/>
                </a:rPr>
                <a:t>454 609,9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7624844" y="3157401"/>
              <a:ext cx="1420491" cy="37563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ki" panose="00000500000000000000" pitchFamily="50" charset="-52"/>
                  <a:cs typeface="Times New Roman" pitchFamily="18" charset="0"/>
                </a:rPr>
                <a:t>154 409,9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cs typeface="Times New Roman" pitchFamily="18" charset="0"/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6743758" y="2252202"/>
            <a:ext cx="1013809" cy="3411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183 133,5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7757355" y="2255564"/>
            <a:ext cx="949570" cy="3377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kern="0" noProof="0" dirty="0">
                <a:solidFill>
                  <a:prstClr val="black"/>
                </a:solidFill>
                <a:latin typeface="Corki" panose="00000500000000000000" pitchFamily="50" charset="-52"/>
                <a:cs typeface="Times New Roman" pitchFamily="18" charset="0"/>
              </a:rPr>
              <a:t>89 318,6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" panose="00000500000000000000" pitchFamily="50" charset="-52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022643" y="1317327"/>
            <a:ext cx="17065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itchFamily="18" charset="0"/>
              </a:rPr>
              <a:t>4 4</a:t>
            </a:r>
            <a:r>
              <a:rPr lang="ru-RU" sz="20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itchFamily="18" charset="0"/>
              </a:rPr>
              <a:t>34 677,0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4921385" y="1184786"/>
            <a:ext cx="38605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Corki" panose="00000500000000000000" pitchFamily="50" charset="-52"/>
              <a:cs typeface="Times New Roman" pitchFamily="18" charset="0"/>
            </a:endParaRPr>
          </a:p>
          <a:p>
            <a:pPr lvl="0"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itchFamily="18" charset="0"/>
              </a:rPr>
              <a:t>4 </a:t>
            </a:r>
            <a:r>
              <a:rPr lang="ru-RU" sz="20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itchFamily="18" charset="0"/>
              </a:rPr>
              <a:t>614 677,0</a:t>
            </a:r>
          </a:p>
          <a:p>
            <a:pPr marL="171450" lvl="0" indent="-171450"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(в т. ч.              областной бюджет</a:t>
            </a:r>
            <a:r>
              <a:rPr lang="ru-RU" sz="2000" b="1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2 415 410,6)</a:t>
            </a:r>
          </a:p>
          <a:p>
            <a:pPr lvl="0" algn="ctr">
              <a:defRPr/>
            </a:pPr>
            <a:r>
              <a:rPr lang="ru-RU" sz="12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itchFamily="18" charset="0"/>
              </a:rPr>
              <a:t> </a:t>
            </a:r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758085" y="4233457"/>
            <a:ext cx="1006372" cy="3269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1" kern="0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518 139,8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" panose="00000500000000000000" pitchFamily="50" charset="-52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30214" y="5634574"/>
            <a:ext cx="2152437" cy="914400"/>
          </a:xfrm>
          <a:prstGeom prst="roundRect">
            <a:avLst/>
          </a:prstGeom>
          <a:solidFill>
            <a:srgbClr val="AFE3F3"/>
          </a:solidFill>
          <a:ln w="63500" cap="flat" cmpd="sng" algn="ctr">
            <a:solidFill>
              <a:srgbClr val="E0802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Доходы в расчете 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1 человека (руб./чел.):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135 001,9</a:t>
            </a:r>
            <a:endParaRPr lang="en-US" sz="1300" b="1" dirty="0">
              <a:solidFill>
                <a:prstClr val="black"/>
              </a:solidFill>
              <a:latin typeface="Corki" panose="00000500000000000000" pitchFamily="50" charset="-52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038409" y="5634574"/>
            <a:ext cx="2088507" cy="914400"/>
          </a:xfrm>
          <a:prstGeom prst="roundRect">
            <a:avLst/>
          </a:prstGeom>
          <a:solidFill>
            <a:srgbClr val="E08020"/>
          </a:solidFill>
          <a:ln w="63500" cap="flat" cmpd="sng" algn="ctr">
            <a:solidFill>
              <a:srgbClr val="0D0D71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r>
              <a:rPr lang="ru-RU" sz="1300" b="1" kern="0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Расходы  в расчете на </a:t>
            </a:r>
          </a:p>
          <a:p>
            <a:pPr algn="ctr"/>
            <a:r>
              <a:rPr lang="ru-RU" sz="1300" b="1" kern="0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1 человека (руб./чел.):   140 481,5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005170" y="799237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b="1" dirty="0">
              <a:solidFill>
                <a:prstClr val="black"/>
              </a:solidFill>
              <a:latin typeface="Corki" panose="00000500000000000000" pitchFamily="50" charset="-52"/>
              <a:ea typeface="Arial Unicode MS" pitchFamily="34" charset="-128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b="1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Дефицит </a:t>
            </a:r>
          </a:p>
          <a:p>
            <a:pPr lvl="0" algn="ctr">
              <a:defRPr/>
            </a:pPr>
            <a:r>
              <a:rPr lang="ru-RU" b="1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1</a:t>
            </a:r>
            <a:r>
              <a:rPr lang="en-US" b="1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8</a:t>
            </a:r>
            <a:r>
              <a:rPr lang="ru-RU" b="1" dirty="0">
                <a:solidFill>
                  <a:prstClr val="black"/>
                </a:solidFill>
                <a:latin typeface="Corki" panose="00000500000000000000" pitchFamily="50" charset="-52"/>
                <a:ea typeface="Arial Unicode MS" pitchFamily="34" charset="-128"/>
                <a:cs typeface="Times New Roman" pitchFamily="18" charset="0"/>
              </a:rPr>
              <a:t>0 000,00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  <a:latin typeface="Corki" panose="00000500000000000000" pitchFamily="50" charset="-52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 bwMode="auto">
          <a:xfrm>
            <a:off x="6137363" y="1529791"/>
            <a:ext cx="323049" cy="1266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" panose="00000500000000000000" pitchFamily="50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231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268788" y="162334"/>
            <a:ext cx="8274185" cy="45748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kern="0" spc="50" dirty="0">
                <a:ln w="11430"/>
                <a:solidFill>
                  <a:schemeClr val="tx2">
                    <a:lumMod val="50000"/>
                  </a:schemeClr>
                </a:solidFill>
                <a:latin typeface="Corki" panose="00000500000000000000" pitchFamily="50" charset="-52"/>
              </a:rPr>
              <a:t>СВЕДЕНИЯ О ПЛАНИРУЕМЫХ И ФАКТИЧЕСКИХ ЗНАЧЕНИЯХ НАЛОГОВЫХ И НЕНАЛОГОВЫХ ДОХОДОВ БЮДЖЕТА КОЛЬСКОГО МУНИЦИПАЛЬНОГО ОКРУГА</a:t>
            </a:r>
            <a:endParaRPr lang="ru-RU" sz="5400" dirty="0">
              <a:solidFill>
                <a:schemeClr val="tx2">
                  <a:lumMod val="50000"/>
                </a:schemeClr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701670"/>
              </p:ext>
            </p:extLst>
          </p:nvPr>
        </p:nvGraphicFramePr>
        <p:xfrm>
          <a:off x="8028384" y="634847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Corki" panose="00000500000000000000" pitchFamily="50" charset="-52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BF4E145-8290-4331-B4DC-E944104C6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896704"/>
              </p:ext>
            </p:extLst>
          </p:nvPr>
        </p:nvGraphicFramePr>
        <p:xfrm>
          <a:off x="323528" y="908721"/>
          <a:ext cx="8568952" cy="5632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150051381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74855208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6597592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9893911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56900652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72012205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125722837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906720683"/>
                    </a:ext>
                  </a:extLst>
                </a:gridCol>
                <a:gridCol w="710389">
                  <a:extLst>
                    <a:ext uri="{9D8B030D-6E8A-4147-A177-3AD203B41FA5}">
                      <a16:colId xmlns:a16="http://schemas.microsoft.com/office/drawing/2014/main" val="4158375809"/>
                    </a:ext>
                  </a:extLst>
                </a:gridCol>
                <a:gridCol w="441739">
                  <a:extLst>
                    <a:ext uri="{9D8B030D-6E8A-4147-A177-3AD203B41FA5}">
                      <a16:colId xmlns:a16="http://schemas.microsoft.com/office/drawing/2014/main" val="971117807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Коды бюджетной классификации Российской Федерации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2024 год * (факт)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2025 год * (оценка)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63271"/>
                  </a:ext>
                </a:extLst>
              </a:tr>
              <a:tr h="30369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000 1 00 00000 00 0000 000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2 497 214,3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1 895 853,3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1 884 577,4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1 957 380,0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2 028 680,0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744863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ИТОГО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2 257 340,4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1 415 348,6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1 501 302,5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1 559 646,5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1 616 333,2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955186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1 830 496,3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1 050 639,6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1 115 703,6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1 152 177,8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103,3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1 196 966,1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80381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000 1 01 02000 00 0000 110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1 830 496,3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1 050 639,6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1 115 703,6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1 152 177,8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103,3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1 196 966,1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06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(работы,услуги) реализуемые на территории Российской Федерации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000 1 03 00000 00 0000 110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29 241,8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36 195,9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45 303,6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63 972,9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72 957,7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084479"/>
                  </a:ext>
                </a:extLst>
              </a:tr>
              <a:tr h="23231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000 1 03 00000 01 0000 110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29 241,8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30 902,5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34 167,4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46 033,6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47 947,6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483276"/>
                  </a:ext>
                </a:extLst>
              </a:tr>
              <a:tr h="75265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000 1 03 02230 01 0000 110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15 107,3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15 673,4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17 045,5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23 047,3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24 004,1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466376"/>
                  </a:ext>
                </a:extLst>
              </a:tr>
              <a:tr h="8452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(инжекторных)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000 1 03 02240 01 0000 110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86651"/>
                  </a:ext>
                </a:extLst>
              </a:tr>
              <a:tr h="67292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000 1 03 02250 01 0000 110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15 691,6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16 666,8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17 041,0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22 877,9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23 830,8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705966"/>
                  </a:ext>
                </a:extLst>
              </a:tr>
              <a:tr h="69178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000 1 03 02260 01 0000 110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-1 644,4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-1 526,9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313976"/>
                  </a:ext>
                </a:extLst>
              </a:tr>
              <a:tr h="17057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Туристический налог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000 1 03 03000 01 0000 110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5 293,4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11 136,2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17 939,3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25 010,1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9" marR="4279" marT="42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421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850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611560" y="116632"/>
            <a:ext cx="8227825" cy="45748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kern="0" spc="50" dirty="0">
                <a:ln w="11430"/>
                <a:solidFill>
                  <a:schemeClr val="tx2">
                    <a:lumMod val="50000"/>
                  </a:schemeClr>
                </a:solidFill>
                <a:latin typeface="Corki" panose="00000500000000000000" pitchFamily="50" charset="-52"/>
              </a:rPr>
              <a:t>СВЕДЕНИЯ О ПЛАНИРУЕМЫХ И ФАКТИЧЕСКИХ ЗНАЧЕНИЯХ НАЛОГОВЫХ И НЕНАЛОГОВЫХ ДОХОДОВ БЮДЖЕТА КОЛЬСКОГО МУНИЦИПАЛЬНОГО ОКРУГА</a:t>
            </a:r>
            <a:endParaRPr lang="ru-RU" sz="5400" dirty="0">
              <a:solidFill>
                <a:schemeClr val="tx2">
                  <a:lumMod val="50000"/>
                </a:schemeClr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20205"/>
              </p:ext>
            </p:extLst>
          </p:nvPr>
        </p:nvGraphicFramePr>
        <p:xfrm>
          <a:off x="7915166" y="574112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Corki" panose="00000500000000000000" pitchFamily="50" charset="-52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4794AC6-442B-48FF-B54A-77EB412374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1521" y="836712"/>
          <a:ext cx="8587864" cy="5659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6305">
                  <a:extLst>
                    <a:ext uri="{9D8B030D-6E8A-4147-A177-3AD203B41FA5}">
                      <a16:colId xmlns:a16="http://schemas.microsoft.com/office/drawing/2014/main" val="1912634819"/>
                    </a:ext>
                  </a:extLst>
                </a:gridCol>
                <a:gridCol w="1366257">
                  <a:extLst>
                    <a:ext uri="{9D8B030D-6E8A-4147-A177-3AD203B41FA5}">
                      <a16:colId xmlns:a16="http://schemas.microsoft.com/office/drawing/2014/main" val="1052996874"/>
                    </a:ext>
                  </a:extLst>
                </a:gridCol>
                <a:gridCol w="660412">
                  <a:extLst>
                    <a:ext uri="{9D8B030D-6E8A-4147-A177-3AD203B41FA5}">
                      <a16:colId xmlns:a16="http://schemas.microsoft.com/office/drawing/2014/main" val="1483993900"/>
                    </a:ext>
                  </a:extLst>
                </a:gridCol>
                <a:gridCol w="660412">
                  <a:extLst>
                    <a:ext uri="{9D8B030D-6E8A-4147-A177-3AD203B41FA5}">
                      <a16:colId xmlns:a16="http://schemas.microsoft.com/office/drawing/2014/main" val="352438263"/>
                    </a:ext>
                  </a:extLst>
                </a:gridCol>
                <a:gridCol w="650407">
                  <a:extLst>
                    <a:ext uri="{9D8B030D-6E8A-4147-A177-3AD203B41FA5}">
                      <a16:colId xmlns:a16="http://schemas.microsoft.com/office/drawing/2014/main" val="679652090"/>
                    </a:ext>
                  </a:extLst>
                </a:gridCol>
                <a:gridCol w="430269">
                  <a:extLst>
                    <a:ext uri="{9D8B030D-6E8A-4147-A177-3AD203B41FA5}">
                      <a16:colId xmlns:a16="http://schemas.microsoft.com/office/drawing/2014/main" val="926009572"/>
                    </a:ext>
                  </a:extLst>
                </a:gridCol>
                <a:gridCol w="630393">
                  <a:extLst>
                    <a:ext uri="{9D8B030D-6E8A-4147-A177-3AD203B41FA5}">
                      <a16:colId xmlns:a16="http://schemas.microsoft.com/office/drawing/2014/main" val="1369941005"/>
                    </a:ext>
                  </a:extLst>
                </a:gridCol>
                <a:gridCol w="442777">
                  <a:extLst>
                    <a:ext uri="{9D8B030D-6E8A-4147-A177-3AD203B41FA5}">
                      <a16:colId xmlns:a16="http://schemas.microsoft.com/office/drawing/2014/main" val="3324342047"/>
                    </a:ext>
                  </a:extLst>
                </a:gridCol>
                <a:gridCol w="560351">
                  <a:extLst>
                    <a:ext uri="{9D8B030D-6E8A-4147-A177-3AD203B41FA5}">
                      <a16:colId xmlns:a16="http://schemas.microsoft.com/office/drawing/2014/main" val="2372731304"/>
                    </a:ext>
                  </a:extLst>
                </a:gridCol>
                <a:gridCol w="450281">
                  <a:extLst>
                    <a:ext uri="{9D8B030D-6E8A-4147-A177-3AD203B41FA5}">
                      <a16:colId xmlns:a16="http://schemas.microsoft.com/office/drawing/2014/main" val="3367710360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Коды бюджетной классификации Российской Федерации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2024 год * (факт)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2025 год * (оценка)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69569"/>
                  </a:ext>
                </a:extLst>
              </a:tr>
              <a:tr h="18722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000 1 05 00000 00 0000 000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318 332,3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228 948,0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236 130,0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238 900,0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240 600,0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28703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000 1 05 0100000 0000 110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187 029,6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92 146,7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97 500,0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99 800,0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101 300,0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175474"/>
                  </a:ext>
                </a:extLst>
              </a:tr>
              <a:tr h="22637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000 1 05 0200002 0000 110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86992"/>
                  </a:ext>
                </a:extLst>
              </a:tr>
              <a:tr h="927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000 1 05 0300001 0000 110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129 001,4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133 901,3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134 730,0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496421"/>
                  </a:ext>
                </a:extLst>
              </a:tr>
              <a:tr h="24021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000 1 05 0400002 0000 110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2 068,4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572991"/>
                  </a:ext>
                </a:extLst>
              </a:tr>
              <a:tr h="10654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000 1 06 01000 00 0000 110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24 858,9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25 817,4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30 356,3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30 659,9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30 937,1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84619"/>
                  </a:ext>
                </a:extLst>
              </a:tr>
              <a:tr h="11004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000 1 06 06000 00 0000 110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36 463,6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45 787,7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45 569,5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45 414,0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46 065,2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210499"/>
                  </a:ext>
                </a:extLst>
              </a:tr>
              <a:tr h="1135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000 1 08 00000 00 0000 000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17 947,5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27 960,0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28 239,5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28 521,9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28 807,1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879636"/>
                  </a:ext>
                </a:extLst>
              </a:tr>
              <a:tr h="17925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000 1 08 03000 01 0000 110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17 812,5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27 940,0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28 229,5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28 511,9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28 797,1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82466"/>
                  </a:ext>
                </a:extLst>
              </a:tr>
              <a:tr h="27881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000 1 08 07000 01 0000 110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761987"/>
                  </a:ext>
                </a:extLst>
              </a:tr>
              <a:tr h="21658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ИТОГО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239 873,9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480 504,7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383 274,9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397 733,5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412 346,8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80954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000 1 11 00000 00 0000 000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83 526,1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355 502,6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360 299,8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374 009,8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388 629,8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2434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000 1 11 05010 00 0000 120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61 995,0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328 249,9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352 500,0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366 500,0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840799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000 1 11 05020 00 0000 120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1 459,3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3 850,0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4 150,0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111593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находящегося в оперативном управлении органов государственной власти, органов местного самоуправления, государственных внебюджетных фондов и созданных ими учреждений (за исключением имущества бюджетных и автономных учреждений)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000 1 11 05030 00 0000 120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2 953,5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3 162,2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63" marR="3363" marT="33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647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800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64864" y="112456"/>
            <a:ext cx="8208912" cy="45748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kern="0" spc="50" dirty="0">
                <a:ln w="11430"/>
                <a:solidFill>
                  <a:schemeClr val="tx2">
                    <a:lumMod val="50000"/>
                  </a:schemeClr>
                </a:solidFill>
                <a:latin typeface="Corki" panose="00000500000000000000" pitchFamily="50" charset="-52"/>
              </a:rPr>
              <a:t>СВЕДЕНИЯ О ПЛАНИРУЕМЫХ И ФАКТИЧЕСКИХ ЗНАЧЕНИЯХ НАЛОГОВЫХ И НЕНАЛОГОВЫХ ДОХОДОВ БЮДЖЕТА КОЛЬСКОГО МУНИЦИПАЛЬНОГО ОКРУГА</a:t>
            </a:r>
            <a:endParaRPr lang="ru-RU" sz="5400" dirty="0">
              <a:solidFill>
                <a:schemeClr val="tx2">
                  <a:lumMod val="50000"/>
                </a:schemeClr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174991"/>
              </p:ext>
            </p:extLst>
          </p:nvPr>
        </p:nvGraphicFramePr>
        <p:xfrm>
          <a:off x="8040997" y="569936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0409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Corki" panose="00000500000000000000" pitchFamily="50" charset="-52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A68D16E-2664-4492-BE71-24682A0F21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4843" y="764704"/>
          <a:ext cx="8568954" cy="58510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1693">
                  <a:extLst>
                    <a:ext uri="{9D8B030D-6E8A-4147-A177-3AD203B41FA5}">
                      <a16:colId xmlns:a16="http://schemas.microsoft.com/office/drawing/2014/main" val="200156718"/>
                    </a:ext>
                  </a:extLst>
                </a:gridCol>
                <a:gridCol w="1378787">
                  <a:extLst>
                    <a:ext uri="{9D8B030D-6E8A-4147-A177-3AD203B41FA5}">
                      <a16:colId xmlns:a16="http://schemas.microsoft.com/office/drawing/2014/main" val="2634647366"/>
                    </a:ext>
                  </a:extLst>
                </a:gridCol>
                <a:gridCol w="496148">
                  <a:extLst>
                    <a:ext uri="{9D8B030D-6E8A-4147-A177-3AD203B41FA5}">
                      <a16:colId xmlns:a16="http://schemas.microsoft.com/office/drawing/2014/main" val="4041072658"/>
                    </a:ext>
                  </a:extLst>
                </a:gridCol>
                <a:gridCol w="647883">
                  <a:extLst>
                    <a:ext uri="{9D8B030D-6E8A-4147-A177-3AD203B41FA5}">
                      <a16:colId xmlns:a16="http://schemas.microsoft.com/office/drawing/2014/main" val="2992150956"/>
                    </a:ext>
                  </a:extLst>
                </a:gridCol>
                <a:gridCol w="638067">
                  <a:extLst>
                    <a:ext uri="{9D8B030D-6E8A-4147-A177-3AD203B41FA5}">
                      <a16:colId xmlns:a16="http://schemas.microsoft.com/office/drawing/2014/main" val="2954917052"/>
                    </a:ext>
                  </a:extLst>
                </a:gridCol>
                <a:gridCol w="422106">
                  <a:extLst>
                    <a:ext uri="{9D8B030D-6E8A-4147-A177-3AD203B41FA5}">
                      <a16:colId xmlns:a16="http://schemas.microsoft.com/office/drawing/2014/main" val="4128154459"/>
                    </a:ext>
                  </a:extLst>
                </a:gridCol>
                <a:gridCol w="618434">
                  <a:extLst>
                    <a:ext uri="{9D8B030D-6E8A-4147-A177-3AD203B41FA5}">
                      <a16:colId xmlns:a16="http://schemas.microsoft.com/office/drawing/2014/main" val="3625010203"/>
                    </a:ext>
                  </a:extLst>
                </a:gridCol>
                <a:gridCol w="434376">
                  <a:extLst>
                    <a:ext uri="{9D8B030D-6E8A-4147-A177-3AD203B41FA5}">
                      <a16:colId xmlns:a16="http://schemas.microsoft.com/office/drawing/2014/main" val="3254405595"/>
                    </a:ext>
                  </a:extLst>
                </a:gridCol>
                <a:gridCol w="549720">
                  <a:extLst>
                    <a:ext uri="{9D8B030D-6E8A-4147-A177-3AD203B41FA5}">
                      <a16:colId xmlns:a16="http://schemas.microsoft.com/office/drawing/2014/main" val="2665662365"/>
                    </a:ext>
                  </a:extLst>
                </a:gridCol>
                <a:gridCol w="441740">
                  <a:extLst>
                    <a:ext uri="{9D8B030D-6E8A-4147-A177-3AD203B41FA5}">
                      <a16:colId xmlns:a16="http://schemas.microsoft.com/office/drawing/2014/main" val="66083084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Коды бюджетной классификации Российской Федерации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2024 год * (факт)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2025 год * (оценка)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20835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000 1 11 05300 00 0000 120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12018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000 1 11 0507000 0000 120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8 957,7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55306"/>
                  </a:ext>
                </a:extLst>
              </a:tr>
              <a:tr h="80905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000 1 11 09000 00 0000 120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8 108,8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8 601,7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7 705,8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7 765,8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7 855,8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49168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11 663,6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19 966,0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921017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000 1 12 01000 01 0000 120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11 663,6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19 966,0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87513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000 1 12 01010 01 0000 120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1 377,5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1 776,7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590763"/>
                  </a:ext>
                </a:extLst>
              </a:tr>
              <a:tr h="12650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000 1 12 01030 01 0000 120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1 758,8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3 645,3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782706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000 1 12 01041 01 0000 120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1 661,6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6 302,4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526854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твердых коммунальных отходов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000 1 12 01042 01 0000 120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6 865,7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8 241,6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8028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35 935,2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8 951,9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5 726,7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5 953,3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6 191,5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370766"/>
                  </a:ext>
                </a:extLst>
              </a:tr>
              <a:tr h="2981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000 1 13 02060 00 0000 130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6 656,7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7 530,1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5 953,3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6 191,5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370903"/>
                  </a:ext>
                </a:extLst>
              </a:tr>
              <a:tr h="1297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000 1 13 02990 00 0000 130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29 278,5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1 421,8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03507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64 745,4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87 147,8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17 248,4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17 770,4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17 525,5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895907"/>
                  </a:ext>
                </a:extLst>
              </a:tr>
              <a:tr h="1541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квартир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000 1 14 01050 00 0000 410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4132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унитарных предприятий, а том числе казенных)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000 1 14 02000 00 0000 410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3 505,1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16 812,6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2 383,4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2 315,4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1 475,5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834309"/>
                  </a:ext>
                </a:extLst>
              </a:tr>
              <a:tr h="23569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000 1 14 06010 00 0000 430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54 920,3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54 492,6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14 865,0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15 455,0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16 050,0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774976"/>
                  </a:ext>
                </a:extLst>
              </a:tr>
              <a:tr h="36358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разграничена (за исключением земельных участков муниципальных бюджетных и автономных учреждений)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000 1 14 06020 00 0000 430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5 846,5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3" marR="3603" marT="360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482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88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328239" y="136906"/>
            <a:ext cx="8223931" cy="45748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kern="0" spc="50" dirty="0">
                <a:ln w="11430"/>
                <a:solidFill>
                  <a:schemeClr val="tx2">
                    <a:lumMod val="50000"/>
                  </a:schemeClr>
                </a:solidFill>
                <a:latin typeface="Corki" panose="00000500000000000000" pitchFamily="50" charset="-52"/>
              </a:rPr>
              <a:t>СВЕДЕНИЯ О ПЛАНИРУЕМЫХ И ФАКТИЧЕСКИХ ЗНАЧЕНИЯХ НАЛОГОВЫХ И НЕНАЛОГОВЫХ ДОХОДОВ БЮДЖЕТА КОЛЬСКОГО МУНИЦИПАЛЬНОГО ОКРУГА</a:t>
            </a:r>
            <a:endParaRPr lang="ru-RU" sz="5400" dirty="0">
              <a:solidFill>
                <a:schemeClr val="tx2">
                  <a:lumMod val="50000"/>
                </a:schemeClr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64873"/>
              </p:ext>
            </p:extLst>
          </p:nvPr>
        </p:nvGraphicFramePr>
        <p:xfrm>
          <a:off x="7997056" y="594386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Corki" panose="00000500000000000000" pitchFamily="50" charset="-52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1297212-3CCD-4D86-AB89-DEA09E0ADDF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8240" y="836712"/>
          <a:ext cx="8481617" cy="54726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6499">
                  <a:extLst>
                    <a:ext uri="{9D8B030D-6E8A-4147-A177-3AD203B41FA5}">
                      <a16:colId xmlns:a16="http://schemas.microsoft.com/office/drawing/2014/main" val="4047586497"/>
                    </a:ext>
                  </a:extLst>
                </a:gridCol>
                <a:gridCol w="1355253">
                  <a:extLst>
                    <a:ext uri="{9D8B030D-6E8A-4147-A177-3AD203B41FA5}">
                      <a16:colId xmlns:a16="http://schemas.microsoft.com/office/drawing/2014/main" val="390740734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20968501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87826352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240515726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93558308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03009994"/>
                    </a:ext>
                  </a:extLst>
                </a:gridCol>
                <a:gridCol w="359409">
                  <a:extLst>
                    <a:ext uri="{9D8B030D-6E8A-4147-A177-3AD203B41FA5}">
                      <a16:colId xmlns:a16="http://schemas.microsoft.com/office/drawing/2014/main" val="1028583563"/>
                    </a:ext>
                  </a:extLst>
                </a:gridCol>
                <a:gridCol w="553418">
                  <a:extLst>
                    <a:ext uri="{9D8B030D-6E8A-4147-A177-3AD203B41FA5}">
                      <a16:colId xmlns:a16="http://schemas.microsoft.com/office/drawing/2014/main" val="1805786260"/>
                    </a:ext>
                  </a:extLst>
                </a:gridCol>
                <a:gridCol w="444710">
                  <a:extLst>
                    <a:ext uri="{9D8B030D-6E8A-4147-A177-3AD203B41FA5}">
                      <a16:colId xmlns:a16="http://schemas.microsoft.com/office/drawing/2014/main" val="120266416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Коды бюджетной классификации Российской Федерации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2024 год * (факт)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2025 год * (оценка)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78553"/>
                  </a:ext>
                </a:extLst>
              </a:tr>
              <a:tr h="66269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000 1 14 06310 00 0000 430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998198"/>
                  </a:ext>
                </a:extLst>
              </a:tr>
              <a:tr h="17406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42 837,9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8 929,4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09917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Кодексом Российской Федерации об административных правонарушениях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000 1 16 01001 00 0000 140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1 065,8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524914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000 1 16 07000 00 0000 140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368271"/>
                  </a:ext>
                </a:extLst>
              </a:tr>
              <a:tr h="69869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000 1 16 09000 00 0000 140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4064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000 1 16 10000 00 0000 140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40 923,1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7 697,4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004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Платежи, уплачиваемые в целях возмещения вреда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000 1 16 11000 01 0000 140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754,3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91871"/>
                  </a:ext>
                </a:extLst>
              </a:tr>
              <a:tr h="14664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000 1 17 00000 00 0000 000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1 165,7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6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всего</a:t>
                      </a:r>
                      <a:endParaRPr lang="ru-RU" sz="9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000 2 00 00000 00 0000 000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2 736 192,4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2 835 823,9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2 550 099,6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1 880 463,4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73,7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1 878 511,3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99,9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874105"/>
                  </a:ext>
                </a:extLst>
              </a:tr>
              <a:tr h="21865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бюджетов других уровней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000 2 02 00000 00 0000 000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2 757 060,1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2 836 020,8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2 550 099,6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1 880 463,4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73,7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1 878 511,3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99,9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77580"/>
                  </a:ext>
                </a:extLst>
              </a:tr>
              <a:tr h="15612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Дотации, в т.ч.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69 411,0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134 689,0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547274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Субсидии, в т.ч.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1 086 934,5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1 051 317,0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698 863,2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66,5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197 225,9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28,2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199 665,0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101,2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94802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1 437 488,4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1 595 314,9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1 581 271,0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1 586 854,6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100,4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1 582 384,7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99,7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538825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212 637,2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119 977,9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135 276,4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96 382,9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71,2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96 461,6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100,1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77197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 негосударственных организаций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000 2 04 00000 00 0000 150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31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867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536" y="836712"/>
            <a:ext cx="8610651" cy="503048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altLang="ru-RU" sz="1400" b="1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Бюджет</a:t>
            </a:r>
            <a:r>
              <a:rPr lang="ru-RU" altLang="ru-RU" sz="1400" b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altLang="ru-RU" sz="1400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это план доходов и расходов на определенный период.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400" b="1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Бюджетная система</a:t>
            </a:r>
            <a:r>
              <a:rPr lang="ru-RU" altLang="ru-RU" sz="1400" b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altLang="ru-RU" sz="1400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совокупность всех бюджетов в Российской Федерации: федерального, региональных, местных, государственных внебюджетных фондов. 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400" b="1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Публично-правовое образование –</a:t>
            </a:r>
            <a:r>
              <a:rPr lang="ru-RU" altLang="ru-RU" sz="1400" b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400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Российская Федерация (федеральное государство) в целом; – Субъекты РФ – республики, края, области, города федерального подчинения, автономные области, автономные округа; – Муниципальные образования.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400" b="1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Бюджетный процесс</a:t>
            </a:r>
            <a:r>
              <a:rPr lang="ru-RU" altLang="ru-RU" sz="1400" b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altLang="ru-RU" sz="1400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400" b="1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Бюджетные ассигнования – </a:t>
            </a:r>
            <a:r>
              <a:rPr lang="ru-RU" altLang="ru-RU" sz="1400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предельные объемы денежных средств, предусмотренные в соответствующем финансовом году для исполнения бюджетных обязательств.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400" b="1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Бюджетный кредит – </a:t>
            </a:r>
            <a:r>
              <a:rPr lang="ru-RU" altLang="ru-RU" sz="1400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400" b="1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Доходы бюджета</a:t>
            </a:r>
            <a:r>
              <a:rPr lang="ru-RU" altLang="ru-RU" sz="1400" b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altLang="ru-RU" sz="1400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поступающие от населения, организаций, учреждений в бюджет денежные средства в виде: - налогов; 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400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- неналоговых поступлений (пошлины, доходы от продажи имущества, штрафы и т.п.); 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400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- безвозмездных поступлений; 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400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- доходов от предпринимательской деятельности бюджетных организаций. Кредиты, доходы от выпуска ценных бумаг, полученные государством (органами местного самоуправления), не включаются в состав доходов.</a:t>
            </a:r>
          </a:p>
          <a:p>
            <a:pPr lvl="0" algn="just">
              <a:lnSpc>
                <a:spcPct val="115000"/>
              </a:lnSpc>
            </a:pPr>
            <a:r>
              <a:rPr lang="ru-RU" altLang="ru-RU" sz="1400" i="1" dirty="0">
                <a:solidFill>
                  <a:prstClr val="black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Источники финансирования дефицита бюджета – средства, привлекаемые в бюджет для покрытия дефицита (кредиты банков, кредиты от других уровней бюджетов, ценные бумаги, иные источники).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632366" y="44624"/>
            <a:ext cx="3879267" cy="570419"/>
          </a:xfrm>
          <a:prstGeom prst="rect">
            <a:avLst/>
          </a:prstGeom>
          <a:noFill/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ki" panose="00000500000000000000" pitchFamily="50" charset="-52"/>
              </a:rPr>
              <a:t>Словарь терминов</a:t>
            </a:r>
            <a:endParaRPr lang="ru-RU" sz="9600" dirty="0">
              <a:solidFill>
                <a:schemeClr val="accent1">
                  <a:lumMod val="50000"/>
                </a:schemeClr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10464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328239" y="136906"/>
            <a:ext cx="8223931" cy="45748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kern="0" spc="50" dirty="0">
                <a:ln w="11430"/>
                <a:solidFill>
                  <a:schemeClr val="tx2">
                    <a:lumMod val="50000"/>
                  </a:schemeClr>
                </a:solidFill>
                <a:latin typeface="Corki" panose="00000500000000000000" pitchFamily="50" charset="-52"/>
              </a:rPr>
              <a:t>СВЕДЕНИЯ О ПЛАНИРУЕМЫХ И ФАКТИЧЕСКИХ ЗНАЧЕНИЯХ НАЛОГОВЫХ И НЕНАЛОГОВЫХ ДОХОДОВ БЮДЖЕТА КОЛЬСКОГО МУНИЦИПАЛЬНОГО ОКРУГА</a:t>
            </a:r>
            <a:endParaRPr lang="ru-RU" sz="5400" dirty="0">
              <a:solidFill>
                <a:schemeClr val="tx2">
                  <a:lumMod val="50000"/>
                </a:schemeClr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404786"/>
              </p:ext>
            </p:extLst>
          </p:nvPr>
        </p:nvGraphicFramePr>
        <p:xfrm>
          <a:off x="8100392" y="594386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Corki" panose="00000500000000000000" pitchFamily="50" charset="-52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F2FC60-374E-4F13-8925-8D5D7B496D3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8240" y="836712"/>
          <a:ext cx="8636248" cy="32746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5528">
                  <a:extLst>
                    <a:ext uri="{9D8B030D-6E8A-4147-A177-3AD203B41FA5}">
                      <a16:colId xmlns:a16="http://schemas.microsoft.com/office/drawing/2014/main" val="404758649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90740734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20968501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87826352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240515726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93558308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303009994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02858356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80578626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20266416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Коды бюджетной классификации Российской Федерации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2024 год * (факт)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2025 год * (оценка)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78553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000 2 07 00000 00 0000 150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98318"/>
                  </a:ext>
                </a:extLst>
              </a:tr>
              <a:tr h="87357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Перечисления для осуществления возврата (зачета) излишне уплаченных или излишне взысканных сумм налогов, сборов и иных платежей, а также сумм процентов за несвоевременное осуществление такого возврата и процентов, начисленных на излишне взысканные суммы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000 2 08 00000 00 0000 150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572918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от возврата бюджетами и организациями остатков субсидий, субвенций и иных межбюджетных трансфертов, имеющих целевое назначение, прошлых лет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000 2 18 00000 00 0000 150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4 951,8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1813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субвенций, субсидий и иных межбюджетных трансфертов, имеющих целевое назначение, прошлых лет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000 219 00000 00 0000 150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-21 344,1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-5 589,6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265123"/>
                  </a:ext>
                </a:extLst>
              </a:tr>
              <a:tr h="28477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5 233 406,7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4 731 677,2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4 434 677,0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3 837 843,4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86,5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3 907 191,3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101,8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9" marR="4229" marT="4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055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974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539552" y="214349"/>
            <a:ext cx="7886699" cy="6171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800" kern="0" spc="50" dirty="0">
                <a:ln w="11430"/>
                <a:solidFill>
                  <a:schemeClr val="tx1"/>
                </a:solidFill>
                <a:latin typeface="Corki" panose="00000500000000000000" pitchFamily="50" charset="-52"/>
              </a:rPr>
              <a:t>Сведения о расходах бюджета Кольского муниципального округа по разделам и подразделам классификации расходов на 2026 год и на плановый период 2027 и 2028 годов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286548"/>
              </p:ext>
            </p:extLst>
          </p:nvPr>
        </p:nvGraphicFramePr>
        <p:xfrm>
          <a:off x="7956376" y="746395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Corki" panose="00000500000000000000" pitchFamily="50" charset="-52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E85060A-7DBB-4748-BD2B-82C1506CCE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2232" y="1052736"/>
          <a:ext cx="8496944" cy="52741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890535050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717499265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45910652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81606968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98045854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5072851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13480938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65238597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33056035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93632642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1547723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785730942"/>
                    </a:ext>
                  </a:extLst>
                </a:gridCol>
              </a:tblGrid>
              <a:tr h="1461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(исполнение)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(ожидаемая оценка)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2024,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2028 к 2027,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426210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656 581,7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663 176,8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443 280,4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417 956,0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421 742,0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67,5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66,8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94,3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414072"/>
                  </a:ext>
                </a:extLst>
              </a:tr>
              <a:tr h="15206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31 128,8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39 615,4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6 752,0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6 802,0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6 752,0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21,7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17,0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99,3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769219"/>
                  </a:ext>
                </a:extLst>
              </a:tr>
              <a:tr h="2534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16 763,2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18 551,2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12 213,7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11 913,7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12 213,7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72,9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65,8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97,5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102,5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925138"/>
                  </a:ext>
                </a:extLst>
              </a:tr>
              <a:tr h="2534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236 346,5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241 357,0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245 208,4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241 739,9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241 739,9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103,7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101,6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98,6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435628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7,0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7,4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85,8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6,9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1 225,7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1 159,5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7,3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109,5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867126"/>
                  </a:ext>
                </a:extLst>
              </a:tr>
              <a:tr h="19381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8 843,8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9 262,2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9 783,8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9 783,8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9 783,8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110,6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105,6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300328"/>
                  </a:ext>
                </a:extLst>
              </a:tr>
              <a:tr h="9839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5 653,2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-  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722991"/>
                  </a:ext>
                </a:extLst>
              </a:tr>
              <a:tr h="5665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-  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8 653,6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173,3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33,3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014604"/>
                  </a:ext>
                </a:extLst>
              </a:tr>
              <a:tr h="11577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357 839,2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345 730,0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154 236,7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142 710,3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146 245,7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43,1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44,6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92,5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102,5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431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5 057,7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6 269,4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6 220,4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6 961,5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8 917,3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123,0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99,2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111,9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128,1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997191"/>
                  </a:ext>
                </a:extLst>
              </a:tr>
              <a:tr h="1013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5 057,7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6 269,4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6 220,4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6 961,5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8 917,3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123,0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99,2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111,9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128,1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161915"/>
                  </a:ext>
                </a:extLst>
              </a:tr>
              <a:tr h="15206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30 570,9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30 217,1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30 999,7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31 228,3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31 444,8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101,4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102,6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758546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юстиции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3 283,4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3 813,6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4 756,8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4 985,4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5 201,9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144,9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124,7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104,8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104,3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961628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26 685,1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25 948,2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26 042,9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26 042,9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26 042,9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97,6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100,4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946545"/>
                  </a:ext>
                </a:extLst>
              </a:tr>
              <a:tr h="15206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602,4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455,3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43,9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339775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149 537,8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208 646,0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183 133,5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195 585,6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198 062,0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122,5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87,8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106,8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101,3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859865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8 059,0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6 695,9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5 441,2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5 441,2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5 441,2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982003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136 144,3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177 712,4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176 585,1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189 037,3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191 513,7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129,7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99,4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107,1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101,3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755782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890,6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20 599,6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0,2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31728"/>
                  </a:ext>
                </a:extLst>
              </a:tr>
              <a:tr h="1013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4 443,9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3 638,1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1 060,6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1 060,5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1 060,5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29,2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994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776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539552" y="214349"/>
            <a:ext cx="7886699" cy="6171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800" kern="0" spc="50" dirty="0">
                <a:ln w="11430"/>
                <a:solidFill>
                  <a:schemeClr val="tx1"/>
                </a:solidFill>
                <a:latin typeface="Corki" panose="00000500000000000000" pitchFamily="50" charset="-52"/>
              </a:rPr>
              <a:t>Сведения о расходах бюджета Кольского муниципального округа по разделам и подразделам классификации расходов на 2026 год и на плановый период 2027 и 2028 годов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42095"/>
              </p:ext>
            </p:extLst>
          </p:nvPr>
        </p:nvGraphicFramePr>
        <p:xfrm>
          <a:off x="8079680" y="746395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Corki" panose="00000500000000000000" pitchFamily="50" charset="-52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9049A06-0553-4FF4-9DFE-5DF389F7C5F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4824" y="1050437"/>
          <a:ext cx="8496944" cy="55932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890535050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717499265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45910652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81606968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98045854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5072851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13480938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65238597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33056035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93632642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1547723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785730942"/>
                    </a:ext>
                  </a:extLst>
                </a:gridCol>
              </a:tblGrid>
              <a:tr h="1461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(исполнение)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(ожидаемая оценка)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2024,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2028 к 2027,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426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902 316,1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782 513,2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454 609,9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221 506,0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221 506,0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58,1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48,7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858540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177 153,6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342 402,7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159 249,9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21 116,0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21 116,0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89,9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46,5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13,3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399519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200 231,4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93 007,7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18 900,0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8 900,0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8 900,0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9,4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20,3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47,1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62141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420 063,5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260 519,3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115 720,0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30 500,0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30 500,0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44,4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26,4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492495"/>
                  </a:ext>
                </a:extLst>
              </a:tr>
              <a:tr h="1013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104 867,6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86 583,5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160 740,0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160 990,0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160 990,0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153,3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185,6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746950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19 417,2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19 480,6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2 500,0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2 500,0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2 500,0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12,9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12,8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141759"/>
                  </a:ext>
                </a:extLst>
              </a:tr>
              <a:tr h="1013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1 409,0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170,0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440609"/>
                  </a:ext>
                </a:extLst>
              </a:tr>
              <a:tr h="1013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18 008,2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19 310,6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2 500,0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2 500,0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2 500,0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12,9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364570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2 912 918,7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3 135 808,0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2 901 178,1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2 375 021,2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2 371 878,9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99,6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92,5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81,9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99,9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734016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914 001,7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889 897,8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799 753,0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707 268,3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708 628,3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89,9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88,4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925932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1 374 197,7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1 414 675,3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1 239 864,1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1 118 603,5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1 126 109,9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87,6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90,2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817126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447 153,2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436 827,1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362 649,9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328 191,5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328 296,7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83,0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90,5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863777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140 480,1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156 637,4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12 380,6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12 380,6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12 380,6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89173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37 086,0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237 770,4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486 530,5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208 577,3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196 463,4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1 311,9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204,6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42,9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94,2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865149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423 081,3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391 370,4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341 213,5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295 551,6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290 530,5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80,6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87,2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86,6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98,3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965900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420 831,8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385 810,5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340 483,5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294 821,6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289 800,5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80,9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88,3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86,6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98,3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14144"/>
                  </a:ext>
                </a:extLst>
              </a:tr>
              <a:tr h="1013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2 249,5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5 559,9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730,0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730,0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730,0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32,5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13,1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52196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181 179,7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214 137,9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216 402,2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220 959,4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215 876,5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119,4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101,1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102,1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97,7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275700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11 022,5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11 538,4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117,9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112,7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263010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45 677,6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49 675,1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45 817,5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46 716,0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46 724,1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92,2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102,0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26458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124 479,6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152 924,4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157 584,7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161 243,4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156 152,4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126,6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103,0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102,3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96,8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737134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26 842,4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3 173,8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2 024,3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2 024,3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2 024,3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7,5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63,8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898637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651414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3 274,3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2 073,8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2 024,3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2 024,3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2 024,3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61,8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97,6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715024"/>
                  </a:ext>
                </a:extLst>
              </a:tr>
              <a:tr h="1013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23 518,1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1 050,0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-  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273796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9 505,2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101,2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158301"/>
                  </a:ext>
                </a:extLst>
              </a:tr>
              <a:tr h="596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9 505,2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9 615,0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101,2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923813"/>
                  </a:ext>
                </a:extLst>
              </a:tr>
              <a:tr h="14610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16 903,6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23 500,0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10 000,0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10 000,0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139,0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42,6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466907"/>
                  </a:ext>
                </a:extLst>
              </a:tr>
              <a:tr h="1013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внутреннего долга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16 903,6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23 500,0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10 000,0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10 000,0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139,0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42,6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351597"/>
                  </a:ext>
                </a:extLst>
              </a:tr>
              <a:tr h="15096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5 317 008,7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5 481 311,8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4 614 677,0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3 788 908,9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3 784 097,3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86,8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84,2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82,1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99,9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4" marR="2954" marT="29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621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633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621055"/>
              </p:ext>
            </p:extLst>
          </p:nvPr>
        </p:nvGraphicFramePr>
        <p:xfrm>
          <a:off x="8028384" y="980728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2586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Corki" panose="00000500000000000000" pitchFamily="50" charset="-52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22BB105-252E-4055-B6C8-BAA8E199BD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2816" y="1163608"/>
          <a:ext cx="8538368" cy="54174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81152">
                  <a:extLst>
                    <a:ext uri="{9D8B030D-6E8A-4147-A177-3AD203B41FA5}">
                      <a16:colId xmlns:a16="http://schemas.microsoft.com/office/drawing/2014/main" val="2830978067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805439476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54338865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92445742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48022324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156043389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648201407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56880037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496104335"/>
                    </a:ext>
                  </a:extLst>
                </a:gridCol>
                <a:gridCol w="380752">
                  <a:extLst>
                    <a:ext uri="{9D8B030D-6E8A-4147-A177-3AD203B41FA5}">
                      <a16:colId xmlns:a16="http://schemas.microsoft.com/office/drawing/2014/main" val="2545781343"/>
                    </a:ext>
                  </a:extLst>
                </a:gridCol>
              </a:tblGrid>
              <a:tr h="537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(исполнение)*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(ожидаемая оценка)*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2024, %*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2028 к 2027,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589374"/>
                  </a:ext>
                </a:extLst>
              </a:tr>
              <a:tr h="28603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 "Развитие образования в Кольском муниципальном округе Мурманской области"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2 750 893,3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2 238 355,4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2 235 107,9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2241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Обеспечение комплексной безопасности и модернизация инфраструктуры образования в Кольском муниципальном округе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270 142,5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3 111,0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3 111,0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894225"/>
                  </a:ext>
                </a:extLst>
              </a:tr>
              <a:tr h="23917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Организация  отдыха и оздоровления детей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6 063,3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6 021,8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6 025,4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42885"/>
                  </a:ext>
                </a:extLst>
              </a:tr>
              <a:tr h="29747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Обеспечение предоставления услуг (работ) в сфере дошкольного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740 581,9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707 148,2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708 508,2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130043"/>
                  </a:ext>
                </a:extLst>
              </a:tr>
              <a:tr h="26491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Обеспечение предоставления услуг (работ) в сфере общего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1 082 558,4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1 030 635,0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1 038 062,7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829261"/>
                  </a:ext>
                </a:extLst>
              </a:tr>
              <a:tr h="29747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Обеспечение предоставления услуг (работ) в сфере дополнительного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229 319,1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208 479,9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208 479,9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00334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6. Обеспечение организационно - методической деятельности муниципальных образовательных учреждений Кольского муниципального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207 871,2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194 991,0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182 873,5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930566"/>
                  </a:ext>
                </a:extLst>
              </a:tr>
              <a:tr h="7200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"Все лучшее детям"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68 502,7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839908"/>
                  </a:ext>
                </a:extLst>
              </a:tr>
              <a:tr h="14660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"Педагоги и наставники"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87 803,0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87 968,5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88 047,2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31848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"Поддержка семьи"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58 051,2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29931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2 "Развитие семейных форм устройства детей-сирот и детей, оставшихся без попечения родителей, на 2026-2030 годы"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115 828,2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118 951,4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111 865,3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604080"/>
                  </a:ext>
                </a:extLst>
              </a:tr>
              <a:tr h="30432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Проведение комплекса мероприятий в рамках молодежной политики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18,0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18,0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18,0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392549"/>
                  </a:ext>
                </a:extLst>
              </a:tr>
              <a:tr h="41575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Предоставление дополнительных гарантий детям-сиротам и детям, оставшимся без попечения родителей, лицам из их числа в части реализации жилищных прав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37 167,1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37 167,1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27 292,8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048492"/>
                  </a:ext>
                </a:extLst>
              </a:tr>
              <a:tr h="41575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3.Социальная поддержка граждан, принявших на воспитание в семью детей-сирот и детей, оставшихся без попечения родителей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76 502,5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79 505,9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82 242,7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09271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Социальное обеспечение детей-сирот и детей, оставшихся без попечения родителей, лиц из их числа, профилактика социального сиротства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2 140,6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2 260,4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2 311,8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1" marR="4271" marT="42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611109"/>
                  </a:ext>
                </a:extLst>
              </a:tr>
            </a:tbl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>
          <a:xfrm>
            <a:off x="302816" y="188640"/>
            <a:ext cx="8538368" cy="79208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kern="0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Corki" panose="00000500000000000000" pitchFamily="50" charset="-52"/>
              </a:rPr>
              <a:t>Сведения о расходах бюджета Кольского муниципального округа по муниципальным программам на 2026 год и на плановый период 2027 и 2028 годов в сравнении с ожидаемым исполнением за 2025 год и отчетом за 2024 год</a:t>
            </a:r>
          </a:p>
        </p:txBody>
      </p:sp>
    </p:spTree>
    <p:extLst>
      <p:ext uri="{BB962C8B-B14F-4D97-AF65-F5344CB8AC3E}">
        <p14:creationId xmlns:p14="http://schemas.microsoft.com/office/powerpoint/2010/main" val="297585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kern="0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Corki" panose="00000500000000000000" pitchFamily="50" charset="-52"/>
              </a:rPr>
              <a:t>Сведения о расходах бюджета Кольского муниципального округа по муниципальным программам на 2026 год и на плановый период 2027 и 2028 годов в сравнении с ожидаемым исполнением за 2025 год и отчетом за 2024 год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26E8EE6-157C-4E99-A6DD-BC9AD20064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9512" y="1196752"/>
          <a:ext cx="8712968" cy="5392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5943429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401840469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64768279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50086492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70788148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338698798"/>
                    </a:ext>
                  </a:extLst>
                </a:gridCol>
                <a:gridCol w="302879">
                  <a:extLst>
                    <a:ext uri="{9D8B030D-6E8A-4147-A177-3AD203B41FA5}">
                      <a16:colId xmlns:a16="http://schemas.microsoft.com/office/drawing/2014/main" val="1761700977"/>
                    </a:ext>
                  </a:extLst>
                </a:gridCol>
                <a:gridCol w="328173">
                  <a:extLst>
                    <a:ext uri="{9D8B030D-6E8A-4147-A177-3AD203B41FA5}">
                      <a16:colId xmlns:a16="http://schemas.microsoft.com/office/drawing/2014/main" val="1651395373"/>
                    </a:ext>
                  </a:extLst>
                </a:gridCol>
                <a:gridCol w="296542">
                  <a:extLst>
                    <a:ext uri="{9D8B030D-6E8A-4147-A177-3AD203B41FA5}">
                      <a16:colId xmlns:a16="http://schemas.microsoft.com/office/drawing/2014/main" val="1105175179"/>
                    </a:ext>
                  </a:extLst>
                </a:gridCol>
                <a:gridCol w="296542">
                  <a:extLst>
                    <a:ext uri="{9D8B030D-6E8A-4147-A177-3AD203B41FA5}">
                      <a16:colId xmlns:a16="http://schemas.microsoft.com/office/drawing/2014/main" val="2471571521"/>
                    </a:ext>
                  </a:extLst>
                </a:gridCol>
              </a:tblGrid>
              <a:tr h="2085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(исполнение)*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(ожидаемая оценка)*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2024, %*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2028 к 2027,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78696"/>
                  </a:ext>
                </a:extLst>
              </a:tr>
              <a:tr h="1715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3 "Социальная поддержка отдельных категорий граждан"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81 455,7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83 016,1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83 465,5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862018"/>
                  </a:ext>
                </a:extLst>
              </a:tr>
              <a:tr h="23854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Обеспечение социальных гарантий и усиления адресной направленности мер социальной поддержки населению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81 455,7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83 016,1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83 465,5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764192"/>
                  </a:ext>
                </a:extLst>
              </a:tr>
              <a:tr h="12865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4 "Развитие физической культуры и спорта"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2 024,3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2 024,3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2 024,3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495907"/>
                  </a:ext>
                </a:extLst>
              </a:tr>
              <a:tr h="51193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Организация проведения официальных физкультурных мероприятий и спортивных соревнований муниципального округа, организация участия спортсменов, команд, судей, спортивных волонтёров Кольского муниципального округа в физкультурных и спортивных мероприятиях регионального и межрегионального уровней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2 024,3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2 024,3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2 024,3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89210"/>
                  </a:ext>
                </a:extLst>
              </a:tr>
              <a:tr h="13401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5 "Развитие культуры" 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474 314,3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415 033,2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410 117,3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20441"/>
                  </a:ext>
                </a:extLst>
              </a:tr>
              <a:tr h="12597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Развитие дополнительного образования в сфере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133 830,8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120 211,6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120 316,8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640495"/>
                  </a:ext>
                </a:extLst>
              </a:tr>
              <a:tr h="1795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Развитие творческого потенциала и организация досуга населения Кольского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218 045,4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191 613,2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188 360,4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672009"/>
                  </a:ext>
                </a:extLst>
              </a:tr>
              <a:tr h="18494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Развитие библиотечного дела Кольского муниципального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111 993,8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97 877,3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96 039,5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541389"/>
                  </a:ext>
                </a:extLst>
              </a:tr>
              <a:tr h="18494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Развитие музейного дела в Кольском муниципальном округе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6 025,7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5 331,1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5 400,6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631780"/>
                  </a:ext>
                </a:extLst>
              </a:tr>
              <a:tr h="18494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"Семейные ценности и инфраструктура культуры"(Мурманская область) в рамках национального проекта "Семья"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4 418,6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947460"/>
                  </a:ext>
                </a:extLst>
              </a:tr>
              <a:tr h="18494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6 "Энергосбережение и повышение энергетической эффективности"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2 427,5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2 427,5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2 427,5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601426"/>
                  </a:ext>
                </a:extLst>
              </a:tr>
              <a:tr h="20852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Повышение энергетической эффективности при потреблении энергетических ресурсов в организациях Кольского муниципального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2 427,5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2 427,5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2 427,5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313630"/>
                  </a:ext>
                </a:extLst>
              </a:tr>
              <a:tr h="22782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7 "Развитие транспортной системы и дорожного хозяйства Кольского муниципального округа Мурманской области" на 2026-2030 гг.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176 827,6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189 279,8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191 756,2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346493"/>
                  </a:ext>
                </a:extLst>
              </a:tr>
              <a:tr h="25999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 Развитие системы  предупреждения дорожно-транспортных происшествий и возникновения опасных ситуаций на автомобильных дорогах с участием несовершеннолетних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242,5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242,5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242,5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328846"/>
                  </a:ext>
                </a:extLst>
              </a:tr>
              <a:tr h="19298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Строительство, содержание и ремонт автодорог местного значения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176 585,1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189 037,3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191 513,7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80" marR="2680" marT="2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144996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4457BE3-26F4-4DAF-B2AC-057A5B01A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845132"/>
              </p:ext>
            </p:extLst>
          </p:nvPr>
        </p:nvGraphicFramePr>
        <p:xfrm>
          <a:off x="8028384" y="980728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2586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Corki" panose="00000500000000000000" pitchFamily="50" charset="-52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5167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51519" y="161763"/>
            <a:ext cx="8712968" cy="79208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kern="0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Corki" panose="00000500000000000000" pitchFamily="50" charset="-52"/>
              </a:rPr>
              <a:t>Сведения о расходах бюджета Кольского муниципального округа по муниципальным программам на 2026 год и на плановый период 2027 и 2028 годов в сравнении с ожидаемым исполнением за 2025 год и отчетом за 2024 год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4C252B5-D848-469C-83AB-EE382041311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1520" y="987151"/>
          <a:ext cx="8712968" cy="5823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0520">
                  <a:extLst>
                    <a:ext uri="{9D8B030D-6E8A-4147-A177-3AD203B41FA5}">
                      <a16:colId xmlns:a16="http://schemas.microsoft.com/office/drawing/2014/main" val="22066245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68407516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7670548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15944555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65313299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59955804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3125302952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587079418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323639666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827160316"/>
                    </a:ext>
                  </a:extLst>
                </a:gridCol>
              </a:tblGrid>
              <a:tr h="8683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(исполнение)*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(ожидаемая оценка)*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2024, %*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2028 к 2027,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30133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8 "Развитие экономического потенциала и формирование благоприятного предпринимательского климата в Кольском муниципальном округе Мурманской области"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1 050,0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1 050,0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3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Предоставление поддержки субъектам малого предпринимательства, в том числе крестьянско-фермерским хозяйствам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600,0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600,0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600,0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74456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Предоставление финансовой поддержки социально ориентированным некоммерческим организациям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350,0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350,0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350,0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42856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Развитие торговли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753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9 "Управление муниципальными финансами"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- 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- 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23 500,0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10 000,0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10 000,0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823146"/>
                  </a:ext>
                </a:extLst>
              </a:tr>
              <a:tr h="2395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Обеспечение эффективного управления муниципальным долгом Кольского муниципального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23 500,0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10 000,0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10 000,0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246512"/>
                  </a:ext>
                </a:extLst>
              </a:tr>
              <a:tr h="25126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10 "Управление муниципальным имуществом Кольского округа на 2026-2030 гг."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16 000,0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11 000,0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13 764,6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07788"/>
                  </a:ext>
                </a:extLst>
              </a:tr>
              <a:tr h="26300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Обеспечение реализации муниципальных функций в сфере управления муниципальным имуществом Кольского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2 000,1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117307"/>
                  </a:ext>
                </a:extLst>
              </a:tr>
              <a:tr h="27475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Содержание животных, находящихся в собственности Кольского муниципального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14 000,0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9 000,0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11 764,5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325221"/>
                  </a:ext>
                </a:extLst>
              </a:tr>
              <a:tr h="14248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11 "Охрана окружающей среды"  на 2026-2030 гг.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2 500,0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2 500,0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2 500,0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637159"/>
                  </a:ext>
                </a:extLst>
              </a:tr>
              <a:tr h="29824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Ликвидация накопленного экологического ущерба в результате прошлой хозяйственной деятельности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2 500,0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2 500,0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2 500,0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17613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12 "Развитие гражданского общества в Кольском муниципальном округе"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1 243,8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1 243,8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1 243,8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13665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Проведение комплекса мероприятий, направленных на профилактику негативных явлений и формирование здорового образа жизни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615,5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615,5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615,5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70539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Повышение уровня правовой культуры и информированности населения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380,7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380,7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380,7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40065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Мероприятия по противодействию терроризму и экстремизму, предупреждению межнациональных конфликтов в обществе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47,6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47,6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47,6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459675"/>
                  </a:ext>
                </a:extLst>
              </a:tr>
              <a:tr h="12634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Охрана общественного порядка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200,0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200,0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6" marR="1966" marT="1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325199"/>
                  </a:ext>
                </a:extLst>
              </a:tr>
              <a:tr h="1312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13 "Развитие муниципального управления" 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385 310,3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382 260,3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384 627,1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210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Осуществление муниципальных функций, направленных на обеспечение деятельности Главы Кольского округа, администрации Кольского округа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280 526,4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277 703,9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280 070,7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606933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C5FD148-0147-40C1-A468-8BF9C9A7B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404608"/>
              </p:ext>
            </p:extLst>
          </p:nvPr>
        </p:nvGraphicFramePr>
        <p:xfrm>
          <a:off x="8157351" y="755558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2586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Corki" panose="00000500000000000000" pitchFamily="50" charset="-52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039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39687" y="188640"/>
            <a:ext cx="8709028" cy="79208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kern="0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Corki" panose="00000500000000000000" pitchFamily="50" charset="-52"/>
              </a:rPr>
              <a:t>Сведения о расходах бюджета Кольского муниципального округа по муниципальным программам на 2026 год и на плановый период 2027 и 2028 годов в сравнении с ожидаемым исполнением за 2025 год и отчетом за 2024 год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080CFC1-864D-46A4-8926-612E3AC57B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9687" y="1062247"/>
          <a:ext cx="8709028" cy="5550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2813">
                  <a:extLst>
                    <a:ext uri="{9D8B030D-6E8A-4147-A177-3AD203B41FA5}">
                      <a16:colId xmlns:a16="http://schemas.microsoft.com/office/drawing/2014/main" val="2632332544"/>
                    </a:ext>
                  </a:extLst>
                </a:gridCol>
                <a:gridCol w="435451">
                  <a:extLst>
                    <a:ext uri="{9D8B030D-6E8A-4147-A177-3AD203B41FA5}">
                      <a16:colId xmlns:a16="http://schemas.microsoft.com/office/drawing/2014/main" val="2873445144"/>
                    </a:ext>
                  </a:extLst>
                </a:gridCol>
                <a:gridCol w="435451">
                  <a:extLst>
                    <a:ext uri="{9D8B030D-6E8A-4147-A177-3AD203B41FA5}">
                      <a16:colId xmlns:a16="http://schemas.microsoft.com/office/drawing/2014/main" val="29936828"/>
                    </a:ext>
                  </a:extLst>
                </a:gridCol>
                <a:gridCol w="725752">
                  <a:extLst>
                    <a:ext uri="{9D8B030D-6E8A-4147-A177-3AD203B41FA5}">
                      <a16:colId xmlns:a16="http://schemas.microsoft.com/office/drawing/2014/main" val="3599561620"/>
                    </a:ext>
                  </a:extLst>
                </a:gridCol>
                <a:gridCol w="725752">
                  <a:extLst>
                    <a:ext uri="{9D8B030D-6E8A-4147-A177-3AD203B41FA5}">
                      <a16:colId xmlns:a16="http://schemas.microsoft.com/office/drawing/2014/main" val="281230774"/>
                    </a:ext>
                  </a:extLst>
                </a:gridCol>
                <a:gridCol w="798327">
                  <a:extLst>
                    <a:ext uri="{9D8B030D-6E8A-4147-A177-3AD203B41FA5}">
                      <a16:colId xmlns:a16="http://schemas.microsoft.com/office/drawing/2014/main" val="890448572"/>
                    </a:ext>
                  </a:extLst>
                </a:gridCol>
                <a:gridCol w="290301">
                  <a:extLst>
                    <a:ext uri="{9D8B030D-6E8A-4147-A177-3AD203B41FA5}">
                      <a16:colId xmlns:a16="http://schemas.microsoft.com/office/drawing/2014/main" val="1349652131"/>
                    </a:ext>
                  </a:extLst>
                </a:gridCol>
                <a:gridCol w="290301">
                  <a:extLst>
                    <a:ext uri="{9D8B030D-6E8A-4147-A177-3AD203B41FA5}">
                      <a16:colId xmlns:a16="http://schemas.microsoft.com/office/drawing/2014/main" val="1884470002"/>
                    </a:ext>
                  </a:extLst>
                </a:gridCol>
                <a:gridCol w="362876">
                  <a:extLst>
                    <a:ext uri="{9D8B030D-6E8A-4147-A177-3AD203B41FA5}">
                      <a16:colId xmlns:a16="http://schemas.microsoft.com/office/drawing/2014/main" val="3388627604"/>
                    </a:ext>
                  </a:extLst>
                </a:gridCol>
                <a:gridCol w="342004">
                  <a:extLst>
                    <a:ext uri="{9D8B030D-6E8A-4147-A177-3AD203B41FA5}">
                      <a16:colId xmlns:a16="http://schemas.microsoft.com/office/drawing/2014/main" val="931116026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(исполнение)*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(ожидаемая оценка)*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2024, %*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2028 к 2027,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29436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Развитие кадрового потенциала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488,0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488,0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488,0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53279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Обеспечение развития информационной системы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1 649,5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1 322,0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1 322,0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7548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Создание условий для получения населением актуальной, достоверной информации о деятельности исполнительных органов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9 615,0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9 615,0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9 615,0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03854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Обеспечение бухгалтерского обслуживания учреждений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86 339,8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86 339,8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86 339,8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2618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6. Обеспечение сохранности, комплектования, учета и использования архивных документов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6 691,6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6 791,6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6 791,6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15006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14 "Молодежь Кольского муниципального округа"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12 001,0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12 001,0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12 001,0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3615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Развитие творческого потенциала и организация досуга молодежи Кольского муниципального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1 531,8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1 531,8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1 531,8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82637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Проведение мероприятий, направленных на формирование патриотического сознания граждан Кольского муниципального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469,2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469,2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469,2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52486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Вовлечение молодежи в социальную практику, формирование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деловой,экономической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политической активности.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10 000,0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10 000,0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10 000,0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861317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15 «Благоустройство территории Кольского муниципального округа Мурманской области»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121 161,2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35 941,2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35 941,2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2072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</a:t>
                      </a:r>
                      <a:b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территории Кольского муниципального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62 838,6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22 941,2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22 941,2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546406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 Обеспечение мероприятий по организации ритуальных услуг и содержанию мест захоронения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15 322,6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10 000,0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10 000,0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89953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 3. Формирование современной городской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2 500,0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2 500,0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2 500,0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46203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Обеспечение доступной среды для маломобильных групп населения на территории Кольского муниципального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500,0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500,0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500,0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574200"/>
                  </a:ext>
                </a:extLst>
              </a:tr>
              <a:tr h="15813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"Формирование комфортной городской среды"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40 000,0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742095"/>
                  </a:ext>
                </a:extLst>
              </a:tr>
              <a:tr h="15813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16 «Комплексное развитие жилищно-коммунального хозяйства Кольского муниципального округа Мурманской области"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- 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- 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338 889,9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191 006,0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191 006,0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809391"/>
                  </a:ext>
                </a:extLst>
              </a:tr>
              <a:tr h="15813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Содержание и ремонт муниципального жилищного фонда в надлежащем техническом состоянии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158 749,9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21 116,0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21 116,0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451923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BC917A3-DB34-43ED-A252-6D41B1563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147163"/>
              </p:ext>
            </p:extLst>
          </p:nvPr>
        </p:nvGraphicFramePr>
        <p:xfrm>
          <a:off x="8126715" y="838608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2586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Corki" panose="00000500000000000000" pitchFamily="50" charset="-52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65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00221" y="188640"/>
            <a:ext cx="8642027" cy="79208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kern="0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Corki" panose="00000500000000000000" pitchFamily="50" charset="-52"/>
              </a:rPr>
              <a:t>Сведения о расходах бюджета Кольского муниципального округа по муниципальным программам на 2026 год и на плановый период 2027 и 2028 годов в сравнении с ожидаемым исполнением за 2025 год и отчетом за 2024 год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0D125D5-F972-4341-A3EC-6217E447BB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0221" y="1196752"/>
          <a:ext cx="8640963" cy="51804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9731">
                  <a:extLst>
                    <a:ext uri="{9D8B030D-6E8A-4147-A177-3AD203B41FA5}">
                      <a16:colId xmlns:a16="http://schemas.microsoft.com/office/drawing/2014/main" val="263233254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87344514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993682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9956162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81230774"/>
                    </a:ext>
                  </a:extLst>
                </a:gridCol>
                <a:gridCol w="833509">
                  <a:extLst>
                    <a:ext uri="{9D8B030D-6E8A-4147-A177-3AD203B41FA5}">
                      <a16:colId xmlns:a16="http://schemas.microsoft.com/office/drawing/2014/main" val="890448572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34965213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88447000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388627604"/>
                    </a:ext>
                  </a:extLst>
                </a:gridCol>
                <a:gridCol w="339331">
                  <a:extLst>
                    <a:ext uri="{9D8B030D-6E8A-4147-A177-3AD203B41FA5}">
                      <a16:colId xmlns:a16="http://schemas.microsoft.com/office/drawing/2014/main" val="931116026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(исполнение)*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(ожидаемая оценка)*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2024, %*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2028 к 2027,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294362"/>
                  </a:ext>
                </a:extLst>
              </a:tr>
              <a:tr h="44347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Подготовка объектов жилищно-коммунального хозяйства муниципального образования  Кольский округ к работе в отопительный период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13 400,0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6 500,0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6 500,0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145453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Модернизация объектов коммунальной инфраструктуры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5 500,0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2 400,0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2 400,0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96773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 5. Снос ветхого и аварийного жилищного фонда, нежилых построек на территории  Кольского муниципального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500,0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493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7. Обеспечение деятельности казенных учреждений в области дорожного и жилищно-коммунального хозяйства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160 740,0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160 990,0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160 990,0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483492"/>
                  </a:ext>
                </a:extLst>
              </a:tr>
              <a:tr h="22803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17 "Управление земельными ресурсами Кольского округа" на 2026-2030 гг."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1 546,3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1 510,0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1 510,0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762279"/>
                  </a:ext>
                </a:extLst>
              </a:tr>
              <a:tr h="24004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Совершенствование управления земельными ресурсами Кольского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1 546,3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1 510,0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1 510,0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50062"/>
                  </a:ext>
                </a:extLst>
              </a:tr>
              <a:tr h="25205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18 "Обеспечение мер пожарной безопасности на территории  Кольского округа Мурманской области"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1 750,0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1 715,0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1 715,0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761921"/>
                  </a:ext>
                </a:extLst>
              </a:tr>
              <a:tr h="26406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Проведение комплекса мероприятий, направленных на повышение уровня противопожарной безопасности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70,0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45,0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45,0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538144"/>
                  </a:ext>
                </a:extLst>
              </a:tr>
              <a:tr h="12690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Пропаганда знаний в области пожарной безопасности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30,0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20,0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20,0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671075"/>
                  </a:ext>
                </a:extLst>
              </a:tr>
              <a:tr h="27607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Привлечение добровольцев для оказания помощи в ликвидации ландшафтных (природных) пожаров на территории Кольского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650,0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650,0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650,0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975760"/>
                  </a:ext>
                </a:extLst>
              </a:tr>
              <a:tr h="40975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Выполнение работ по ликвидации чрезвычайных ситуаций, связанных с возникновением ландшафтных (природных) пожаров в границах Кольского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1 000,0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685793"/>
                  </a:ext>
                </a:extLst>
              </a:tr>
              <a:tr h="50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19 «Обеспечение мероприятий, направленных на развитие гражданской обороны, на защиту населения и территорий Кольского муниципального округа Мурманской области от чрезвычайных ситуаций природного и техногенного характера» на 2026-2030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24 292,9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24 327,9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24 327,9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780778"/>
                  </a:ext>
                </a:extLst>
              </a:tr>
              <a:tr h="23832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Реализация мероприятий, направленных на развитие гражданской обороны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896,0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1 158,7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1 463,9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226671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2E04233-E6C0-4CC6-B3CE-BAC686F1AE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845132"/>
              </p:ext>
            </p:extLst>
          </p:nvPr>
        </p:nvGraphicFramePr>
        <p:xfrm>
          <a:off x="8028384" y="980728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2586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Corki" panose="00000500000000000000" pitchFamily="50" charset="-52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528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kern="0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Corki" panose="00000500000000000000" pitchFamily="50" charset="-52"/>
              </a:rPr>
              <a:t>Сведения о расходах бюджета Кольского муниципального округа по муниципальным программам на 2026 год и на плановый период 2027 и 2028 годов в сравнении с ожидаемым исполнением за 2025 год и отчетом за 2024 год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20A592D-70FE-455D-8887-09F5EBEE57B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0221" y="1412776"/>
          <a:ext cx="8640963" cy="24270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9691">
                  <a:extLst>
                    <a:ext uri="{9D8B030D-6E8A-4147-A177-3AD203B41FA5}">
                      <a16:colId xmlns:a16="http://schemas.microsoft.com/office/drawing/2014/main" val="263233254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87344514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993682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59956162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81230774"/>
                    </a:ext>
                  </a:extLst>
                </a:gridCol>
                <a:gridCol w="1049533">
                  <a:extLst>
                    <a:ext uri="{9D8B030D-6E8A-4147-A177-3AD203B41FA5}">
                      <a16:colId xmlns:a16="http://schemas.microsoft.com/office/drawing/2014/main" val="890448572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34965213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88447000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388627604"/>
                    </a:ext>
                  </a:extLst>
                </a:gridCol>
                <a:gridCol w="339331">
                  <a:extLst>
                    <a:ext uri="{9D8B030D-6E8A-4147-A177-3AD203B41FA5}">
                      <a16:colId xmlns:a16="http://schemas.microsoft.com/office/drawing/2014/main" val="931116026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(исполнение)*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(ожидаемая оценка)*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2024, %*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2028 к 2027,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294362"/>
                  </a:ext>
                </a:extLst>
              </a:tr>
              <a:tr h="2503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Организация мероприятий по защите населения и территорий от ЧС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20,0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765512"/>
                  </a:ext>
                </a:extLst>
              </a:tr>
              <a:tr h="26234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Обеспечение деятельности МКУ "Управление по обеспечению безопасности населения Кольского округа"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23 376,9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23 169,2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22 864,0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029396"/>
                  </a:ext>
                </a:extLst>
              </a:tr>
              <a:tr h="27435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20 "Обеспечение жильем молодых семей Кольского муниципального округа на 2026-2030 гг."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18 234,3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18 108,0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19 661,7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610409"/>
                  </a:ext>
                </a:extLst>
              </a:tr>
              <a:tr h="14234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Обеспечение жильем молодых 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18 234,3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18 108,0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19 661,7  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969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-     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4 551 250,6   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3 741 750,9   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3 736 112,3   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82,2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2" marR="1702" marT="17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>
                        <a:alpha val="7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357458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7AF0AB-ED5E-408B-8DA3-0261E439E43F}"/>
              </a:ext>
            </a:extLst>
          </p:cNvPr>
          <p:cNvSpPr/>
          <p:nvPr/>
        </p:nvSpPr>
        <p:spPr>
          <a:xfrm>
            <a:off x="899592" y="4139324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*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указать данные и провести анализ,  в связи с объединением района и поселений в округ.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E3CED30-CF93-4046-91AA-BA59647B9A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204911"/>
              </p:ext>
            </p:extLst>
          </p:nvPr>
        </p:nvGraphicFramePr>
        <p:xfrm>
          <a:off x="8028384" y="1196752"/>
          <a:ext cx="812800" cy="18288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2586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Corki" panose="00000500000000000000" pitchFamily="50" charset="-52"/>
                        </a:rPr>
                        <a:t>тыс. рублей </a:t>
                      </a:r>
                      <a:endParaRPr lang="ru-RU" sz="1200" b="1" i="1" u="none" strike="noStrike" dirty="0">
                        <a:effectLst/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0909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11560" y="594137"/>
            <a:ext cx="3827639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orki" panose="00000500000000000000" pitchFamily="50" charset="-52"/>
              </a:rPr>
              <a:t>Перечень публичных нормативных обязательств, подлежащих исполнению за счет средств бюджета Кольского муниципального округа,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Corki" panose="00000500000000000000" pitchFamily="50" charset="-52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orki" panose="00000500000000000000" pitchFamily="50" charset="-52"/>
              </a:rPr>
              <a:t>на 2026 год и на плановый период 2027 и 2028 годов</a:t>
            </a:r>
          </a:p>
        </p:txBody>
      </p: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7362982" y="3077534"/>
            <a:ext cx="11334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latin typeface="Corki" panose="00000500000000000000" pitchFamily="50" charset="-52"/>
                <a:cs typeface="Times New Roman" pitchFamily="18" charset="0"/>
              </a:rPr>
              <a:t>тыс.рублей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041754"/>
              </p:ext>
            </p:extLst>
          </p:nvPr>
        </p:nvGraphicFramePr>
        <p:xfrm>
          <a:off x="647563" y="3356992"/>
          <a:ext cx="7848873" cy="2425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9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Наименование публичного нормативного обязательства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Вид бюджета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Сумма на 2026 год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Сумма на 2027 год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Сумма на 2028 год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1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Содержание ребенка в семье опекуна (попечителя) и приемной семье, а также вознаграждение, причитающееся приемному родителю 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Областной</a:t>
                      </a: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cs typeface="Times New Roman" pitchFamily="18" charset="0"/>
                        </a:rPr>
                        <a:t> бюджет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Corki" panose="00000500000000000000" pitchFamily="50" charset="-52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48 178,1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50 304,6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53 009,4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C400F9-86FB-43EB-9C3A-39FFFDFCE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7" b="97315" l="10000" r="90000">
                        <a14:foregroundMark x1="16556" y1="77629" x2="16556" y2="77629"/>
                        <a14:foregroundMark x1="29778" y1="91499" x2="29778" y2="91499"/>
                        <a14:foregroundMark x1="18444" y1="51902" x2="18444" y2="51902"/>
                        <a14:foregroundMark x1="16333" y1="52796" x2="16333" y2="52796"/>
                        <a14:foregroundMark x1="64778" y1="81879" x2="64778" y2="81879"/>
                        <a14:foregroundMark x1="69222" y1="75615" x2="69222" y2="75615"/>
                        <a14:foregroundMark x1="68667" y1="80761" x2="68667" y2="80761"/>
                        <a14:foregroundMark x1="67889" y1="82774" x2="67889" y2="82774"/>
                        <a14:foregroundMark x1="69333" y1="86801" x2="69333" y2="86801"/>
                        <a14:foregroundMark x1="76333" y1="83669" x2="76333" y2="83669"/>
                        <a14:foregroundMark x1="61333" y1="7606" x2="61333" y2="7606"/>
                        <a14:foregroundMark x1="61000" y1="6040" x2="61000" y2="6040"/>
                        <a14:foregroundMark x1="64222" y1="59732" x2="64222" y2="59732"/>
                        <a14:foregroundMark x1="70778" y1="77405" x2="70778" y2="77405"/>
                        <a14:foregroundMark x1="26444" y1="92841" x2="26444" y2="92841"/>
                        <a14:foregroundMark x1="66222" y1="84787" x2="66222" y2="84787"/>
                        <a14:foregroundMark x1="73444" y1="75615" x2="73444" y2="75615"/>
                        <a14:foregroundMark x1="73778" y1="80313" x2="73778" y2="80313"/>
                        <a14:foregroundMark x1="75778" y1="83221" x2="75778" y2="83221"/>
                        <a14:foregroundMark x1="77111" y1="83221" x2="77333" y2="83221"/>
                        <a14:foregroundMark x1="64222" y1="89038" x2="64222" y2="89038"/>
                        <a14:foregroundMark x1="58667" y1="61074" x2="58667" y2="61074"/>
                        <a14:foregroundMark x1="14333" y1="81879" x2="14333" y2="81879"/>
                        <a14:foregroundMark x1="15111" y1="76957" x2="15111" y2="76957"/>
                        <a14:foregroundMark x1="31444" y1="93065" x2="31444" y2="93065"/>
                        <a14:foregroundMark x1="30889" y1="93960" x2="30889" y2="93960"/>
                        <a14:foregroundMark x1="30667" y1="93960" x2="30667" y2="93960"/>
                        <a14:foregroundMark x1="30667" y1="93960" x2="30667" y2="93960"/>
                        <a14:foregroundMark x1="64000" y1="87696" x2="64000" y2="87696"/>
                        <a14:foregroundMark x1="14889" y1="82774" x2="14889" y2="82774"/>
                        <a14:foregroundMark x1="15222" y1="86130" x2="15222" y2="86130"/>
                        <a14:foregroundMark x1="15667" y1="86577" x2="15667" y2="86577"/>
                        <a14:foregroundMark x1="16667" y1="84340" x2="16667" y2="84340"/>
                        <a14:foregroundMark x1="16556" y1="81879" x2="16556" y2="81879"/>
                        <a14:foregroundMark x1="16556" y1="83669" x2="16556" y2="83669"/>
                        <a14:foregroundMark x1="16556" y1="85682" x2="16556" y2="85682"/>
                        <a14:foregroundMark x1="16333" y1="86801" x2="16333" y2="86801"/>
                        <a14:foregroundMark x1="15444" y1="86801" x2="15444" y2="86801"/>
                        <a14:foregroundMark x1="15222" y1="85235" x2="15222" y2="85235"/>
                        <a14:foregroundMark x1="14889" y1="84340" x2="14889" y2="84340"/>
                        <a14:foregroundMark x1="61889" y1="95749" x2="61889" y2="95749"/>
                        <a14:foregroundMark x1="63667" y1="97315" x2="63667" y2="97315"/>
                        <a14:foregroundMark x1="66667" y1="95749" x2="66667" y2="95749"/>
                        <a14:foregroundMark x1="68333" y1="95749" x2="68333" y2="95749"/>
                        <a14:foregroundMark x1="70556" y1="94855" x2="70556" y2="94855"/>
                        <a14:foregroundMark x1="71333" y1="94407" x2="71333" y2="94407"/>
                        <a14:foregroundMark x1="65444" y1="97315" x2="65444" y2="97315"/>
                        <a14:foregroundMark x1="66000" y1="96868" x2="66000" y2="96868"/>
                        <a14:backgroundMark x1="18667" y1="52796" x2="18667" y2="52796"/>
                        <a14:backgroundMark x1="19556" y1="50112" x2="19556" y2="50112"/>
                        <a14:backgroundMark x1="19889" y1="51454" x2="19222" y2="51454"/>
                        <a14:backgroundMark x1="16333" y1="52796" x2="16333" y2="52796"/>
                        <a14:backgroundMark x1="18333" y1="51454" x2="18333" y2="51454"/>
                        <a14:backgroundMark x1="18778" y1="51902" x2="18778" y2="51902"/>
                        <a14:backgroundMark x1="18111" y1="52349" x2="18111" y2="52349"/>
                        <a14:backgroundMark x1="18444" y1="51902" x2="18444" y2="51902"/>
                      </a14:backgroundRemoval>
                    </a14:imgEffect>
                  </a14:imgLayer>
                </a14:imgProps>
              </a:ext>
            </a:extLst>
          </a:blip>
          <a:srcRect l="11508" r="12028"/>
          <a:stretch/>
        </p:blipFill>
        <p:spPr>
          <a:xfrm>
            <a:off x="4355976" y="653235"/>
            <a:ext cx="3827640" cy="21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3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54580"/>
            <a:ext cx="8136903" cy="559800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Расходы бюджета</a:t>
            </a:r>
            <a:r>
              <a:rPr kumimoji="0" lang="ru-RU" alt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выплачиваемые из бюджета денежные средства. 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Расходное обязательство  – 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обязанность выплатить денежные средства из соответствующего бюджета.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Дефицит бюджета –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превышение расходов бюджета над его доходами.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Профицит бюджета –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превышение доходов бюджета над его расходами.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Межбюджетные трансферты –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денежные средства, перечисляемые из одного бюджета бюджетной системы Российской Федерации другому бюджету.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Дотации –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на безвозмездной и безвозвратной основе без указания конкретных целей использования.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Субвенции –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на безвозмездной и безвозвратной основе на финансирование делегированных другим публично-правовым образованиям полномочий.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Субсидии –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на безвозмездной и безвозвратной основе на условиях долевого </a:t>
            </a:r>
            <a:r>
              <a:rPr kumimoji="0" lang="ru-RU" altLang="ru-RU" sz="13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софинансирования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 расходов других бюджетов.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300" b="1" i="1" kern="0" dirty="0">
                <a:solidFill>
                  <a:srgbClr val="000000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Муниципальная</a:t>
            </a: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 программа –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система мероприятий и инструментов </a:t>
            </a:r>
            <a:r>
              <a:rPr lang="ru-RU" altLang="ru-RU" sz="1300" i="1" kern="0" dirty="0">
                <a:solidFill>
                  <a:srgbClr val="000000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муниципальной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 политики, обеспечивающих в рамках реализации ключевых </a:t>
            </a:r>
            <a:r>
              <a:rPr lang="ru-RU" altLang="ru-RU" sz="1300" i="1" kern="0" dirty="0">
                <a:solidFill>
                  <a:srgbClr val="000000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муниципальных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 функций достижение приоритетов и целей </a:t>
            </a:r>
            <a:r>
              <a:rPr lang="ru-RU" altLang="ru-RU" sz="1300" i="1" kern="0" dirty="0">
                <a:solidFill>
                  <a:srgbClr val="000000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муниципальной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 политики в сфере социально-экономического развития и безопасности.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300" b="1" i="1" kern="0" dirty="0">
                <a:solidFill>
                  <a:srgbClr val="000000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Муниципальное</a:t>
            </a: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 задание –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документ, содержащий требования к составу, качеству, объему, условиям, порядку и результатам оказания муниципальных услуг (выполнения работ).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300" b="1" i="1" kern="0" noProof="0" dirty="0">
                <a:solidFill>
                  <a:srgbClr val="000000"/>
                </a:solidFill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Му</a:t>
            </a: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ниципальные услуги (работы) –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услуги (работы), оказываемые (выполняемые) органами местного самоуправления, муниципальными учреждениями.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Муниципальный долг –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обязательства публично-правового образования по полученным кредитам, выпущенным ценным бумагам, предоставленным гарантиям перед третьими лицами.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Главный распорядитель бюджетных средств –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Главный администратор источников финансирования дефицита бюджета – </a:t>
            </a:r>
            <a:r>
              <a:rPr kumimoji="0" lang="ru-RU" altLang="ru-RU" sz="13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ki" panose="00000500000000000000" pitchFamily="50" charset="-52"/>
                <a:ea typeface="Calibri" pitchFamily="34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иная организация, имеющий(ая) в своем ведении администраторов источников финансирования дефицита бюджета.</a:t>
            </a:r>
            <a:endParaRPr kumimoji="0" lang="ru-RU" sz="130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74468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4656690"/>
              </p:ext>
            </p:extLst>
          </p:nvPr>
        </p:nvGraphicFramePr>
        <p:xfrm>
          <a:off x="318432" y="36633"/>
          <a:ext cx="8445035" cy="9135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45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3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Times New Roman" pitchFamily="18" charset="0"/>
                        </a:rPr>
                        <a:t>Сведения об оценке неналоговых льгот на 2026 года</a:t>
                      </a:r>
                    </a:p>
                  </a:txBody>
                  <a:tcPr marL="5906" marR="5906" marT="59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115616" y="1208546"/>
            <a:ext cx="7151361" cy="1643635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635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Льготы, применяемые в муниципальном образовании Кольский муниципальный округ Мурманской области:</a:t>
            </a:r>
          </a:p>
          <a:p>
            <a:pPr marL="285750" indent="-285750" algn="ctr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Постановления Правительства Мурманской области от 26 декабря 2024г. № 965 –ПП (п.п.2.3)</a:t>
            </a:r>
          </a:p>
          <a:p>
            <a:pPr marL="285750" indent="-285750" algn="ctr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Федеральным законом РФ № 171-ФЗ от 23.06.2014 статьей 39.7 пункт 4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15616" y="5085184"/>
            <a:ext cx="3652910" cy="1225048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635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Арендная плата за земельные участки –342 850,0 тыс. рублей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3400310"/>
            <a:ext cx="3652910" cy="113674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635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Предполагаемая сумма выпадающих доходов бюджета Кольского округа – 6 351,2 тыс. рублей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964E1D-B5E4-497B-BE8E-69970FE05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80" y="3573016"/>
            <a:ext cx="256490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56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423885"/>
            <a:ext cx="62875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ln w="11430"/>
                <a:latin typeface="Corki" panose="00000500000000000000" pitchFamily="50" charset="-52"/>
                <a:ea typeface="+mj-ea"/>
                <a:cs typeface="+mj-cs"/>
              </a:rPr>
              <a:t>Источники финансирования</a:t>
            </a:r>
            <a:r>
              <a:rPr lang="ru-RU" sz="3200" dirty="0">
                <a:latin typeface="Corki" panose="00000500000000000000" pitchFamily="50" charset="-52"/>
              </a:rPr>
              <a:t> </a:t>
            </a:r>
            <a:r>
              <a:rPr lang="ru-RU" sz="3200" b="1" spc="50" dirty="0">
                <a:ln w="11430"/>
                <a:latin typeface="Corki" panose="00000500000000000000" pitchFamily="50" charset="-52"/>
                <a:ea typeface="+mj-ea"/>
                <a:cs typeface="+mj-cs"/>
              </a:rPr>
              <a:t>дефицита  бюджета Кольского муниципального округа</a:t>
            </a:r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7452320" y="1737095"/>
            <a:ext cx="8407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latin typeface="Corki" panose="00000500000000000000" pitchFamily="50" charset="-52"/>
                <a:cs typeface="Times New Roman" pitchFamily="18" charset="0"/>
              </a:rPr>
              <a:t>тыс.рублей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AF45384-8676-4826-8C5A-0CAF4E15644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50900" y="2060848"/>
          <a:ext cx="7442200" cy="3905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7235">
                  <a:extLst>
                    <a:ext uri="{9D8B030D-6E8A-4147-A177-3AD203B41FA5}">
                      <a16:colId xmlns:a16="http://schemas.microsoft.com/office/drawing/2014/main" val="1153711654"/>
                    </a:ext>
                  </a:extLst>
                </a:gridCol>
                <a:gridCol w="1230850">
                  <a:extLst>
                    <a:ext uri="{9D8B030D-6E8A-4147-A177-3AD203B41FA5}">
                      <a16:colId xmlns:a16="http://schemas.microsoft.com/office/drawing/2014/main" val="1183007147"/>
                    </a:ext>
                  </a:extLst>
                </a:gridCol>
                <a:gridCol w="1246711">
                  <a:extLst>
                    <a:ext uri="{9D8B030D-6E8A-4147-A177-3AD203B41FA5}">
                      <a16:colId xmlns:a16="http://schemas.microsoft.com/office/drawing/2014/main" val="806297386"/>
                    </a:ext>
                  </a:extLst>
                </a:gridCol>
                <a:gridCol w="1167404">
                  <a:extLst>
                    <a:ext uri="{9D8B030D-6E8A-4147-A177-3AD203B41FA5}">
                      <a16:colId xmlns:a16="http://schemas.microsoft.com/office/drawing/2014/main" val="2280031290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дефицита бюджета Кольского муниципального округа на 2026 год и на плановый период 2027 и 2028 годов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989604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полученные из других бюджетов бюджетной системы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612891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бюджетных кредитов, полученных из других бюджетов бюджетной системы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72 800,0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360128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74774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 кредитов, предоставленных кредитными организациями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946658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180 000,0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758278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 /  ПРОФИЦИТ (+)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-180 000,0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22 800,0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094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334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167214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Corki" panose="00000500000000000000" pitchFamily="50" charset="-52"/>
                <a:cs typeface="Times New Roman" pitchFamily="18" charset="0"/>
              </a:rPr>
              <a:t>Сведения о планируемых объемах муниципального долга муниципального образования Кольского муниципального округа на 2026 год и на плановый период 2027 и 2028 годов</a:t>
            </a:r>
          </a:p>
        </p:txBody>
      </p: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7851315" y="1489274"/>
            <a:ext cx="8354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400" b="1" dirty="0">
                <a:latin typeface="Corki" panose="00000500000000000000" pitchFamily="50" charset="-52"/>
                <a:cs typeface="Times New Roman" pitchFamily="18" charset="0"/>
              </a:rPr>
              <a:t>тыс.рублей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F5C2E0C-87C1-495E-A860-A5CDECADA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8457"/>
              </p:ext>
            </p:extLst>
          </p:nvPr>
        </p:nvGraphicFramePr>
        <p:xfrm>
          <a:off x="457200" y="1797051"/>
          <a:ext cx="8229600" cy="4859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555">
                  <a:extLst>
                    <a:ext uri="{9D8B030D-6E8A-4147-A177-3AD203B41FA5}">
                      <a16:colId xmlns:a16="http://schemas.microsoft.com/office/drawing/2014/main" val="1752190413"/>
                    </a:ext>
                  </a:extLst>
                </a:gridCol>
                <a:gridCol w="1012874">
                  <a:extLst>
                    <a:ext uri="{9D8B030D-6E8A-4147-A177-3AD203B41FA5}">
                      <a16:colId xmlns:a16="http://schemas.microsoft.com/office/drawing/2014/main" val="1230084161"/>
                    </a:ext>
                  </a:extLst>
                </a:gridCol>
                <a:gridCol w="825002">
                  <a:extLst>
                    <a:ext uri="{9D8B030D-6E8A-4147-A177-3AD203B41FA5}">
                      <a16:colId xmlns:a16="http://schemas.microsoft.com/office/drawing/2014/main" val="328766692"/>
                    </a:ext>
                  </a:extLst>
                </a:gridCol>
                <a:gridCol w="694309">
                  <a:extLst>
                    <a:ext uri="{9D8B030D-6E8A-4147-A177-3AD203B41FA5}">
                      <a16:colId xmlns:a16="http://schemas.microsoft.com/office/drawing/2014/main" val="2157106864"/>
                    </a:ext>
                  </a:extLst>
                </a:gridCol>
                <a:gridCol w="581994">
                  <a:extLst>
                    <a:ext uri="{9D8B030D-6E8A-4147-A177-3AD203B41FA5}">
                      <a16:colId xmlns:a16="http://schemas.microsoft.com/office/drawing/2014/main" val="2437842293"/>
                    </a:ext>
                  </a:extLst>
                </a:gridCol>
                <a:gridCol w="532984">
                  <a:extLst>
                    <a:ext uri="{9D8B030D-6E8A-4147-A177-3AD203B41FA5}">
                      <a16:colId xmlns:a16="http://schemas.microsoft.com/office/drawing/2014/main" val="3471379834"/>
                    </a:ext>
                  </a:extLst>
                </a:gridCol>
                <a:gridCol w="498269">
                  <a:extLst>
                    <a:ext uri="{9D8B030D-6E8A-4147-A177-3AD203B41FA5}">
                      <a16:colId xmlns:a16="http://schemas.microsoft.com/office/drawing/2014/main" val="1883628329"/>
                    </a:ext>
                  </a:extLst>
                </a:gridCol>
                <a:gridCol w="606499">
                  <a:extLst>
                    <a:ext uri="{9D8B030D-6E8A-4147-A177-3AD203B41FA5}">
                      <a16:colId xmlns:a16="http://schemas.microsoft.com/office/drawing/2014/main" val="3374442875"/>
                    </a:ext>
                  </a:extLst>
                </a:gridCol>
                <a:gridCol w="571783">
                  <a:extLst>
                    <a:ext uri="{9D8B030D-6E8A-4147-A177-3AD203B41FA5}">
                      <a16:colId xmlns:a16="http://schemas.microsoft.com/office/drawing/2014/main" val="2539113041"/>
                    </a:ext>
                  </a:extLst>
                </a:gridCol>
                <a:gridCol w="506437">
                  <a:extLst>
                    <a:ext uri="{9D8B030D-6E8A-4147-A177-3AD203B41FA5}">
                      <a16:colId xmlns:a16="http://schemas.microsoft.com/office/drawing/2014/main" val="2621597978"/>
                    </a:ext>
                  </a:extLst>
                </a:gridCol>
                <a:gridCol w="532984">
                  <a:extLst>
                    <a:ext uri="{9D8B030D-6E8A-4147-A177-3AD203B41FA5}">
                      <a16:colId xmlns:a16="http://schemas.microsoft.com/office/drawing/2014/main" val="3064352320"/>
                    </a:ext>
                  </a:extLst>
                </a:gridCol>
                <a:gridCol w="555447">
                  <a:extLst>
                    <a:ext uri="{9D8B030D-6E8A-4147-A177-3AD203B41FA5}">
                      <a16:colId xmlns:a16="http://schemas.microsoft.com/office/drawing/2014/main" val="2041113487"/>
                    </a:ext>
                  </a:extLst>
                </a:gridCol>
                <a:gridCol w="508479">
                  <a:extLst>
                    <a:ext uri="{9D8B030D-6E8A-4147-A177-3AD203B41FA5}">
                      <a16:colId xmlns:a16="http://schemas.microsoft.com/office/drawing/2014/main" val="3632764566"/>
                    </a:ext>
                  </a:extLst>
                </a:gridCol>
                <a:gridCol w="532984">
                  <a:extLst>
                    <a:ext uri="{9D8B030D-6E8A-4147-A177-3AD203B41FA5}">
                      <a16:colId xmlns:a16="http://schemas.microsoft.com/office/drawing/2014/main" val="52731333"/>
                    </a:ext>
                  </a:extLst>
                </a:gridCol>
              </a:tblGrid>
              <a:tr h="10079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п.п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заемщика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бюджета, кредитной организации, предоставивших заимствования (кредитор)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№, дата договора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 на 01.01.2026г.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Заимствования в 2026 году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в 2026 году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 на 01.01.2027г.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Заимствования в 2027 году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в 2027 году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 на 01.01.2028г.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Заимствования в 2028 году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в 2028 году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 на 01.01.2029г.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121776"/>
                  </a:ext>
                </a:extLst>
              </a:tr>
              <a:tr h="173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337346"/>
                  </a:ext>
                </a:extLst>
              </a:tr>
              <a:tr h="18193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Бюджетные кредиты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311360"/>
                  </a:ext>
                </a:extLst>
              </a:tr>
              <a:tr h="7409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 Кольский муниципальный округ Мурманской области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Министерство финансов Мурманской области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№03-25 от  19.09.2025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72 800,0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72 800,0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72 800,0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72 800,0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390159"/>
                  </a:ext>
                </a:extLst>
              </a:tr>
              <a:tr h="557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 Кольский муниципальный округ Мурманской области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ПАО "СОВКОМБАНК"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№0849300005125000027 от 20.06.2025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586177"/>
                  </a:ext>
                </a:extLst>
              </a:tr>
              <a:tr h="557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 Кольский муниципальный округ Мурманской области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606249"/>
                  </a:ext>
                </a:extLst>
              </a:tr>
              <a:tr h="19027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5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172 800,0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172 800,0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172 800,0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122 800,0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734532"/>
                  </a:ext>
                </a:extLst>
              </a:tr>
              <a:tr h="190275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Муниципальные гарантии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283358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092797"/>
                  </a:ext>
                </a:extLst>
              </a:tr>
              <a:tr h="17358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116119"/>
                  </a:ext>
                </a:extLst>
              </a:tr>
              <a:tr h="17358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172 800,0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172 800,0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172 800,0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122 800,0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5" marR="6135" marT="6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158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665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 txBox="1">
            <a:spLocks/>
          </p:cNvSpPr>
          <p:nvPr/>
        </p:nvSpPr>
        <p:spPr>
          <a:xfrm>
            <a:off x="3059832" y="1378270"/>
            <a:ext cx="4680520" cy="1498247"/>
          </a:xfrm>
          <a:prstGeom prst="rect">
            <a:avLst/>
          </a:prstGeom>
          <a:noFill/>
        </p:spPr>
        <p:txBody>
          <a:bodyPr/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ru-RU" b="1" dirty="0">
                <a:latin typeface="Corki" panose="00000500000000000000" pitchFamily="50" charset="-52"/>
                <a:cs typeface="Times New Roman" pitchFamily="18" charset="0"/>
              </a:rPr>
              <a:t>Программный бюджет </a:t>
            </a:r>
          </a:p>
          <a:p>
            <a:pPr marL="0" indent="0" algn="ctr">
              <a:buFont typeface="Wingdings 2"/>
              <a:buNone/>
            </a:pPr>
            <a:r>
              <a:rPr lang="ru-RU" b="1" dirty="0">
                <a:latin typeface="Corki" panose="00000500000000000000" pitchFamily="50" charset="-52"/>
                <a:cs typeface="Times New Roman" pitchFamily="18" charset="0"/>
              </a:rPr>
              <a:t>Кольского муниципального </a:t>
            </a:r>
          </a:p>
          <a:p>
            <a:pPr marL="0" indent="0" algn="ctr">
              <a:buFont typeface="Wingdings 2"/>
              <a:buNone/>
            </a:pPr>
            <a:r>
              <a:rPr lang="ru-RU" b="1" dirty="0">
                <a:latin typeface="Corki" panose="00000500000000000000" pitchFamily="50" charset="-52"/>
                <a:cs typeface="Times New Roman" pitchFamily="18" charset="0"/>
              </a:rPr>
              <a:t>округа на 2026 год</a:t>
            </a:r>
          </a:p>
        </p:txBody>
      </p:sp>
      <p:sp>
        <p:nvSpPr>
          <p:cNvPr id="8" name="Овал 4"/>
          <p:cNvSpPr/>
          <p:nvPr/>
        </p:nvSpPr>
        <p:spPr>
          <a:xfrm>
            <a:off x="2483768" y="3449584"/>
            <a:ext cx="5976664" cy="20301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>
                <a:solidFill>
                  <a:srgbClr val="D8601E"/>
                </a:solidFill>
                <a:latin typeface="Corki" panose="00000500000000000000" pitchFamily="50" charset="-52"/>
                <a:cs typeface="Segoe UI Semilight" panose="020B0402040204020203" pitchFamily="34" charset="0"/>
              </a:rPr>
              <a:t>Муниципальная программа</a:t>
            </a:r>
            <a:r>
              <a:rPr lang="ru-RU" sz="2400" kern="1200" dirty="0">
                <a:solidFill>
                  <a:srgbClr val="D8601E"/>
                </a:solidFill>
                <a:latin typeface="Corki" panose="00000500000000000000" pitchFamily="50" charset="-52"/>
                <a:cs typeface="Segoe UI Semilight" panose="020B0402040204020203" pitchFamily="34" charset="0"/>
              </a:rPr>
              <a:t> </a:t>
            </a:r>
            <a:r>
              <a:rPr lang="ru-RU" sz="2400" kern="1200" dirty="0">
                <a:solidFill>
                  <a:schemeClr val="tx2">
                    <a:lumMod val="50000"/>
                  </a:schemeClr>
                </a:solidFill>
                <a:latin typeface="Corki" panose="00000500000000000000" pitchFamily="50" charset="-52"/>
                <a:cs typeface="Segoe UI Semilight" panose="020B0402040204020203" pitchFamily="34" charset="0"/>
              </a:rPr>
              <a:t>- это система мероприятий (взаимоувязанных по задачам, срокам осуществления и ресурсам), обеспечивающих в рамках реализации ключевых муниципальных функций достижение приоритетов и целей политики в соответствующей сфере социально-экономического развития муниципального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692674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7544798" y="971629"/>
            <a:ext cx="11676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Corki" panose="00000500000000000000" pitchFamily="50" charset="-52"/>
                <a:cs typeface="Times New Roman" pitchFamily="18" charset="0"/>
              </a:rPr>
              <a:t>тыс.рублей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51937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spc="50" dirty="0">
                <a:ln w="11430"/>
                <a:latin typeface="Corki" panose="00000500000000000000" pitchFamily="50" charset="-52"/>
              </a:rPr>
              <a:t>Основные направления программного бюджета</a:t>
            </a:r>
            <a:endParaRPr lang="en-US" sz="3200" b="1" dirty="0">
              <a:ln w="10160">
                <a:noFill/>
                <a:prstDash val="solid"/>
              </a:ln>
              <a:latin typeface="Corki" panose="00000500000000000000" pitchFamily="50" charset="-52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46241"/>
              </p:ext>
            </p:extLst>
          </p:nvPr>
        </p:nvGraphicFramePr>
        <p:xfrm>
          <a:off x="323528" y="1279406"/>
          <a:ext cx="8352929" cy="5100160"/>
        </p:xfrm>
        <a:graphic>
          <a:graphicData uri="http://schemas.openxmlformats.org/drawingml/2006/table">
            <a:tbl>
              <a:tblPr/>
              <a:tblGrid>
                <a:gridCol w="3341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8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3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83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Наименование целевой программы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01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Главные распорядители бюджетных средств (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ГРБС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) -координатор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01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2026 год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556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По направлению: Развитие и повышение качества человеческого капитала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6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«Развитие образования в Кольском муниципальном округе Мурманской области»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D0D0D"/>
                          </a:solidFill>
                          <a:latin typeface="Corki" panose="00000500000000000000" pitchFamily="50" charset="-52"/>
                        </a:rPr>
                        <a:t>Управление образования администрации Кольского округа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2 750 893,20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«Развитие семейных форм устройства детей-сирот и детей, оставшихся без попечения родителей"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D0D0D"/>
                          </a:solidFill>
                          <a:latin typeface="Corki" panose="00000500000000000000" pitchFamily="50" charset="-52"/>
                        </a:rPr>
                        <a:t>Управление образования администрации Кольского округа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115 828,20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7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«Социальная поддержка отдельных категорий граждан»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Администрация Кольского округа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13 108,00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"Развитие физической культуры и спорта" на 2026-2030 годы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D0D0D"/>
                          </a:solidFill>
                          <a:latin typeface="Corki" panose="00000500000000000000" pitchFamily="50" charset="-52"/>
                        </a:rPr>
                        <a:t>Управление культуры администрации</a:t>
                      </a:r>
                      <a:r>
                        <a:rPr lang="ru-RU" sz="1400" b="0" i="0" u="none" strike="noStrike" baseline="0" dirty="0">
                          <a:solidFill>
                            <a:srgbClr val="0D0D0D"/>
                          </a:solidFill>
                          <a:latin typeface="Corki" panose="00000500000000000000" pitchFamily="50" charset="-52"/>
                        </a:rPr>
                        <a:t> Кольского округа 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474 314,40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8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«Развитие культуры»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D0D0D"/>
                          </a:solidFill>
                          <a:latin typeface="Corki" panose="00000500000000000000" pitchFamily="50" charset="-52"/>
                        </a:rPr>
                        <a:t>Управление культуры администрации</a:t>
                      </a:r>
                      <a:r>
                        <a:rPr lang="ru-RU" sz="1400" b="0" i="0" u="none" strike="noStrike" baseline="0" dirty="0">
                          <a:solidFill>
                            <a:srgbClr val="0D0D0D"/>
                          </a:solidFill>
                          <a:latin typeface="Corki" panose="00000500000000000000" pitchFamily="50" charset="-52"/>
                        </a:rPr>
                        <a:t> Кольского округа 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2 024,30</a:t>
                      </a:r>
                    </a:p>
                  </a:txBody>
                  <a:tcPr marL="7800" marR="7800" marT="5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15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191849"/>
              </p:ext>
            </p:extLst>
          </p:nvPr>
        </p:nvGraphicFramePr>
        <p:xfrm>
          <a:off x="323527" y="1194174"/>
          <a:ext cx="8352927" cy="5187154"/>
        </p:xfrm>
        <a:graphic>
          <a:graphicData uri="http://schemas.openxmlformats.org/drawingml/2006/table">
            <a:tbl>
              <a:tblPr/>
              <a:tblGrid>
                <a:gridCol w="3384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50834089"/>
                    </a:ext>
                  </a:extLst>
                </a:gridCol>
                <a:gridCol w="2088230">
                  <a:extLst>
                    <a:ext uri="{9D8B030D-6E8A-4147-A177-3AD203B41FA5}">
                      <a16:colId xmlns:a16="http://schemas.microsoft.com/office/drawing/2014/main" val="1457480548"/>
                    </a:ext>
                  </a:extLst>
                </a:gridCol>
              </a:tblGrid>
              <a:tr h="3510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Наименование целевой программы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01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Главные распорядители бюджетных средств (ГРБС) -координатор</a:t>
                      </a:r>
                      <a:endParaRPr lang="ru-RU" sz="1400" b="0" i="0" u="none" strike="noStrike" kern="1200" dirty="0">
                        <a:solidFill>
                          <a:schemeClr val="bg1"/>
                        </a:solidFill>
                        <a:latin typeface="Corki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01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2026 год</a:t>
                      </a:r>
                      <a:endParaRPr lang="ru-RU" sz="1400" b="0" i="0" u="none" strike="noStrike" kern="1200" dirty="0">
                        <a:solidFill>
                          <a:schemeClr val="bg1"/>
                        </a:solidFill>
                        <a:latin typeface="Corki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415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По направлению: Повышение безопасности населения и обеспечение комфортных условий проживания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2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«Комплексное развитие жилищно-коммунального хозяйства Кольского муниципального округа Мурманской области»                            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Администрация Кольского округа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ki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338 890,00 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«Комплексное развитие транспортной системы Кольского муниципального округа Мурманской области»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Администрация Кольского округа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ki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176 827,60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9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«Энергосбережение и повышение энергетической эффективности»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Администрация Кольского округа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ki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2 427,50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2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«Обеспечение мер первичной пожарной безопасности на территории Кольского муниципального округа Мурманской области»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Администрация Кольского округа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1 750,00</a:t>
                      </a:r>
                    </a:p>
                  </a:txBody>
                  <a:tcPr marL="6243" marR="6243" marT="4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11318"/>
                  </a:ext>
                </a:extLst>
              </a:tr>
              <a:tr h="528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«Благоустройство территории Кольского муниципального округа Мурманской области»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Администрация Кольского округа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orki" panose="00000500000000000000" pitchFamily="50" charset="-52"/>
                        </a:rPr>
                        <a:t>121 161,30</a:t>
                      </a:r>
                      <a:endParaRPr lang="ru-RU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57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«Обеспечение мероприятий, направленных на развитие гражданской обороны, на защиту населения и территорий Кольского муниципального округа Мурманской области от чрезвычайных ситуаций природного и техногенного характера»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Администрация Кольского округа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24 292,9 </a:t>
                      </a:r>
                    </a:p>
                  </a:txBody>
                  <a:tcPr marL="8210" marR="8210" marT="61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F2E959-AA65-4B6F-9375-64FECDF68355}"/>
              </a:ext>
            </a:extLst>
          </p:cNvPr>
          <p:cNvSpPr/>
          <p:nvPr/>
        </p:nvSpPr>
        <p:spPr>
          <a:xfrm>
            <a:off x="323528" y="251937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spc="50" dirty="0">
                <a:ln w="11430"/>
                <a:latin typeface="Corki" panose="00000500000000000000" pitchFamily="50" charset="-52"/>
              </a:rPr>
              <a:t>Основные направления программного бюджета</a:t>
            </a:r>
            <a:endParaRPr lang="en-US" sz="3200" b="1" dirty="0">
              <a:ln w="10160">
                <a:noFill/>
                <a:prstDash val="solid"/>
              </a:ln>
              <a:latin typeface="Corki" panose="00000500000000000000" pitchFamily="50" charset="-52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3C71D3A1-3E61-4B4C-9DC3-99E8F427D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4798" y="908720"/>
            <a:ext cx="11676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Corki" panose="00000500000000000000" pitchFamily="50" charset="-52"/>
                <a:cs typeface="Times New Roman" pitchFamily="18" charset="0"/>
              </a:rPr>
              <a:t>тыс.рублей</a:t>
            </a:r>
          </a:p>
        </p:txBody>
      </p:sp>
    </p:spTree>
    <p:extLst>
      <p:ext uri="{BB962C8B-B14F-4D97-AF65-F5344CB8AC3E}">
        <p14:creationId xmlns:p14="http://schemas.microsoft.com/office/powerpoint/2010/main" val="131726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077770"/>
              </p:ext>
            </p:extLst>
          </p:nvPr>
        </p:nvGraphicFramePr>
        <p:xfrm>
          <a:off x="323529" y="1279406"/>
          <a:ext cx="8352928" cy="5454955"/>
        </p:xfrm>
        <a:graphic>
          <a:graphicData uri="http://schemas.openxmlformats.org/drawingml/2006/table">
            <a:tbl>
              <a:tblPr/>
              <a:tblGrid>
                <a:gridCol w="3239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7512">
                  <a:extLst>
                    <a:ext uri="{9D8B030D-6E8A-4147-A177-3AD203B41FA5}">
                      <a16:colId xmlns:a16="http://schemas.microsoft.com/office/drawing/2014/main" val="825250465"/>
                    </a:ext>
                  </a:extLst>
                </a:gridCol>
                <a:gridCol w="2225769">
                  <a:extLst>
                    <a:ext uri="{9D8B030D-6E8A-4147-A177-3AD203B41FA5}">
                      <a16:colId xmlns:a16="http://schemas.microsoft.com/office/drawing/2014/main" val="3355383150"/>
                    </a:ext>
                  </a:extLst>
                </a:gridCol>
              </a:tblGrid>
              <a:tr h="943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Наименование целевой программы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0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Главные распорядители бюджетных средств (ГРБС) -координатор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0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2026 год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54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По направлению: Повышение эффективности муниципального управления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0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orki" panose="00000500000000000000" pitchFamily="50" charset="-52"/>
                        </a:rPr>
                        <a:t>Муниципальная программа «Управление муниципальными финансами» на 2026 - 2030 годы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D0D0D"/>
                          </a:solidFill>
                          <a:latin typeface="Corki" panose="00000500000000000000" pitchFamily="50" charset="-52"/>
                        </a:rPr>
                        <a:t>Администрация Кольского округа (Управление финансов администрации Кольского округа)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orki" panose="00000500000000000000" pitchFamily="50" charset="-52"/>
                      </a:endParaRP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23 500,00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«Управление земельными ресурсами  Кольского округа»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D0D0D"/>
                          </a:solidFill>
                          <a:latin typeface="Corki" panose="00000500000000000000" pitchFamily="50" charset="-52"/>
                        </a:rPr>
                        <a:t>Управление муниципальным имуществом Администрации Кольского округа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1 546,30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«Управление муниципальным имуществом Кольского округа»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D0D0D"/>
                          </a:solidFill>
                          <a:latin typeface="Corki" panose="00000500000000000000" pitchFamily="50" charset="-52"/>
                        </a:rPr>
                        <a:t>Управление земельными ресурсами Администрации Кольского округа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16 000,00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0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orki" panose="00000500000000000000" pitchFamily="50" charset="-52"/>
                        </a:rPr>
                        <a:t>Муниципальная программа «Развитие муниципального управления» на 2026-2030 годы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D0D0D"/>
                          </a:solidFill>
                          <a:latin typeface="Corki" panose="00000500000000000000" pitchFamily="50" charset="-52"/>
                        </a:rPr>
                        <a:t>Администрация Кольского округа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orki" panose="00000500000000000000" pitchFamily="50" charset="-52"/>
                      </a:endParaRP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385 310,30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661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orki" panose="00000500000000000000" pitchFamily="50" charset="-52"/>
                        </a:rPr>
                        <a:t>Муниципальная программа «Обеспечение жильем молодых семей Кольского муниципального округа» на 2026-2030 годы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orki" panose="00000500000000000000" pitchFamily="50" charset="-52"/>
                        </a:rPr>
                        <a:t>Управление муниципальным имуществом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18 234,30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81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orki" panose="00000500000000000000" pitchFamily="50" charset="-52"/>
                        </a:rPr>
                        <a:t>Муниципальная программа «Развитие муниципального управления» на 2026-2030 годы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D0D0D"/>
                          </a:solidFill>
                          <a:latin typeface="Corki" panose="00000500000000000000" pitchFamily="50" charset="-52"/>
                        </a:rPr>
                        <a:t>Администрация Кольского округа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orki" panose="00000500000000000000" pitchFamily="50" charset="-52"/>
                      </a:endParaRP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385 310,3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9443"/>
                  </a:ext>
                </a:extLst>
              </a:tr>
              <a:tr h="1704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orki" panose="00000500000000000000" pitchFamily="50" charset="-52"/>
                        </a:rPr>
                        <a:t>Муниципальная программа «Развитие транспортной системы и дорожного хозяйства Кольского муниципального округа Мурманской области» на 2026-2030 годы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D0D0D"/>
                          </a:solidFill>
                          <a:latin typeface="Corki" panose="00000500000000000000" pitchFamily="50" charset="-52"/>
                        </a:rPr>
                        <a:t>Администрация Кольского округа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orki" panose="00000500000000000000" pitchFamily="50" charset="-52"/>
                      </a:endParaRP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176 827,6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788764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439780-0D60-405A-BC77-092135E4AB97}"/>
              </a:ext>
            </a:extLst>
          </p:cNvPr>
          <p:cNvSpPr/>
          <p:nvPr/>
        </p:nvSpPr>
        <p:spPr>
          <a:xfrm>
            <a:off x="323528" y="251937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spc="50" dirty="0">
                <a:ln w="11430"/>
                <a:latin typeface="Corki" panose="00000500000000000000" pitchFamily="50" charset="-52"/>
              </a:rPr>
              <a:t>Основные направления программного бюджета</a:t>
            </a:r>
            <a:endParaRPr lang="en-US" sz="3200" b="1" dirty="0">
              <a:ln w="10160">
                <a:noFill/>
                <a:prstDash val="solid"/>
              </a:ln>
              <a:latin typeface="Corki" panose="00000500000000000000" pitchFamily="50" charset="-52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A5254C23-FBC5-4031-BCC4-E2E2B0BD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4798" y="971629"/>
            <a:ext cx="11676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Corki" panose="00000500000000000000" pitchFamily="50" charset="-52"/>
                <a:cs typeface="Times New Roman" pitchFamily="18" charset="0"/>
              </a:rPr>
              <a:t>тыс.рублей</a:t>
            </a:r>
          </a:p>
        </p:txBody>
      </p:sp>
    </p:spTree>
    <p:extLst>
      <p:ext uri="{BB962C8B-B14F-4D97-AF65-F5344CB8AC3E}">
        <p14:creationId xmlns:p14="http://schemas.microsoft.com/office/powerpoint/2010/main" val="4008798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518789"/>
              </p:ext>
            </p:extLst>
          </p:nvPr>
        </p:nvGraphicFramePr>
        <p:xfrm>
          <a:off x="323526" y="1279406"/>
          <a:ext cx="8352929" cy="4927175"/>
        </p:xfrm>
        <a:graphic>
          <a:graphicData uri="http://schemas.openxmlformats.org/drawingml/2006/table">
            <a:tbl>
              <a:tblPr/>
              <a:tblGrid>
                <a:gridCol w="331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734400719"/>
                    </a:ext>
                  </a:extLst>
                </a:gridCol>
                <a:gridCol w="2088231">
                  <a:extLst>
                    <a:ext uri="{9D8B030D-6E8A-4147-A177-3AD203B41FA5}">
                      <a16:colId xmlns:a16="http://schemas.microsoft.com/office/drawing/2014/main" val="2665607405"/>
                    </a:ext>
                  </a:extLst>
                </a:gridCol>
              </a:tblGrid>
              <a:tr h="12195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Наименование целевой программы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01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Главные распорядители бюджетных средств (ГРБС) -координатор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01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2026 год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98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По направлению: Обеспечение благоприятной окружающей среды 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«Охрана окружающей среды»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Управление территориального развития, градостроительства и экологии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2 500,00</a:t>
                      </a:r>
                    </a:p>
                  </a:txBody>
                  <a:tcPr marL="7296" marR="7296" marT="54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14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По направлению: Развитие гражданского общества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Муниципальная программа «Развитие гражданского общества в Кольском муниципальном округе Мурманской области» на 2026-2030 годы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Управление образования администрации Кольского округа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1 243,80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Муниципальная программа «Молодежь Кольского муниципального округа Мурманской области» на 2026-2030 годы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Управление культуры администрации Кольского округа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12 001,00</a:t>
                      </a:r>
                    </a:p>
                  </a:txBody>
                  <a:tcPr marL="7007" marR="7007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382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По направлению: Обеспечение  устойчивого экономического роста,</a:t>
                      </a:r>
                      <a:r>
                        <a:rPr lang="ru-RU" sz="1400" b="0" i="0" u="none" strike="noStrike" baseline="0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 развития и модернизации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Corki" panose="00000500000000000000" pitchFamily="50" charset="-5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007663"/>
                  </a:ext>
                </a:extLst>
              </a:tr>
              <a:tr h="9053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</a:rPr>
                        <a:t>Муниципальная программа «Развитие экономического потенциала и формирование благоприятного предпринимательского климата в Кольском муниципальном округе Мурманской области» на 2026-2030 годы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Управление экономического развития Администрации Кольского округа</a:t>
                      </a:r>
                    </a:p>
                  </a:txBody>
                  <a:tcPr marL="8210" marR="8210" marT="61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1 050,00</a:t>
                      </a:r>
                    </a:p>
                  </a:txBody>
                  <a:tcPr marL="8210" marR="8210" marT="6158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701590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8D6126D-1758-41E9-B109-BC6EA0325D9A}"/>
              </a:ext>
            </a:extLst>
          </p:cNvPr>
          <p:cNvSpPr/>
          <p:nvPr/>
        </p:nvSpPr>
        <p:spPr>
          <a:xfrm>
            <a:off x="323528" y="251937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spc="50" dirty="0">
                <a:ln w="11430"/>
                <a:latin typeface="Corki" panose="00000500000000000000" pitchFamily="50" charset="-52"/>
              </a:rPr>
              <a:t>Основные направления программного бюджета</a:t>
            </a:r>
            <a:endParaRPr lang="en-US" sz="3200" b="1" dirty="0">
              <a:ln w="10160">
                <a:noFill/>
                <a:prstDash val="solid"/>
              </a:ln>
              <a:latin typeface="Corki" panose="00000500000000000000" pitchFamily="50" charset="-52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15F89EF-C08B-4AD3-9F88-86C35764C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4798" y="971629"/>
            <a:ext cx="11676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Corki" panose="00000500000000000000" pitchFamily="50" charset="-52"/>
                <a:cs typeface="Times New Roman" pitchFamily="18" charset="0"/>
              </a:rPr>
              <a:t>тыс.рублей</a:t>
            </a:r>
          </a:p>
        </p:txBody>
      </p:sp>
    </p:spTree>
    <p:extLst>
      <p:ext uri="{BB962C8B-B14F-4D97-AF65-F5344CB8AC3E}">
        <p14:creationId xmlns:p14="http://schemas.microsoft.com/office/powerpoint/2010/main" val="2602572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gray">
          <a:xfrm>
            <a:off x="395536" y="217611"/>
            <a:ext cx="8229600" cy="55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50" normalizeH="0" baseline="0" noProof="0" dirty="0">
              <a:ln w="11430"/>
              <a:solidFill>
                <a:srgbClr val="DA1F28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800" spc="50" dirty="0">
              <a:ln w="11430"/>
              <a:solidFill>
                <a:srgbClr val="DA1F28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Corki" panose="00000500000000000000" pitchFamily="50" charset="-52"/>
              </a:rPr>
              <a:t>Расходы на осуществление непрограммной деятельности на 2026 год и на плановый период 2027 и 2028 годов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8207393" y="838827"/>
            <a:ext cx="8354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Corki" panose="00000500000000000000" pitchFamily="50" charset="-52"/>
                <a:cs typeface="Times New Roman" pitchFamily="18" charset="0"/>
              </a:rPr>
              <a:t>тыс.рублей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0C632D3-A13A-4B2F-B6DE-14F29423074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6" y="1124744"/>
          <a:ext cx="8568951" cy="51327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316076432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91249016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420546221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92197973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92766086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645194307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368082995"/>
                    </a:ext>
                  </a:extLst>
                </a:gridCol>
                <a:gridCol w="362929">
                  <a:extLst>
                    <a:ext uri="{9D8B030D-6E8A-4147-A177-3AD203B41FA5}">
                      <a16:colId xmlns:a16="http://schemas.microsoft.com/office/drawing/2014/main" val="3104986803"/>
                    </a:ext>
                  </a:extLst>
                </a:gridCol>
                <a:gridCol w="502611">
                  <a:extLst>
                    <a:ext uri="{9D8B030D-6E8A-4147-A177-3AD203B41FA5}">
                      <a16:colId xmlns:a16="http://schemas.microsoft.com/office/drawing/2014/main" val="366757949"/>
                    </a:ext>
                  </a:extLst>
                </a:gridCol>
                <a:gridCol w="502611">
                  <a:extLst>
                    <a:ext uri="{9D8B030D-6E8A-4147-A177-3AD203B41FA5}">
                      <a16:colId xmlns:a16="http://schemas.microsoft.com/office/drawing/2014/main" val="2704568063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(исполнение)*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(ожидаемая оценка)*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2024, %*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%*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2028 к 2027, 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09493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Непрограммная деятельность Совета депутатов Кольского муниципального округа Мурманской области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12 671,2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12 371,2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12 671,2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352300"/>
                  </a:ext>
                </a:extLst>
              </a:tr>
              <a:tr h="26789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выплаты по оплате труда председателя представительного органа муниципального образования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5 077,7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5 077,7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5 077,7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657654"/>
                  </a:ext>
                </a:extLst>
              </a:tr>
              <a:tr h="31976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функций председателя представительного органа муниципального образования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150,0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150,0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150,0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0421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функций депутатов представительного органа муниципального образования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1 200,0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1 200,0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1 200,0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153251"/>
                  </a:ext>
                </a:extLst>
              </a:tr>
              <a:tr h="3029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выплаты по оплате труда работников органов местного самоуправления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5 456,0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5 456,0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5 456,0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81827"/>
                  </a:ext>
                </a:extLst>
              </a:tr>
              <a:tr h="28285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функций работников органов местного самоуправления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30,0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30,0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30,0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235513"/>
                  </a:ext>
                </a:extLst>
              </a:tr>
              <a:tr h="44364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расходов на оплату стоимости проезда и провоза багажа к месту использования отпуска и обратно лицам, работающим в организациях, финансируемых из местного бюджета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300,0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300,0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78545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направления расходов в рамках непрограммной деятельности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400,0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400,0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400,0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940745"/>
                  </a:ext>
                </a:extLst>
              </a:tr>
              <a:tr h="3229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премии при награждении Почетной грамотой Совета депутатов Кольского муниципального округа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57,5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57,5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57,5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96064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Непрограммная деятельность контрольно-счетной палаты Кольского муниципального округа Мурманской области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9 783,8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9 783,8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9 783,8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315427"/>
                  </a:ext>
                </a:extLst>
              </a:tr>
              <a:tr h="33990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выплаты по оплате труда руководителя контрольно-счетной палаты муниципального образования и его заместителей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4 115,0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4 115,0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4 115,0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65695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выплаты по оплате труда работников органов местного самоуправления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5 499,8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5 499,8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5 499,8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837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функций работников органов местного самоуправления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19,0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19,0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19,0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653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851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gray">
          <a:xfrm>
            <a:off x="395536" y="217611"/>
            <a:ext cx="8229600" cy="55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50" normalizeH="0" baseline="0" noProof="0" dirty="0">
              <a:ln w="11430"/>
              <a:solidFill>
                <a:srgbClr val="DA1F28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800" spc="50" dirty="0">
              <a:ln w="11430"/>
              <a:solidFill>
                <a:srgbClr val="DA1F28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Corki" panose="00000500000000000000" pitchFamily="50" charset="-52"/>
              </a:rPr>
              <a:t>Расходы на осуществление непрограммной деятельности на 2026 год и на плановый период 2027 и 2028 годов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7812360" y="925222"/>
            <a:ext cx="11154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latin typeface="Corki" panose="00000500000000000000" pitchFamily="50" charset="-52"/>
                <a:cs typeface="Times New Roman" pitchFamily="18" charset="0"/>
              </a:rPr>
              <a:t>тыс.рублей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0C632D3-A13A-4B2F-B6DE-14F29423074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8815" y="1232999"/>
          <a:ext cx="8568951" cy="432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316076432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91249016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420546221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92197973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92766086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645194307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368082995"/>
                    </a:ext>
                  </a:extLst>
                </a:gridCol>
                <a:gridCol w="362929">
                  <a:extLst>
                    <a:ext uri="{9D8B030D-6E8A-4147-A177-3AD203B41FA5}">
                      <a16:colId xmlns:a16="http://schemas.microsoft.com/office/drawing/2014/main" val="3104986803"/>
                    </a:ext>
                  </a:extLst>
                </a:gridCol>
                <a:gridCol w="502611">
                  <a:extLst>
                    <a:ext uri="{9D8B030D-6E8A-4147-A177-3AD203B41FA5}">
                      <a16:colId xmlns:a16="http://schemas.microsoft.com/office/drawing/2014/main" val="366757949"/>
                    </a:ext>
                  </a:extLst>
                </a:gridCol>
                <a:gridCol w="502611">
                  <a:extLst>
                    <a:ext uri="{9D8B030D-6E8A-4147-A177-3AD203B41FA5}">
                      <a16:colId xmlns:a16="http://schemas.microsoft.com/office/drawing/2014/main" val="270456806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(исполнение)*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(ожидаемая оценка)*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2024, %*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2026 к 2025, %*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2027 к 2026, 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2028 к 2027, 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094937"/>
                  </a:ext>
                </a:extLst>
              </a:tr>
              <a:tr h="60278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расходов на оплату стоимости проезда и провоза багажа к месту использования отпуска и обратно лицам, работающим в организациях, финансируемых из местного бюджета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150,0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150,0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150,0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78278"/>
                  </a:ext>
                </a:extLst>
              </a:tr>
              <a:tr h="20246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Иная непрограммная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40 971,4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25 003,0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25 530,0   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443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Резервный фонд администрации Кольского округа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15 000,0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5 000,0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5 000,0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785742"/>
                  </a:ext>
                </a:extLst>
              </a:tr>
              <a:tr h="43541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премии и иных денежных вознаграждений работникам, награжденным Почетной грамотой Главы Кольского округа, иных органов государственной власти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230,0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230,0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230,0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81543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осуществление деятельности ликвидационных комиссий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5 000,0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5 000,0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5 000,0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279220"/>
                  </a:ext>
                </a:extLst>
              </a:tr>
              <a:tr h="74679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компенсационные выплаты и выплаты, осуществляемые при предоставлении социальных гарантий работникам, уволенным по сокращению штатной численности в связи с ликвидацией, оптимизацией учреждений и сокращением расходов на их содержание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14 441,4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-  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-  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366061"/>
                  </a:ext>
                </a:extLst>
              </a:tr>
              <a:tr h="19745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расходы, связанные с ликвидацией учреждений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3 270,0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12 743,0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13 270,0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389,7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449973"/>
                  </a:ext>
                </a:extLst>
              </a:tr>
              <a:tr h="48211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комплекса мер поддержки семей мобилизованных граждан и участников специальной военной операции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3 030,0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2 030,0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2 030,0  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112768"/>
                  </a:ext>
                </a:extLst>
              </a:tr>
              <a:tr h="2379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63 426,4  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47 158,0  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47 985,0  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" marR="3370" marT="33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16736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D3CCD7-F47D-4BDE-8BBB-2B1D0F0F18DD}"/>
              </a:ext>
            </a:extLst>
          </p:cNvPr>
          <p:cNvSpPr/>
          <p:nvPr/>
        </p:nvSpPr>
        <p:spPr>
          <a:xfrm>
            <a:off x="1187624" y="5827236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* </a:t>
            </a:r>
            <a:r>
              <a:rPr lang="ru-RU" sz="1400" dirty="0">
                <a:latin typeface="Corki" panose="00000500000000000000" pitchFamily="50" charset="-52"/>
                <a:cs typeface="Times New Roman" panose="02020603050405020304" pitchFamily="18" charset="0"/>
              </a:rPr>
              <a:t>Невозможно указать данные и провести анализ,  в связи с объединением района и поселений в округ.</a:t>
            </a:r>
            <a:endParaRPr lang="ru-RU" sz="1050" dirty="0"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3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0" y="235868"/>
            <a:ext cx="9144000" cy="6008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50" dirty="0">
                <a:ln w="11430"/>
                <a:latin typeface="Corki" panose="00000500000000000000" pitchFamily="50" charset="-52"/>
              </a:rPr>
              <a:t>Административно-территориальное деление Кольского округа</a:t>
            </a:r>
            <a:endParaRPr lang="ru-RU" sz="3200" b="1" dirty="0">
              <a:latin typeface="Corki" panose="00000500000000000000" pitchFamily="50" charset="-52"/>
            </a:endParaRPr>
          </a:p>
        </p:txBody>
      </p:sp>
      <p:pic>
        <p:nvPicPr>
          <p:cNvPr id="4" name="Picture 28" descr="Kola_scheme_ma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" r="6837"/>
          <a:stretch/>
        </p:blipFill>
        <p:spPr bwMode="auto">
          <a:xfrm>
            <a:off x="395535" y="332656"/>
            <a:ext cx="8352930" cy="554461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5" name="Прямоугольник 4"/>
          <p:cNvSpPr/>
          <p:nvPr/>
        </p:nvSpPr>
        <p:spPr>
          <a:xfrm>
            <a:off x="4409082" y="4259175"/>
            <a:ext cx="4282213" cy="2092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altLang="ru-RU" sz="1700" dirty="0">
                <a:solidFill>
                  <a:srgbClr val="00000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Территория Кольского округа составляет </a:t>
            </a:r>
            <a:r>
              <a:rPr lang="ru-RU" altLang="ru-RU" sz="1700" dirty="0">
                <a:solidFill>
                  <a:srgbClr val="0070C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30,9 т</a:t>
            </a:r>
            <a:r>
              <a:rPr lang="ru-RU" altLang="ru-RU" sz="1700" dirty="0">
                <a:solidFill>
                  <a:srgbClr val="00000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ыс. кв. км</a:t>
            </a:r>
          </a:p>
          <a:p>
            <a:pPr lvl="0" algn="ctr">
              <a:defRPr/>
            </a:pPr>
            <a:endParaRPr lang="ru-RU" altLang="ru-RU" sz="1100" b="1" dirty="0">
              <a:solidFill>
                <a:srgbClr val="000000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altLang="ru-RU" sz="1700" dirty="0">
                <a:solidFill>
                  <a:srgbClr val="00000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В состав округа входят: </a:t>
            </a:r>
          </a:p>
          <a:p>
            <a:pPr lvl="0" algn="ctr">
              <a:defRPr/>
            </a:pPr>
            <a:endParaRPr lang="ru-RU" altLang="ru-RU" sz="1700" dirty="0">
              <a:solidFill>
                <a:srgbClr val="000000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ru-RU" altLang="ru-RU" sz="1700" dirty="0">
                <a:solidFill>
                  <a:srgbClr val="00000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 </a:t>
            </a:r>
            <a:r>
              <a:rPr lang="ru-RU" altLang="ru-RU" sz="1700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34</a:t>
            </a:r>
            <a:r>
              <a:rPr lang="ru-RU" altLang="ru-RU" sz="1700" dirty="0">
                <a:solidFill>
                  <a:srgbClr val="00000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населенных пункта:</a:t>
            </a:r>
          </a:p>
          <a:p>
            <a:pPr lvl="0">
              <a:buFont typeface="Wingdings" panose="05000000000000000000" pitchFamily="2" charset="2"/>
              <a:buChar char="§"/>
              <a:defRPr/>
            </a:pPr>
            <a:r>
              <a:rPr lang="ru-RU" altLang="ru-RU" sz="1700" dirty="0">
                <a:solidFill>
                  <a:srgbClr val="00000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город Кола, </a:t>
            </a:r>
          </a:p>
          <a:p>
            <a:pPr lvl="0">
              <a:buFont typeface="Wingdings" panose="05000000000000000000" pitchFamily="2" charset="2"/>
              <a:buChar char="§"/>
              <a:defRPr/>
            </a:pPr>
            <a:r>
              <a:rPr lang="ru-RU" altLang="ru-RU" sz="1700" dirty="0">
                <a:solidFill>
                  <a:srgbClr val="00000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ru-RU" sz="1700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5</a:t>
            </a:r>
            <a:r>
              <a:rPr lang="ru-RU" altLang="ru-RU" sz="1700" dirty="0">
                <a:solidFill>
                  <a:srgbClr val="00000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поселков городского типа,</a:t>
            </a:r>
          </a:p>
          <a:p>
            <a:pPr lvl="0">
              <a:buFont typeface="Wingdings" panose="05000000000000000000" pitchFamily="2" charset="2"/>
              <a:buChar char="§"/>
              <a:defRPr/>
            </a:pPr>
            <a:r>
              <a:rPr lang="ru-RU" altLang="ru-RU" sz="1700" dirty="0">
                <a:solidFill>
                  <a:srgbClr val="00000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ru-RU" sz="1700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28</a:t>
            </a:r>
            <a:r>
              <a:rPr lang="ru-RU" altLang="ru-RU" sz="1700" dirty="0">
                <a:solidFill>
                  <a:srgbClr val="00000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населенных пунктов, железнодорожных станций, сёл</a:t>
            </a:r>
          </a:p>
        </p:txBody>
      </p:sp>
    </p:spTree>
    <p:extLst>
      <p:ext uri="{BB962C8B-B14F-4D97-AF65-F5344CB8AC3E}">
        <p14:creationId xmlns:p14="http://schemas.microsoft.com/office/powerpoint/2010/main" val="1152566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1655676" y="1556792"/>
            <a:ext cx="58326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ru-RU" sz="3600" spc="50" dirty="0">
                <a:ln w="11430"/>
                <a:solidFill>
                  <a:schemeClr val="tx1"/>
                </a:solidFill>
                <a:latin typeface="Corki" panose="000005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МУНИЦИПАЛЬНЫЕ ПРОГРАММЫ КОЛЬСКОГО ОКРУГА</a:t>
            </a:r>
          </a:p>
        </p:txBody>
      </p:sp>
      <p:pic>
        <p:nvPicPr>
          <p:cNvPr id="4" name="Picture 4" descr="\\Server-fo-2\gsv\НГ 2012-13_поздравления\герб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864" y="278027"/>
            <a:ext cx="1080120" cy="149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F59398-CDD5-4F4A-BFAB-63600F86F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60" y="3581410"/>
            <a:ext cx="3709424" cy="279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5055" y="57252"/>
            <a:ext cx="8546058" cy="78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kern="0" spc="50" dirty="0">
                <a:ln w="11430"/>
                <a:latin typeface="Corki" panose="00000500000000000000" pitchFamily="50" charset="-52"/>
              </a:rPr>
              <a:t>Муниципальная программа «Развитие образования в Кольском муниципальном округе Мурманской области» на 2026-2030 годы</a:t>
            </a:r>
            <a:endParaRPr lang="en-US" sz="2000" b="1" kern="0" spc="50" dirty="0">
              <a:ln w="11430"/>
              <a:latin typeface="Corki" panose="00000500000000000000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760737"/>
            <a:ext cx="71858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Заказчик программы:  </a:t>
            </a: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Управление образования администрации Кольского округа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2503" y="1925139"/>
            <a:ext cx="838342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</a:t>
            </a:r>
            <a:r>
              <a:rPr lang="en-US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auto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3457" y="1218818"/>
            <a:ext cx="8258486" cy="553998"/>
          </a:xfrm>
          <a:prstGeom prst="rect">
            <a:avLst/>
          </a:prstGeom>
          <a:solidFill>
            <a:srgbClr val="E1FFF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02003" algn="l"/>
              </a:tabLst>
            </a:pPr>
            <a:r>
              <a:rPr lang="ru-RU" sz="15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Цель: Обеспечение  доступности качественного, непрерывного  образования для всех категорий обучающихся в соответствии с запросом населения, целями и задачами национальных и региональных проектов в сфере образования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146989772"/>
              </p:ext>
            </p:extLst>
          </p:nvPr>
        </p:nvGraphicFramePr>
        <p:xfrm>
          <a:off x="165055" y="2870095"/>
          <a:ext cx="8727424" cy="3214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746533909"/>
              </p:ext>
            </p:extLst>
          </p:nvPr>
        </p:nvGraphicFramePr>
        <p:xfrm>
          <a:off x="165055" y="2199912"/>
          <a:ext cx="9114973" cy="67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40471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54604" y="116632"/>
            <a:ext cx="4407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0708" y="416805"/>
            <a:ext cx="88153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0559" y="832359"/>
            <a:ext cx="784400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учащихся общеобразовательных учреждений, обучающихся в современных условиях, в общей численности обучающихся по основным образовательным программам начального общего, основного общего и среднего общего образования, (%)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547931656"/>
              </p:ext>
            </p:extLst>
          </p:nvPr>
        </p:nvGraphicFramePr>
        <p:xfrm>
          <a:off x="524458" y="1181801"/>
          <a:ext cx="8260012" cy="80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746366678"/>
              </p:ext>
            </p:extLst>
          </p:nvPr>
        </p:nvGraphicFramePr>
        <p:xfrm>
          <a:off x="441812" y="2348880"/>
          <a:ext cx="8132915" cy="82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83989" y="1947616"/>
            <a:ext cx="82600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образовательных организаций, в которых создана </a:t>
            </a:r>
            <a:r>
              <a:rPr lang="ru-RU" sz="1300" dirty="0" err="1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безбарьерная</a:t>
            </a: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среда для инклюзивного образования детей-инвалидов, </a:t>
            </a:r>
          </a:p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в общем количестве образовательных организаций, (%)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BCB4D122-39E6-4DBB-9E98-1C75B7E0DC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6825167"/>
              </p:ext>
            </p:extLst>
          </p:nvPr>
        </p:nvGraphicFramePr>
        <p:xfrm>
          <a:off x="441811" y="3684196"/>
          <a:ext cx="8132915" cy="82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9492AF3-35A3-49A1-A602-11266A129E7B}"/>
              </a:ext>
            </a:extLst>
          </p:cNvPr>
          <p:cNvSpPr/>
          <p:nvPr/>
        </p:nvSpPr>
        <p:spPr>
          <a:xfrm>
            <a:off x="883988" y="3062873"/>
            <a:ext cx="82600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Удельный вес численности обучающихся по основным образовательным программам начального общего, основного общего и среднего общего </a:t>
            </a:r>
          </a:p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образования, участвующих в олимпиадах и конкурсах муниципального, регионального, федерального уровней, в общей численности обучающихся </a:t>
            </a:r>
          </a:p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по основным образовательным программам начального, основного общего и среднего общего образования, (%)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0748B770-0947-4007-A96C-E0B86F3C0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4156408"/>
              </p:ext>
            </p:extLst>
          </p:nvPr>
        </p:nvGraphicFramePr>
        <p:xfrm>
          <a:off x="441811" y="4581128"/>
          <a:ext cx="8132915" cy="82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1B76C86-9167-4E20-9429-6846368CB246}"/>
              </a:ext>
            </a:extLst>
          </p:cNvPr>
          <p:cNvSpPr/>
          <p:nvPr/>
        </p:nvSpPr>
        <p:spPr>
          <a:xfrm>
            <a:off x="883988" y="4378184"/>
            <a:ext cx="82600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Доступность дошкольного образования для детей в возрасте от 3 до 7 лет, (%)</a:t>
            </a: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1C1A5F46-AD8C-4C3B-A43B-F22AC613AF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6422290"/>
              </p:ext>
            </p:extLst>
          </p:nvPr>
        </p:nvGraphicFramePr>
        <p:xfrm>
          <a:off x="441811" y="5479507"/>
          <a:ext cx="8132915" cy="82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1B41272-4B40-4BE0-B1E6-0F037CAF74FB}"/>
              </a:ext>
            </a:extLst>
          </p:cNvPr>
          <p:cNvSpPr/>
          <p:nvPr/>
        </p:nvSpPr>
        <p:spPr>
          <a:xfrm>
            <a:off x="883988" y="5276563"/>
            <a:ext cx="82600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обучающихся, получивших аттестаты об основном общем образовании, об общего числа выпускников 9-х классов, (%)</a:t>
            </a:r>
          </a:p>
        </p:txBody>
      </p:sp>
    </p:spTree>
    <p:extLst>
      <p:ext uri="{BB962C8B-B14F-4D97-AF65-F5344CB8AC3E}">
        <p14:creationId xmlns:p14="http://schemas.microsoft.com/office/powerpoint/2010/main" val="278185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54604" y="116632"/>
            <a:ext cx="4407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0708" y="416805"/>
            <a:ext cx="88153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0559" y="832359"/>
            <a:ext cx="784400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обучающихся, получивших аттестаты о среднем общем образовании, об общего числа выпускников 11(12)-х классов, (%)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16354676"/>
              </p:ext>
            </p:extLst>
          </p:nvPr>
        </p:nvGraphicFramePr>
        <p:xfrm>
          <a:off x="524458" y="1037785"/>
          <a:ext cx="8260012" cy="80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733043918"/>
              </p:ext>
            </p:extLst>
          </p:nvPr>
        </p:nvGraphicFramePr>
        <p:xfrm>
          <a:off x="441812" y="2028012"/>
          <a:ext cx="8132915" cy="82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83989" y="1842772"/>
            <a:ext cx="82600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Охват детей в возрасте от 5 до 18 лет программами дополнительного образования, (%)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0370C595-2426-4DDA-B66F-E965AFB884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6054741"/>
              </p:ext>
            </p:extLst>
          </p:nvPr>
        </p:nvGraphicFramePr>
        <p:xfrm>
          <a:off x="441811" y="2964116"/>
          <a:ext cx="8132915" cy="82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DC572BC-9CE7-4B34-8FE7-1600419667B9}"/>
              </a:ext>
            </a:extLst>
          </p:cNvPr>
          <p:cNvSpPr/>
          <p:nvPr/>
        </p:nvSpPr>
        <p:spPr>
          <a:xfrm>
            <a:off x="883988" y="2778876"/>
            <a:ext cx="82600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детей, охваченных всеми формами отдыха и оздоровления, (%)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FD9B3353-5E58-486A-BF71-88F8A1C772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9110233"/>
              </p:ext>
            </p:extLst>
          </p:nvPr>
        </p:nvGraphicFramePr>
        <p:xfrm>
          <a:off x="441811" y="3828212"/>
          <a:ext cx="8132915" cy="82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101DD52-88B9-425F-913B-1C292A12B0E6}"/>
              </a:ext>
            </a:extLst>
          </p:cNvPr>
          <p:cNvSpPr/>
          <p:nvPr/>
        </p:nvSpPr>
        <p:spPr>
          <a:xfrm>
            <a:off x="883988" y="3642972"/>
            <a:ext cx="82600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Количество педагогов, принимающих участие в конкурсах профессионального мастерства, (%)</a:t>
            </a: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B977439B-D0E7-4C2C-ADCC-CE1962939F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4155906"/>
              </p:ext>
            </p:extLst>
          </p:nvPr>
        </p:nvGraphicFramePr>
        <p:xfrm>
          <a:off x="441811" y="4764316"/>
          <a:ext cx="8132915" cy="82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28B4794-1ACB-46EF-A0F3-28C72A4C61F3}"/>
              </a:ext>
            </a:extLst>
          </p:cNvPr>
          <p:cNvSpPr/>
          <p:nvPr/>
        </p:nvSpPr>
        <p:spPr>
          <a:xfrm>
            <a:off x="883988" y="4579076"/>
            <a:ext cx="82600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обучающихся, принимающих участие в конкурсах различного уровня и направленности, (%)</a:t>
            </a:r>
          </a:p>
        </p:txBody>
      </p:sp>
    </p:spTree>
    <p:extLst>
      <p:ext uri="{BB962C8B-B14F-4D97-AF65-F5344CB8AC3E}">
        <p14:creationId xmlns:p14="http://schemas.microsoft.com/office/powerpoint/2010/main" val="2001522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54604" y="116632"/>
            <a:ext cx="4407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05" y="791056"/>
            <a:ext cx="44074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0708" y="416805"/>
            <a:ext cx="88153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159641319"/>
              </p:ext>
            </p:extLst>
          </p:nvPr>
        </p:nvGraphicFramePr>
        <p:xfrm>
          <a:off x="-1" y="548680"/>
          <a:ext cx="8814849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48093" y="864399"/>
            <a:ext cx="8132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 год</a:t>
            </a:r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1183066" y="1385881"/>
            <a:ext cx="6969204" cy="482766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3067" y="2057126"/>
            <a:ext cx="6969204" cy="5904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Расходы бюджета Кольского округа на организацию отдыха детей Мурманской области в муниципальных образовательных организациях 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1 283,4 тыс. рублей</a:t>
            </a:r>
            <a:endParaRPr lang="ru-RU" sz="12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3066" y="3590820"/>
            <a:ext cx="6969204" cy="5904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Субсидия на организацию отдыха детей Мурманской области в муниципальных образовательных организациях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3 383,5 тыс. рублей</a:t>
            </a:r>
            <a:endParaRPr lang="ru-RU" sz="12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1183066" y="2898864"/>
            <a:ext cx="6969204" cy="391426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 w="63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orki" panose="00000500000000000000" pitchFamily="50" charset="-52"/>
                <a:cs typeface="Times New Roman" panose="02020603050405020304" pitchFamily="18" charset="0"/>
              </a:rPr>
              <a:t>Субвенция на обеспечение бесплатным питанием отдельных категорий обучающихся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21 732,9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983488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1299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Corki" panose="00000500000000000000" pitchFamily="50" charset="-52"/>
              </a:rPr>
              <a:t>Муниципальная программа «Развитие семейных форм устройства детей-сирот и детей, оставшихся без попечения родителей" на 2026-2030 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263" y="2132856"/>
            <a:ext cx="8477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471" y="1313964"/>
            <a:ext cx="8281081" cy="754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Обеспечение развития семейных форм устройства и оказание мер социальной поддержки детям-сиротам и детям, оставшимся без попечения родителей, лицам из их числа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815851704"/>
              </p:ext>
            </p:extLst>
          </p:nvPr>
        </p:nvGraphicFramePr>
        <p:xfrm>
          <a:off x="433317" y="2428901"/>
          <a:ext cx="7825535" cy="782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870122162"/>
              </p:ext>
            </p:extLst>
          </p:nvPr>
        </p:nvGraphicFramePr>
        <p:xfrm>
          <a:off x="107504" y="2954927"/>
          <a:ext cx="8856984" cy="2977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DDE74B7-0CCD-4E46-8B20-AF847825CB86}"/>
              </a:ext>
            </a:extLst>
          </p:cNvPr>
          <p:cNvSpPr/>
          <p:nvPr/>
        </p:nvSpPr>
        <p:spPr>
          <a:xfrm>
            <a:off x="611560" y="908720"/>
            <a:ext cx="71858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Заказчик программы:  </a:t>
            </a: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Управление образования администрации Кольского округа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DF8F04C-D4E5-4361-A92A-5F886D1618D7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642092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5739" y="625624"/>
            <a:ext cx="87527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Предоставление полного государственного обеспечения детям-сиротам, детям, оставшимся без попечения родителей, воспитывающимся в семьях опекунов, попечителей, приемных родителей,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437576283"/>
              </p:ext>
            </p:extLst>
          </p:nvPr>
        </p:nvGraphicFramePr>
        <p:xfrm>
          <a:off x="-1" y="2808587"/>
          <a:ext cx="8930117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30565" y="1800448"/>
            <a:ext cx="84736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детей-сирот и детей, оставшихся без попечения родителей, переданных в замещающие семьи, от числа детей-сирот и детей, оставшихся без попечения родителей, выявленных в течение года,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0565" y="2951455"/>
            <a:ext cx="806009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Количество детей, в отношении которых оформлен социальный патронат и </a:t>
            </a:r>
            <a:r>
              <a:rPr lang="ru-RU" sz="1300" dirty="0" err="1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постинтернатный</a:t>
            </a: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патронат,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819216945"/>
              </p:ext>
            </p:extLst>
          </p:nvPr>
        </p:nvGraphicFramePr>
        <p:xfrm>
          <a:off x="133349" y="3729141"/>
          <a:ext cx="8467195" cy="540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1997" y="4265228"/>
            <a:ext cx="82289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детей-сирот, детей оставшихся без попечения родителей, лиц из их числа, которым произведен текущий ремонт закрепленного за ними жилого помещения,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2504" y="5566239"/>
            <a:ext cx="798302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детей-сирот, детей оставшихся без попечения родителей, лиц из их числа, которым приобретено жилое помещение,(%)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243917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174185916"/>
              </p:ext>
            </p:extLst>
          </p:nvPr>
        </p:nvGraphicFramePr>
        <p:xfrm>
          <a:off x="242093" y="1196752"/>
          <a:ext cx="8473619" cy="60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661659132"/>
              </p:ext>
            </p:extLst>
          </p:nvPr>
        </p:nvGraphicFramePr>
        <p:xfrm>
          <a:off x="309407" y="2292892"/>
          <a:ext cx="8360938" cy="618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646839747"/>
              </p:ext>
            </p:extLst>
          </p:nvPr>
        </p:nvGraphicFramePr>
        <p:xfrm>
          <a:off x="540444" y="3422439"/>
          <a:ext cx="8060099" cy="778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556231867"/>
              </p:ext>
            </p:extLst>
          </p:nvPr>
        </p:nvGraphicFramePr>
        <p:xfrm>
          <a:off x="371106" y="4720276"/>
          <a:ext cx="8146119" cy="845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961977754"/>
              </p:ext>
            </p:extLst>
          </p:nvPr>
        </p:nvGraphicFramePr>
        <p:xfrm>
          <a:off x="294545" y="5881830"/>
          <a:ext cx="8299239" cy="70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40177612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5739" y="625624"/>
            <a:ext cx="875275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Проведение торжественных мероприятий в рамках празднования Дня Матери,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-1" y="2808587"/>
          <a:ext cx="8930117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30565" y="1800448"/>
            <a:ext cx="847361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детей-сирот, детей оставшихся без попечения родителей, лиц из их числа, которым произведен ремонт закрепленного за ними жилого помещения,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0565" y="2951455"/>
            <a:ext cx="806009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детей-сирот, детей оставшихся без попечения родителей, лиц из их числа, которым приобретено жилое помещение,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21" name="Диаграмма 20"/>
          <p:cNvGraphicFramePr/>
          <p:nvPr>
            <p:extLst/>
          </p:nvPr>
        </p:nvGraphicFramePr>
        <p:xfrm>
          <a:off x="133349" y="3729141"/>
          <a:ext cx="8467195" cy="540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1997" y="4265228"/>
            <a:ext cx="82289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детей-сирот, детей оставшихся без попечения родителей, лиц из их числа, которым произведен текущий ремонт закрепленного за ними жилого помещения,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2504" y="5427091"/>
            <a:ext cx="79830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Предоставление полного государственного обеспечения детям-сиротам, детям, оставшимся без попечения родителей, воспитывающимся в семьях опекунов, попечителей, приемных родителей ,(%)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243917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19" name="Диаграмма 18"/>
          <p:cNvGraphicFramePr/>
          <p:nvPr>
            <p:extLst/>
          </p:nvPr>
        </p:nvGraphicFramePr>
        <p:xfrm>
          <a:off x="242093" y="1196752"/>
          <a:ext cx="8473619" cy="60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Диаграмма 23"/>
          <p:cNvGraphicFramePr/>
          <p:nvPr>
            <p:extLst/>
          </p:nvPr>
        </p:nvGraphicFramePr>
        <p:xfrm>
          <a:off x="309407" y="2292892"/>
          <a:ext cx="8360938" cy="618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213906362"/>
              </p:ext>
            </p:extLst>
          </p:nvPr>
        </p:nvGraphicFramePr>
        <p:xfrm>
          <a:off x="540444" y="3422439"/>
          <a:ext cx="8060099" cy="778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135378564"/>
              </p:ext>
            </p:extLst>
          </p:nvPr>
        </p:nvGraphicFramePr>
        <p:xfrm>
          <a:off x="371106" y="4581128"/>
          <a:ext cx="8146119" cy="845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7" name="Диаграмма 26"/>
          <p:cNvGraphicFramePr/>
          <p:nvPr>
            <p:extLst/>
          </p:nvPr>
        </p:nvGraphicFramePr>
        <p:xfrm>
          <a:off x="294545" y="5881830"/>
          <a:ext cx="8299239" cy="70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2828804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912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ki" panose="00000500000000000000" pitchFamily="50" charset="-52"/>
              </a:rPr>
              <a:t>КЛЮЧЕВЫЕ НАПРАВЛЕНИЯ ПРОГРАММЫ </a:t>
            </a:r>
            <a:endParaRPr lang="en-US" sz="2800" b="1" kern="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rki" panose="00000500000000000000" pitchFamily="50" charset="-52"/>
            </a:endParaRPr>
          </a:p>
          <a:p>
            <a:pPr algn="ctr"/>
            <a:r>
              <a:rPr lang="ru-RU" sz="28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ki" panose="00000500000000000000" pitchFamily="50" charset="-52"/>
              </a:rPr>
              <a:t>НА 2026 ГОД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91579" y="4808871"/>
            <a:ext cx="7386973" cy="852377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Предоставление жилого помещения детям-сиротам и детям, оставшимся без попечения родителей, лицам из их числа по договорам найма специализированных жилых помещений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15 187,6 тыс. рублей</a:t>
            </a:r>
            <a:endParaRPr lang="ru-RU" sz="12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85427" y="5767930"/>
            <a:ext cx="7386973" cy="541390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Содержание ребёнка в семье опекуна (попечителя)  и приёмной семье, а также вознаграждение, причитающееся приёмному родителю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72 328,9 тыс. рублей</a:t>
            </a:r>
            <a:endParaRPr lang="ru-RU" sz="12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791578" y="3861048"/>
            <a:ext cx="7386973" cy="830997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Реализация Закона Мурманской области «О патронате» в части финансирования расходов по выплате денежного вознаграждения лицам, осуществляющим пост интернатный патронат в отношении несовершеннолетних и социальный патронат 2 098,6 тыс. рублей</a:t>
            </a:r>
            <a:endParaRPr lang="ru-RU" sz="12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FA4A9D2-A70F-4F4A-9A79-0AE78741EA7C}"/>
              </a:ext>
            </a:extLst>
          </p:cNvPr>
          <p:cNvSpPr/>
          <p:nvPr/>
        </p:nvSpPr>
        <p:spPr>
          <a:xfrm>
            <a:off x="591490" y="1399339"/>
            <a:ext cx="82289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детей-сирот и детей, оставшихся без попечения родителей, переданных в замещающие семьи, от числа детей-сирот и детей, оставшихся без попечения родителей, выявленных в течение года,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34EE9A0-97CF-493A-917C-C16484A3A929}"/>
              </a:ext>
            </a:extLst>
          </p:cNvPr>
          <p:cNvSpPr/>
          <p:nvPr/>
        </p:nvSpPr>
        <p:spPr>
          <a:xfrm>
            <a:off x="641997" y="2561202"/>
            <a:ext cx="798302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Количество детей, в отношении которых оформлен социальный патронат и </a:t>
            </a:r>
            <a:r>
              <a:rPr lang="ru-RU" sz="1300" dirty="0" err="1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постинтернатный</a:t>
            </a: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патронат,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E667020A-7F02-4BDA-919A-1AA276E44B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204545"/>
              </p:ext>
            </p:extLst>
          </p:nvPr>
        </p:nvGraphicFramePr>
        <p:xfrm>
          <a:off x="540599" y="1715239"/>
          <a:ext cx="8146119" cy="845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7FC52799-A96B-4DAE-AA1B-17792F376E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6675892"/>
              </p:ext>
            </p:extLst>
          </p:nvPr>
        </p:nvGraphicFramePr>
        <p:xfrm>
          <a:off x="464038" y="3015941"/>
          <a:ext cx="8299239" cy="70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752640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8414" y="116632"/>
            <a:ext cx="4481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515" y="3050962"/>
            <a:ext cx="44812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306" y="289674"/>
            <a:ext cx="8310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Corki" panose="00000500000000000000" pitchFamily="50" charset="-52"/>
              </a:rPr>
              <a:t>Муниципальная программа «Социальная поддержка отдельных категорий граждан» на 2026-2030 годы</a:t>
            </a:r>
            <a:endParaRPr lang="en-US" sz="2000" b="1" kern="0" spc="50" dirty="0">
              <a:ln w="11430"/>
              <a:latin typeface="Corki" panose="00000500000000000000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1066" y="964147"/>
            <a:ext cx="83101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Администрация Кольского округа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МБУ «Централизованная бухгалтерия муниципальных учреждений»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Совет депутатов Кольского муниципального округа</a:t>
            </a:r>
          </a:p>
          <a:p>
            <a:pPr algn="just"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119" y="2507425"/>
            <a:ext cx="837535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531543" y="3931473"/>
            <a:ext cx="2915384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1042254" y="1972115"/>
            <a:ext cx="7044840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 Цель: </a:t>
            </a: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обеспечение доступности и качества дополнительных мер социальной поддержки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759307633"/>
              </p:ext>
            </p:extLst>
          </p:nvPr>
        </p:nvGraphicFramePr>
        <p:xfrm>
          <a:off x="-1" y="3435564"/>
          <a:ext cx="9144001" cy="2581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94820165"/>
              </p:ext>
            </p:extLst>
          </p:nvPr>
        </p:nvGraphicFramePr>
        <p:xfrm>
          <a:off x="402899" y="2859006"/>
          <a:ext cx="8561587" cy="692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E92DFE1-D84A-403F-9701-C64F43136AA0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37872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3439" y="460088"/>
            <a:ext cx="7920880" cy="133279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base">
              <a:spcAft>
                <a:spcPct val="0"/>
              </a:spcAft>
              <a:defRPr/>
            </a:pPr>
            <a:r>
              <a:rPr lang="ru-RU" altLang="ru-RU" sz="2400" spc="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ki" panose="00000500000000000000" pitchFamily="50" charset="-52"/>
                <a:ea typeface="+mn-ea"/>
                <a:cs typeface="+mn-cs"/>
              </a:rPr>
              <a:t>ОСНОВА ФОРМИРОВАНИЯ БЮДЖЕТА КОЛЬСКОГО МУНИЦИПАЛЬНОГО ОКРУГА НА 2026 ГОД И НА ПЛАНОВЫЙ ПЕРИОД 2027 И 2028 ГОДОВ</a:t>
            </a:r>
            <a:endParaRPr lang="en-US" dirty="0">
              <a:solidFill>
                <a:schemeClr val="tx2">
                  <a:lumMod val="50000"/>
                </a:schemeClr>
              </a:solidFill>
              <a:latin typeface="Corki" panose="000005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24135" y="1988484"/>
            <a:ext cx="7367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orki" panose="00000500000000000000" pitchFamily="50" charset="-52"/>
              </a:rPr>
              <a:t>Послание Президента Российской Федерации Федеральному Собранию Российской Федерации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25148" y="2830417"/>
            <a:ext cx="7173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b="1" dirty="0">
                <a:solidFill>
                  <a:prstClr val="black"/>
                </a:solidFill>
                <a:latin typeface="Corki" panose="00000500000000000000" pitchFamily="50" charset="-52"/>
                <a:cs typeface="Arial" pitchFamily="34" charset="0"/>
              </a:rPr>
              <a:t>Основные направления  налоговой и бюджетной политики муниципального образования Кольский муниципальный округ Мурманской области на 2026-2028 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66375" y="3975382"/>
            <a:ext cx="7040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b="1" dirty="0">
                <a:solidFill>
                  <a:prstClr val="black"/>
                </a:solidFill>
                <a:latin typeface="Corki" panose="00000500000000000000" pitchFamily="50" charset="-52"/>
                <a:cs typeface="Arial" pitchFamily="34" charset="0"/>
              </a:rPr>
              <a:t>Прогноз социально-экономического развития Кольского муниципального округа Мурманской области на 2026 и на период до 2031 года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gray">
          <a:xfrm>
            <a:off x="2606039" y="6028580"/>
            <a:ext cx="38156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b="1" dirty="0">
                <a:latin typeface="Corki" panose="00000500000000000000" pitchFamily="50" charset="-52"/>
                <a:cs typeface="Arial" pitchFamily="34" charset="0"/>
              </a:rPr>
              <a:t>Муниципальные программы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gray">
          <a:xfrm>
            <a:off x="1201416" y="5120347"/>
            <a:ext cx="69127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b="1" dirty="0">
                <a:latin typeface="Corki" panose="00000500000000000000" pitchFamily="50" charset="-52"/>
                <a:cs typeface="Arial" pitchFamily="34" charset="0"/>
              </a:rPr>
              <a:t>Бюджетный прогноз Кольского муниципального округа Мурманской области долгосрочный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21741297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11660" y="780006"/>
            <a:ext cx="6120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освоенных средств бюджета Кольского округа и областного бюджета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68278807"/>
              </p:ext>
            </p:extLst>
          </p:nvPr>
        </p:nvGraphicFramePr>
        <p:xfrm>
          <a:off x="250359" y="1087783"/>
          <a:ext cx="8467195" cy="829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2267580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 год</a:t>
            </a: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043608" y="2780928"/>
            <a:ext cx="6912768" cy="520575"/>
          </a:xfrm>
          <a:prstGeom prst="triangle">
            <a:avLst>
              <a:gd name="adj" fmla="val 5003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1043608" y="3472572"/>
            <a:ext cx="6912768" cy="751636"/>
          </a:xfrm>
          <a:prstGeom prst="flowChartProcess">
            <a:avLst/>
          </a:prstGeom>
          <a:solidFill>
            <a:srgbClr val="D89CAD"/>
          </a:solidFill>
          <a:ln w="63500">
            <a:solidFill>
              <a:srgbClr val="660033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Предоставление мер социальной поддержки по оплате жилого помещения и коммунальных услуг детям-сиротам и детям, оставшимся без попечения родителей, лицам из числа детей-сирот и детей, оставшихся без попечения родителей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2 737,6 тыс. рублей</a:t>
            </a:r>
            <a:endParaRPr lang="ru-RU" sz="12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1043608" y="4421821"/>
            <a:ext cx="6912768" cy="751636"/>
          </a:xfrm>
          <a:prstGeom prst="flowChartProcess">
            <a:avLst/>
          </a:prstGeom>
          <a:solidFill>
            <a:srgbClr val="D89CAD"/>
          </a:solidFill>
          <a:ln w="63500">
            <a:solidFill>
              <a:srgbClr val="660033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Компенсация родительской платы за присмотр и уход за детьми, посещающими образовательные организации, реализующие общеобразовательные программы дошкольного образования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16 376,2 тыс. рублей</a:t>
            </a: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1043608" y="5371070"/>
            <a:ext cx="6912769" cy="829049"/>
          </a:xfrm>
          <a:prstGeom prst="flowChartProcess">
            <a:avLst/>
          </a:prstGeom>
          <a:solidFill>
            <a:srgbClr val="D89CAD"/>
          </a:solidFill>
          <a:ln w="63500">
            <a:solidFill>
              <a:srgbClr val="660033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Выплата пенсии за выслугу лет муниципальным служащим, замещавшим муниципальные должности муниципальной службы в Кольском муниципальном округе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12 000,0 тыс. рублей</a:t>
            </a:r>
            <a:endParaRPr lang="ru-RU" sz="12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7144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40299102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640" y="23759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Corki" panose="00000500000000000000" pitchFamily="50" charset="-52"/>
              </a:rPr>
              <a:t>Муниципальная программа "Развитие физической культуры и спорта в Кольском муниципальном округе Мурманской области" на 2026-2030 годы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374" y="689622"/>
            <a:ext cx="847844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                                                                 </a:t>
            </a:r>
          </a:p>
          <a:p>
            <a:pPr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Управление культуры администрации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Управление образования администрации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endParaRPr lang="ru-RU" sz="1500" b="1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  <a:p>
            <a:pPr algn="just"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2622" y="2564904"/>
            <a:ext cx="8477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    Ресурсное обеспечение реализации муниципальной программы, тыс. рублей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4374" y="1722666"/>
            <a:ext cx="8536533" cy="3231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Цель: </a:t>
            </a:r>
            <a:r>
              <a:rPr lang="ru-RU" sz="15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</a:t>
            </a:r>
            <a:r>
              <a:rPr lang="ru-RU" sz="1400" dirty="0">
                <a:solidFill>
                  <a:schemeClr val="tx1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оздание условий для развития на территории Кольского муниципального округа физической культуры, школьного и массового спорта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646904599"/>
              </p:ext>
            </p:extLst>
          </p:nvPr>
        </p:nvGraphicFramePr>
        <p:xfrm>
          <a:off x="38061" y="3242580"/>
          <a:ext cx="9144000" cy="1013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63035394"/>
              </p:ext>
            </p:extLst>
          </p:nvPr>
        </p:nvGraphicFramePr>
        <p:xfrm>
          <a:off x="254986" y="2976254"/>
          <a:ext cx="8475477" cy="884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494665748"/>
              </p:ext>
            </p:extLst>
          </p:nvPr>
        </p:nvGraphicFramePr>
        <p:xfrm>
          <a:off x="336071" y="3614054"/>
          <a:ext cx="8616905" cy="2839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5F20CB8-F451-4AC6-8B42-DF452EFFFF3C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550979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4878" y="850864"/>
            <a:ext cx="8254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      Доля граждан, систематически занимающихся физической культурой и спортом, от общей численности населения в возрасте от 3 до 70 лет (%)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010907399"/>
              </p:ext>
            </p:extLst>
          </p:nvPr>
        </p:nvGraphicFramePr>
        <p:xfrm>
          <a:off x="390884" y="4072934"/>
          <a:ext cx="8467195" cy="868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1685607"/>
              </p:ext>
            </p:extLst>
          </p:nvPr>
        </p:nvGraphicFramePr>
        <p:xfrm>
          <a:off x="359717" y="3034543"/>
          <a:ext cx="8467195" cy="828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2553336"/>
            <a:ext cx="91439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 год</a:t>
            </a: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827584" y="3073023"/>
            <a:ext cx="7128792" cy="651010"/>
          </a:xfrm>
          <a:prstGeom prst="triangle">
            <a:avLst>
              <a:gd name="adj" fmla="val 5009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827584" y="4080923"/>
            <a:ext cx="7128792" cy="540239"/>
          </a:xfrm>
          <a:prstGeom prst="flowChartProcess">
            <a:avLst/>
          </a:prstGeom>
          <a:solidFill>
            <a:srgbClr val="FFC000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Комплекс мероприятий, направленных на развитие массового спорта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1 924,3 тыс. рублей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827584" y="5067057"/>
            <a:ext cx="7128792" cy="718404"/>
          </a:xfrm>
          <a:prstGeom prst="flowChartProcess">
            <a:avLst/>
          </a:prstGeom>
          <a:solidFill>
            <a:srgbClr val="FFC000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Расходы на выплаты спортсменам, судьям, привлекаемым для участия в физкультурно-спортивных мероприятиях 100,0 тыс. рублей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508" y="336642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579133465"/>
              </p:ext>
            </p:extLst>
          </p:nvPr>
        </p:nvGraphicFramePr>
        <p:xfrm>
          <a:off x="390884" y="1392175"/>
          <a:ext cx="8467195" cy="1100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51745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022" y="249509"/>
            <a:ext cx="8169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Corki" panose="00000500000000000000" pitchFamily="50" charset="-52"/>
              </a:rPr>
              <a:t>Муниципальная программа «Развитие культуры в Кольском муниципальном округе Мурманской области» на 2026-2030 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244" y="872355"/>
            <a:ext cx="854323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Заказчик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Отдел культуры администрации Кольского округа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244" y="1428759"/>
            <a:ext cx="8521639" cy="1384995"/>
          </a:xfrm>
          <a:prstGeom prst="rect">
            <a:avLst/>
          </a:prstGeom>
          <a:solidFill>
            <a:srgbClr val="EDD2F2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Цели: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сохранение и развитие системы образования в сфере культуры и искусства Кольского округа;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сохранение и развитие библиотечной и культурно-досуговой деятельности учреждений, находящихся в ведении управления культуры администрации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модернизация учреждений, находящихся в ведении управления культуры администрации Кольского округа, и создание условий для расширения доступности услуг культуры в Кольском округе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3219" y="2911802"/>
            <a:ext cx="81696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190379171"/>
              </p:ext>
            </p:extLst>
          </p:nvPr>
        </p:nvGraphicFramePr>
        <p:xfrm>
          <a:off x="398348" y="3145948"/>
          <a:ext cx="8694833" cy="898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75580994"/>
              </p:ext>
            </p:extLst>
          </p:nvPr>
        </p:nvGraphicFramePr>
        <p:xfrm>
          <a:off x="261456" y="3479949"/>
          <a:ext cx="8882544" cy="261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ADCA61B-597A-4707-A25F-9C497D196323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574589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555622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7757" y="901178"/>
            <a:ext cx="844556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Уровень обеспеченности округа организациями культуры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706819016"/>
              </p:ext>
            </p:extLst>
          </p:nvPr>
        </p:nvGraphicFramePr>
        <p:xfrm>
          <a:off x="-1" y="2898843"/>
          <a:ext cx="9144001" cy="328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17958" y="1840468"/>
            <a:ext cx="841634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зданий учреждений культуры, находящихся в удовлетворительном состоянии, в общем количестве зданий данных учреждений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6653" y="2866828"/>
            <a:ext cx="814857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Отношение средней заработной платы работников учреждений культуры к среднесписочной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по субъекту Российской федерации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508" y="215034"/>
            <a:ext cx="9144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latin typeface="Corki" panose="00000500000000000000" pitchFamily="50" charset="-52"/>
              </a:rPr>
              <a:t>СВЕДЕНИЯ О ЦЕЛЕВЫХ ПОКАЗАТЕЛЯХ  ПРОГРАММЫ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62555330"/>
              </p:ext>
            </p:extLst>
          </p:nvPr>
        </p:nvGraphicFramePr>
        <p:xfrm>
          <a:off x="150674" y="1117781"/>
          <a:ext cx="8284346" cy="702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181397434"/>
              </p:ext>
            </p:extLst>
          </p:nvPr>
        </p:nvGraphicFramePr>
        <p:xfrm>
          <a:off x="124519" y="2065052"/>
          <a:ext cx="8467195" cy="859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59092021"/>
              </p:ext>
            </p:extLst>
          </p:nvPr>
        </p:nvGraphicFramePr>
        <p:xfrm>
          <a:off x="61986" y="3519256"/>
          <a:ext cx="8461721" cy="84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1549A628-73C1-45F1-974B-27EE0DEBC7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904334"/>
              </p:ext>
            </p:extLst>
          </p:nvPr>
        </p:nvGraphicFramePr>
        <p:xfrm>
          <a:off x="30324" y="4509466"/>
          <a:ext cx="8461721" cy="84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8658BDEC-56EE-4D73-BECF-5B7532259C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9259870"/>
              </p:ext>
            </p:extLst>
          </p:nvPr>
        </p:nvGraphicFramePr>
        <p:xfrm>
          <a:off x="0" y="5731698"/>
          <a:ext cx="8461721" cy="84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29550BE-6A28-4F3C-9F59-2F96D1B2E3C3}"/>
              </a:ext>
            </a:extLst>
          </p:cNvPr>
          <p:cNvSpPr/>
          <p:nvPr/>
        </p:nvSpPr>
        <p:spPr>
          <a:xfrm>
            <a:off x="547757" y="4255276"/>
            <a:ext cx="841634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Увеличение числа посещения культурных мероприятий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6DCE2E7-9079-4163-A595-EDA874DE1F26}"/>
              </a:ext>
            </a:extLst>
          </p:cNvPr>
          <p:cNvSpPr/>
          <p:nvPr/>
        </p:nvSpPr>
        <p:spPr>
          <a:xfrm>
            <a:off x="535837" y="5302958"/>
            <a:ext cx="841634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Увеличение книговыдачи по отношению к предыдущему году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321641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7757" y="901178"/>
            <a:ext cx="844556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Сохранение сети учреждений дополнительного образования сферы культуры и искусства (ед.)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-213883" y="2808587"/>
          <a:ext cx="9144000" cy="328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17958" y="1765634"/>
            <a:ext cx="841634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Сохранение контингента учащихся (ед.)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6653" y="2776572"/>
            <a:ext cx="814857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Сохранение уровня охвата населения библиотечным обслуживанием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508" y="215034"/>
            <a:ext cx="9144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latin typeface="Corki" panose="00000500000000000000" pitchFamily="50" charset="-52"/>
              </a:rPr>
              <a:t>СВЕДЕНИЯ О ЦЕЛЕВЫХ ПОКАЗАТЕЛЯХ  ПРОГРАММЫ</a:t>
            </a:r>
          </a:p>
        </p:txBody>
      </p:sp>
      <p:graphicFrame>
        <p:nvGraphicFramePr>
          <p:cNvPr id="19" name="Диаграмма 18"/>
          <p:cNvGraphicFramePr/>
          <p:nvPr>
            <p:extLst/>
          </p:nvPr>
        </p:nvGraphicFramePr>
        <p:xfrm>
          <a:off x="150674" y="1117781"/>
          <a:ext cx="8284346" cy="702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Диаграмма 23"/>
          <p:cNvGraphicFramePr/>
          <p:nvPr>
            <p:extLst/>
          </p:nvPr>
        </p:nvGraphicFramePr>
        <p:xfrm>
          <a:off x="124519" y="1955935"/>
          <a:ext cx="8467195" cy="859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>
            <p:extLst/>
          </p:nvPr>
        </p:nvGraphicFramePr>
        <p:xfrm>
          <a:off x="61986" y="3014597"/>
          <a:ext cx="8461721" cy="84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Диаграмма 25"/>
          <p:cNvGraphicFramePr/>
          <p:nvPr>
            <p:extLst/>
          </p:nvPr>
        </p:nvGraphicFramePr>
        <p:xfrm>
          <a:off x="1115616" y="5733433"/>
          <a:ext cx="7599608" cy="84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2D44E6F-88E0-42B9-BC25-B37884D1A4B9}"/>
              </a:ext>
            </a:extLst>
          </p:cNvPr>
          <p:cNvSpPr/>
          <p:nvPr/>
        </p:nvSpPr>
        <p:spPr>
          <a:xfrm>
            <a:off x="-508" y="387545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0" spc="50" dirty="0">
                <a:ln w="11430"/>
                <a:latin typeface="Corki" panose="00000500000000000000" pitchFamily="50" charset="-52"/>
              </a:rPr>
              <a:t>КЛЮЧЕВЫЕ НАПРАВЛЕНИЯ ПРОГРАММЫ </a:t>
            </a:r>
            <a:endParaRPr lang="en-US" sz="1600" b="1" kern="0" spc="50" dirty="0">
              <a:ln w="11430"/>
              <a:latin typeface="Corki" panose="00000500000000000000" pitchFamily="50" charset="-52"/>
            </a:endParaRPr>
          </a:p>
          <a:p>
            <a:pPr algn="ctr"/>
            <a:r>
              <a:rPr lang="ru-RU" sz="1600" b="1" kern="0" spc="50" dirty="0">
                <a:ln w="11430"/>
                <a:latin typeface="Corki" panose="00000500000000000000" pitchFamily="50" charset="-52"/>
              </a:rPr>
              <a:t>НА 2026 ГОД</a:t>
            </a:r>
          </a:p>
        </p:txBody>
      </p: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09B8E6FF-133A-4F55-AB60-511DF2A3C4D3}"/>
              </a:ext>
            </a:extLst>
          </p:cNvPr>
          <p:cNvSpPr/>
          <p:nvPr/>
        </p:nvSpPr>
        <p:spPr>
          <a:xfrm>
            <a:off x="1115616" y="4512056"/>
            <a:ext cx="6696744" cy="584775"/>
          </a:xfrm>
          <a:prstGeom prst="triangle">
            <a:avLst>
              <a:gd name="adj" fmla="val 4987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8" name="Блок-схема: процесс 17">
            <a:extLst>
              <a:ext uri="{FF2B5EF4-FFF2-40B4-BE49-F238E27FC236}">
                <a16:creationId xmlns:a16="http://schemas.microsoft.com/office/drawing/2014/main" id="{95AEBF87-3354-44C4-919D-2B21016BBA59}"/>
              </a:ext>
            </a:extLst>
          </p:cNvPr>
          <p:cNvSpPr/>
          <p:nvPr/>
        </p:nvSpPr>
        <p:spPr>
          <a:xfrm>
            <a:off x="1115616" y="5267536"/>
            <a:ext cx="6696744" cy="584775"/>
          </a:xfrm>
          <a:prstGeom prst="flowChartProcess">
            <a:avLst/>
          </a:prstGeom>
          <a:solidFill>
            <a:srgbClr val="E2C5FF"/>
          </a:solidFill>
          <a:ln w="6350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Corki" panose="00000500000000000000" pitchFamily="50" charset="-52"/>
                <a:ea typeface="Times New Roman" panose="02020603050405020304" pitchFamily="18" charset="0"/>
              </a:rPr>
              <a:t>Государственная поддержка отрасли культуры (комплектование книжных фондов)</a:t>
            </a:r>
          </a:p>
          <a:p>
            <a:pPr algn="ctr"/>
            <a:r>
              <a:rPr lang="ru-RU" sz="1400" dirty="0">
                <a:latin typeface="Corki" panose="00000500000000000000" pitchFamily="50" charset="-52"/>
                <a:ea typeface="Times New Roman" panose="02020603050405020304" pitchFamily="18" charset="0"/>
              </a:rPr>
              <a:t>на 2026 г. не предусмотрено</a:t>
            </a:r>
          </a:p>
        </p:txBody>
      </p:sp>
      <p:sp>
        <p:nvSpPr>
          <p:cNvPr id="20" name="Блок-схема: процесс 19">
            <a:extLst>
              <a:ext uri="{FF2B5EF4-FFF2-40B4-BE49-F238E27FC236}">
                <a16:creationId xmlns:a16="http://schemas.microsoft.com/office/drawing/2014/main" id="{96FEC914-4BFD-4436-8C26-A0AD4940D51C}"/>
              </a:ext>
            </a:extLst>
          </p:cNvPr>
          <p:cNvSpPr/>
          <p:nvPr/>
        </p:nvSpPr>
        <p:spPr>
          <a:xfrm>
            <a:off x="1115616" y="6039064"/>
            <a:ext cx="6696744" cy="558288"/>
          </a:xfrm>
          <a:prstGeom prst="flowChartProcess">
            <a:avLst/>
          </a:prstGeom>
          <a:solidFill>
            <a:srgbClr val="E2C5FF"/>
          </a:solidFill>
          <a:ln w="6350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Гранты в форме субсидии автономным учреждениям на иные цели </a:t>
            </a:r>
            <a:r>
              <a:rPr lang="ru-RU" sz="1400" dirty="0">
                <a:latin typeface="Corki" panose="00000500000000000000" pitchFamily="50" charset="-52"/>
                <a:ea typeface="Times New Roman" panose="02020603050405020304" pitchFamily="18" charset="0"/>
              </a:rPr>
              <a:t>не предусмотрено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5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" y="373188"/>
            <a:ext cx="9122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Corki" panose="00000500000000000000" pitchFamily="50" charset="-52"/>
              </a:rPr>
              <a:t>Муниципальная программа «Энергосбережение и повышение энергетической эффективности» на 2026-2030 годы</a:t>
            </a:r>
            <a:endParaRPr lang="en-US" sz="2000" b="1" kern="0" spc="50" dirty="0">
              <a:ln w="11430"/>
              <a:latin typeface="Corki" panose="00000500000000000000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3065" y="1036741"/>
            <a:ext cx="847844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5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Управление образования администрации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5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Управление культуры администрации Кольского округа</a:t>
            </a:r>
            <a:endParaRPr lang="ru-RU" sz="1500" b="1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9871" y="1910226"/>
            <a:ext cx="8521639" cy="754053"/>
          </a:xfrm>
          <a:prstGeom prst="rect">
            <a:avLst/>
          </a:prstGeom>
          <a:solidFill>
            <a:srgbClr val="BDEDE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Повышение энергетической эффективности при потреблении энергетических ресурсов в муниципальном образовании Кольский муниципальный округ Мурманской области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723106984"/>
              </p:ext>
            </p:extLst>
          </p:nvPr>
        </p:nvGraphicFramePr>
        <p:xfrm>
          <a:off x="267089" y="3155202"/>
          <a:ext cx="8799491" cy="955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64760" y="2768323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691096342"/>
              </p:ext>
            </p:extLst>
          </p:nvPr>
        </p:nvGraphicFramePr>
        <p:xfrm>
          <a:off x="108289" y="3174518"/>
          <a:ext cx="9013952" cy="587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099153123"/>
              </p:ext>
            </p:extLst>
          </p:nvPr>
        </p:nvGraphicFramePr>
        <p:xfrm>
          <a:off x="21759" y="3645024"/>
          <a:ext cx="901395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A129D59-E488-460F-8172-365622CA1F96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12584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15702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-8802" y="2808589"/>
          <a:ext cx="9144507" cy="428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82105" y="2805335"/>
            <a:ext cx="814857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Объём потребления воды (тыс. куб. м.)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7083" y="3834227"/>
            <a:ext cx="844782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Объём потребления ЭЭ, расчеты за которую осуществляются с использованием приборов учета(тыс. </a:t>
            </a:r>
            <a:r>
              <a:rPr lang="ru-RU" sz="1300" dirty="0" err="1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кВтч</a:t>
            </a: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9803" y="1749019"/>
            <a:ext cx="803932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Объём потребления тепловой энергии (тыс. Гкал)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8801" y="320521"/>
            <a:ext cx="9144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17492" y="789765"/>
            <a:ext cx="8567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Объём потребления электрической энергии (тыс. </a:t>
            </a:r>
            <a:r>
              <a:rPr lang="ru-RU" sz="1300" dirty="0" err="1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куб.м</a:t>
            </a: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.)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24" name="Диаграмма 23"/>
          <p:cNvGraphicFramePr/>
          <p:nvPr>
            <p:extLst/>
          </p:nvPr>
        </p:nvGraphicFramePr>
        <p:xfrm>
          <a:off x="238130" y="1122052"/>
          <a:ext cx="8467195" cy="694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Диаграмма 26"/>
          <p:cNvGraphicFramePr/>
          <p:nvPr>
            <p:extLst/>
          </p:nvPr>
        </p:nvGraphicFramePr>
        <p:xfrm>
          <a:off x="175868" y="1980193"/>
          <a:ext cx="8462590" cy="817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Диаграмма 27"/>
          <p:cNvGraphicFramePr/>
          <p:nvPr>
            <p:extLst/>
          </p:nvPr>
        </p:nvGraphicFramePr>
        <p:xfrm>
          <a:off x="248434" y="3136098"/>
          <a:ext cx="8467195" cy="754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9" name="Диаграмма 28"/>
          <p:cNvGraphicFramePr/>
          <p:nvPr>
            <p:extLst/>
          </p:nvPr>
        </p:nvGraphicFramePr>
        <p:xfrm>
          <a:off x="92978" y="4038128"/>
          <a:ext cx="8347301" cy="878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Скругленный прямоугольник 4">
            <a:extLst>
              <a:ext uri="{FF2B5EF4-FFF2-40B4-BE49-F238E27FC236}">
                <a16:creationId xmlns:a16="http://schemas.microsoft.com/office/drawing/2014/main" id="{63C6D40F-6E31-4282-A707-A3B6E29529A3}"/>
              </a:ext>
            </a:extLst>
          </p:cNvPr>
          <p:cNvSpPr/>
          <p:nvPr/>
        </p:nvSpPr>
        <p:spPr>
          <a:xfrm>
            <a:off x="507925" y="4898799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6EA7360-20CA-4DE0-AEE8-B40C295FCE8D}"/>
              </a:ext>
            </a:extLst>
          </p:cNvPr>
          <p:cNvSpPr/>
          <p:nvPr/>
        </p:nvSpPr>
        <p:spPr>
          <a:xfrm>
            <a:off x="472504" y="4801553"/>
            <a:ext cx="844782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Объём потребления ТЭ, расчеты за которую осуществляются с использованием приборов учета(тыс. Гкал)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19D07F85-0A86-4DAB-9B87-733DAD60C0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974677"/>
              </p:ext>
            </p:extLst>
          </p:nvPr>
        </p:nvGraphicFramePr>
        <p:xfrm>
          <a:off x="128399" y="5005454"/>
          <a:ext cx="8347301" cy="878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931866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389734424"/>
              </p:ext>
            </p:extLst>
          </p:nvPr>
        </p:nvGraphicFramePr>
        <p:xfrm>
          <a:off x="-8802" y="2808589"/>
          <a:ext cx="9144507" cy="428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89803" y="1876000"/>
            <a:ext cx="803932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Общее количество бюджетных учреждений(ед.)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4643" y="3274734"/>
            <a:ext cx="7967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 год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8801" y="320521"/>
            <a:ext cx="9144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17492" y="789765"/>
            <a:ext cx="8567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Объём потребления воды, расчеты за которую осуществляются с использованием приборов учета (тыс. </a:t>
            </a:r>
            <a:r>
              <a:rPr lang="ru-RU" sz="1300" dirty="0" err="1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куб.м</a:t>
            </a: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.)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58409608"/>
              </p:ext>
            </p:extLst>
          </p:nvPr>
        </p:nvGraphicFramePr>
        <p:xfrm>
          <a:off x="238130" y="1122052"/>
          <a:ext cx="8467195" cy="694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741884328"/>
              </p:ext>
            </p:extLst>
          </p:nvPr>
        </p:nvGraphicFramePr>
        <p:xfrm>
          <a:off x="175868" y="2107174"/>
          <a:ext cx="8462590" cy="817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Равнобедренный треугольник 17"/>
          <p:cNvSpPr/>
          <p:nvPr/>
        </p:nvSpPr>
        <p:spPr>
          <a:xfrm>
            <a:off x="975746" y="3676785"/>
            <a:ext cx="6912769" cy="584775"/>
          </a:xfrm>
          <a:prstGeom prst="triangle">
            <a:avLst>
              <a:gd name="adj" fmla="val 5009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9" name="Блок-схема: процесс 18">
            <a:extLst>
              <a:ext uri="{FF2B5EF4-FFF2-40B4-BE49-F238E27FC236}">
                <a16:creationId xmlns:a16="http://schemas.microsoft.com/office/drawing/2014/main" id="{D375E056-E71A-460B-B36A-8EF3AB075747}"/>
              </a:ext>
            </a:extLst>
          </p:cNvPr>
          <p:cNvSpPr/>
          <p:nvPr/>
        </p:nvSpPr>
        <p:spPr>
          <a:xfrm>
            <a:off x="975746" y="4458899"/>
            <a:ext cx="6912769" cy="584775"/>
          </a:xfrm>
          <a:prstGeom prst="flowChartProcess">
            <a:avLst/>
          </a:prstGeom>
          <a:solidFill>
            <a:srgbClr val="A0E4DC"/>
          </a:solidFill>
          <a:ln w="63500">
            <a:solidFill>
              <a:srgbClr val="31898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Стимулирование энергосбережения и повышение энергетической эффективности муниципальных учреждений 2 697,5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934995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6512" y="273492"/>
            <a:ext cx="9180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Corki" panose="00000500000000000000" pitchFamily="50" charset="-52"/>
              </a:rPr>
              <a:t>Муниципальная программа «Развитие транспортной системы и дорожного хозяйства Кольского муниципального округа Мурманской области» на 2026-2030 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6917" y="881139"/>
            <a:ext cx="84784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20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Управление образования администрации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Администрация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МКУ «Хозяйственно-эксплуатационная служба Кольского округа»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7089" y="1936192"/>
            <a:ext cx="8413309" cy="1184940"/>
          </a:xfrm>
          <a:prstGeom prst="rect">
            <a:avLst/>
          </a:prstGeom>
          <a:solidFill>
            <a:srgbClr val="EAB8C7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Цели: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развитие транспортной системы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повышение безопасности дорожного движения и снижение дорожно-транспортного травматизма путём привлечения органов местного самоуправления, системы МВД и организаций различных форм собственности к реализации мероприятий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обеспечение развития дорожного хозяйства сельских поселений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6632" y="3137572"/>
            <a:ext cx="815073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330727822"/>
              </p:ext>
            </p:extLst>
          </p:nvPr>
        </p:nvGraphicFramePr>
        <p:xfrm>
          <a:off x="175444" y="3540913"/>
          <a:ext cx="8914804" cy="39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9805053"/>
              </p:ext>
            </p:extLst>
          </p:nvPr>
        </p:nvGraphicFramePr>
        <p:xfrm>
          <a:off x="0" y="3753831"/>
          <a:ext cx="9036496" cy="2699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E120096-A5A8-4DA0-A606-5E352DA7020C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16425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91680" y="604545"/>
            <a:ext cx="6120681" cy="128600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kern="0" spc="50" dirty="0">
                <a:solidFill>
                  <a:schemeClr val="tx2">
                    <a:lumMod val="50000"/>
                  </a:schemeClr>
                </a:solidFill>
                <a:latin typeface="Corki" panose="00000500000000000000" pitchFamily="50" charset="-52"/>
                <a:cs typeface="Times New Roman" pitchFamily="18" charset="0"/>
              </a:rPr>
              <a:t>Прогноз основных характеристик  бюджета Кольского муниципального округа на 2026 год и на плановый период 2027 и 2028 годов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orki" panose="00000500000000000000" pitchFamily="50" charset="-52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139998"/>
              </p:ext>
            </p:extLst>
          </p:nvPr>
        </p:nvGraphicFramePr>
        <p:xfrm>
          <a:off x="251520" y="2718212"/>
          <a:ext cx="8502671" cy="3287060"/>
        </p:xfrm>
        <a:graphic>
          <a:graphicData uri="http://schemas.openxmlformats.org/drawingml/2006/table">
            <a:tbl>
              <a:tblPr/>
              <a:tblGrid>
                <a:gridCol w="1764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1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06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8072">
                <a:tc row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</a:rPr>
                        <a:t>Показатели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Corki" panose="00000500000000000000" pitchFamily="50" charset="-52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effectLst/>
                        <a:latin typeface="Corki" panose="00000500000000000000" pitchFamily="50" charset="-52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Corki" panose="00000500000000000000" pitchFamily="50" charset="-52"/>
                        </a:rPr>
                        <a:t>2024</a:t>
                      </a:r>
                      <a:r>
                        <a:rPr lang="ru-RU" sz="1600" b="1" i="0" u="none" strike="noStrike" baseline="0" dirty="0">
                          <a:effectLst/>
                          <a:latin typeface="Corki" panose="00000500000000000000" pitchFamily="50" charset="-52"/>
                        </a:rPr>
                        <a:t> </a:t>
                      </a:r>
                      <a:r>
                        <a:rPr lang="ru-RU" sz="1600" b="1" i="0" u="none" strike="noStrike" dirty="0">
                          <a:effectLst/>
                          <a:latin typeface="Corki" panose="00000500000000000000" pitchFamily="50" charset="-52"/>
                        </a:rPr>
                        <a:t>год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Corki" panose="00000500000000000000" pitchFamily="50" charset="-52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effectLst/>
                        <a:latin typeface="Corki" panose="00000500000000000000" pitchFamily="50" charset="-52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Corki" panose="00000500000000000000" pitchFamily="50" charset="-52"/>
                        </a:rPr>
                        <a:t>2025 год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Corki" panose="00000500000000000000" pitchFamily="50" charset="-52"/>
                        </a:rPr>
                        <a:t>Оценка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effectLst/>
                        <a:latin typeface="Corki" panose="00000500000000000000" pitchFamily="50" charset="-52"/>
                      </a:endParaRPr>
                    </a:p>
                    <a:p>
                      <a:pPr algn="ctr" fontAlgn="t"/>
                      <a:endParaRPr lang="ru-RU" sz="1600" b="1" i="0" u="none" strike="noStrike" dirty="0">
                        <a:effectLst/>
                        <a:latin typeface="Corki" panose="00000500000000000000" pitchFamily="50" charset="-52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Corki" panose="00000500000000000000" pitchFamily="50" charset="-52"/>
                        </a:rPr>
                        <a:t>  2026 год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Corki" panose="00000500000000000000" pitchFamily="50" charset="-52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</a:rPr>
                        <a:t>Плановый период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Corki" panose="00000500000000000000" pitchFamily="50" charset="-52"/>
                        </a:rPr>
                        <a:t>2027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Corki" panose="00000500000000000000" pitchFamily="50" charset="-52"/>
                        </a:rPr>
                        <a:t>2028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527"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</a:rPr>
                        <a:t>Доходы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5 233 406,7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4 731 672,2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4 434 677,0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3 837 843,4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3 907 191,3 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527"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</a:rPr>
                        <a:t>Расходы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5 317 008,7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5 481 311,8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4 614 677,0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3 837 843,4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3 884 391,3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1886"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</a:rPr>
                        <a:t>Дефицит (-), 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</a:rPr>
                        <a:t>профицит (+)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-83 602,0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rki" panose="00000500000000000000" pitchFamily="50" charset="-52"/>
                          <a:ea typeface="+mn-ea"/>
                          <a:cs typeface="+mn-cs"/>
                        </a:rPr>
                        <a:t>-749 639,6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Corki" panose="00000500000000000000" pitchFamily="50" charset="-52"/>
                        </a:rPr>
                        <a:t>-180 000,0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Corki" panose="00000500000000000000" pitchFamily="50" charset="-5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Corki" panose="00000500000000000000" pitchFamily="50" charset="-52"/>
                        </a:rPr>
                        <a:t>22 800,00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639783" y="2348880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ru-RU" dirty="0">
                <a:solidFill>
                  <a:srgbClr val="000000"/>
                </a:solidFill>
                <a:latin typeface="Corki" panose="00000500000000000000" pitchFamily="50" charset="-52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24470302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12953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1825" y="547520"/>
            <a:ext cx="8511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Количество социально значимых автобусных маршрутов общего пользования (ед.)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526267462"/>
              </p:ext>
            </p:extLst>
          </p:nvPr>
        </p:nvGraphicFramePr>
        <p:xfrm>
          <a:off x="0" y="2826225"/>
          <a:ext cx="9144000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76728" y="2266872"/>
            <a:ext cx="834536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Количество ДТП на территории Кольского округе (ед.)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996" y="3137492"/>
            <a:ext cx="846719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Количество ДТП с участием детей в возрасте до 16 лет на территории Кольского округа (ед.)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6801" y="1408754"/>
            <a:ext cx="80115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Регулярность движения автобусов по маршрутам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985359" y="4530188"/>
            <a:ext cx="6840761" cy="36915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958697" y="5064539"/>
            <a:ext cx="6840761" cy="580885"/>
          </a:xfrm>
          <a:prstGeom prst="flowChartProcess">
            <a:avLst/>
          </a:prstGeom>
          <a:solidFill>
            <a:srgbClr val="CF9DBE"/>
          </a:solidFill>
          <a:ln w="63500">
            <a:solidFill>
              <a:srgbClr val="89437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Мероприятия, связанные с повышением безопасности дорожного движения и снижением дорожно-транспортного травматизма в Кольском округе 283,5 тыс. рублей</a:t>
            </a: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951840" y="5810617"/>
            <a:ext cx="6840761" cy="580885"/>
          </a:xfrm>
          <a:prstGeom prst="flowChartProcess">
            <a:avLst/>
          </a:prstGeom>
          <a:solidFill>
            <a:srgbClr val="CF9DBE"/>
          </a:solidFill>
          <a:ln w="63500">
            <a:solidFill>
              <a:srgbClr val="89437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Субсидии на финансовое обеспечение дорожной деятельности в отношении автомобильных дорог местного значения и искусственных дорожных сооружений на них за счет средств дорожного фонда 12 361,1тыс. рублей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03119"/>
            <a:ext cx="90942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00762" y="4222411"/>
            <a:ext cx="8132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 год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371094065"/>
              </p:ext>
            </p:extLst>
          </p:nvPr>
        </p:nvGraphicFramePr>
        <p:xfrm>
          <a:off x="343191" y="805639"/>
          <a:ext cx="8378906" cy="62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146328856"/>
              </p:ext>
            </p:extLst>
          </p:nvPr>
        </p:nvGraphicFramePr>
        <p:xfrm>
          <a:off x="321825" y="1650565"/>
          <a:ext cx="8489931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151782826"/>
              </p:ext>
            </p:extLst>
          </p:nvPr>
        </p:nvGraphicFramePr>
        <p:xfrm>
          <a:off x="445813" y="2557665"/>
          <a:ext cx="8317563" cy="622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153485017"/>
              </p:ext>
            </p:extLst>
          </p:nvPr>
        </p:nvGraphicFramePr>
        <p:xfrm>
          <a:off x="148963" y="3351310"/>
          <a:ext cx="8467195" cy="703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2836773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266405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33193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Corki" panose="00000500000000000000" pitchFamily="50" charset="-52"/>
              </a:rPr>
              <a:t>Муниципальная программа «Развитие экономического потенциала и формирование благоприятного предпринимательского климата в Кольском муниципальном округе Мурманской области» на 2026-2030 годы</a:t>
            </a:r>
            <a:endParaRPr lang="en-US" sz="2000" b="1" kern="0" spc="50" dirty="0">
              <a:ln w="11430"/>
              <a:latin typeface="Corki" panose="00000500000000000000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5700" y="1074606"/>
            <a:ext cx="860180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Заказчик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Администрация Кольского округа (управление экономического развития администрации Кольского округа)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4146914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8532" y="1853885"/>
            <a:ext cx="8132057" cy="1123384"/>
          </a:xfrm>
          <a:prstGeom prst="rect">
            <a:avLst/>
          </a:prstGeom>
          <a:solidFill>
            <a:srgbClr val="FCDBB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Цели: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содействие развитию субъектов малого предпринимательства на территории Кольского муниципального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содействие развитию социально ориентированных некоммерческих организаций на территории Кольского муниципального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создание условий для обеспечения поселений, входящих в состав Кольского муниципального округа, услугами торговли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создание условий для развития туризма на территории Кольского муниципального округа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3471" y="3356992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623116402"/>
              </p:ext>
            </p:extLst>
          </p:nvPr>
        </p:nvGraphicFramePr>
        <p:xfrm>
          <a:off x="967824" y="3520907"/>
          <a:ext cx="7684344" cy="663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434722184"/>
              </p:ext>
            </p:extLst>
          </p:nvPr>
        </p:nvGraphicFramePr>
        <p:xfrm>
          <a:off x="259027" y="4451074"/>
          <a:ext cx="8748482" cy="1527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1EE8D64-E59B-4AEA-8CA2-2D13D710C6C1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53639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34519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4"/>
          <p:cNvSpPr/>
          <p:nvPr/>
        </p:nvSpPr>
        <p:spPr>
          <a:xfrm>
            <a:off x="670207" y="4164427"/>
            <a:ext cx="7555881" cy="4696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 год</a:t>
            </a:r>
            <a:endParaRPr lang="ru-RU" sz="1400" dirty="0">
              <a:solidFill>
                <a:prstClr val="white"/>
              </a:solidFill>
              <a:latin typeface="Corki" panose="00000500000000000000" pitchFamily="50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549" y="1983913"/>
            <a:ext cx="834490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освоенных бюджетных средств, направленных на финансовую поддержку социально ориентированных некоммерческих организаций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2023" y="941797"/>
            <a:ext cx="856145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освоенных бюджетных средств, направленных на финансовую поддержку малого предпринимательства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917912" y="4606912"/>
            <a:ext cx="7308176" cy="46838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827585" y="5157192"/>
            <a:ext cx="7398503" cy="503493"/>
          </a:xfrm>
          <a:prstGeom prst="flowChartProcess">
            <a:avLst/>
          </a:prstGeom>
          <a:solidFill>
            <a:srgbClr val="F7E3C9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Содействие развитию субъектов малого предпринимательства на территории Кольского муниципального округа» 600,00 тыс. рублей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827584" y="5873142"/>
            <a:ext cx="7398503" cy="503493"/>
          </a:xfrm>
          <a:prstGeom prst="flowChartProcess">
            <a:avLst/>
          </a:prstGeom>
          <a:solidFill>
            <a:srgbClr val="F7E3C9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Предоставление финансовой поддержки социально ориентированным некоммерческим организациям» 300,0 тыс. рублей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5036" y="3079815"/>
            <a:ext cx="829543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Обеспеченность населения площадью торговых объектов (кв. м на 1000 населения)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2577" y="522247"/>
            <a:ext cx="9156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73814376"/>
              </p:ext>
            </p:extLst>
          </p:nvPr>
        </p:nvGraphicFramePr>
        <p:xfrm>
          <a:off x="-12576" y="1240257"/>
          <a:ext cx="8439879" cy="816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35451351"/>
              </p:ext>
            </p:extLst>
          </p:nvPr>
        </p:nvGraphicFramePr>
        <p:xfrm>
          <a:off x="243613" y="2540965"/>
          <a:ext cx="8467195" cy="652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394496834"/>
              </p:ext>
            </p:extLst>
          </p:nvPr>
        </p:nvGraphicFramePr>
        <p:xfrm>
          <a:off x="227000" y="3545842"/>
          <a:ext cx="8442296" cy="76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0406079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2910229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646" y="255058"/>
            <a:ext cx="91506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Corki" panose="00000500000000000000" pitchFamily="50" charset="-52"/>
              </a:rPr>
              <a:t>Муниципальная программа «Управление муниципальными финансами» на 2026 - 2030 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7717" y="838880"/>
            <a:ext cx="749966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Заказчик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Администрация Кольского округа (Управление финансов администрации Кольского округа)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1587576"/>
            <a:ext cx="6809900" cy="769441"/>
          </a:xfrm>
          <a:prstGeom prst="rect">
            <a:avLst/>
          </a:prstGeom>
          <a:solidFill>
            <a:srgbClr val="F8D0D3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Corki" panose="00000500000000000000" pitchFamily="50" charset="-52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Цель:  Повышение сбалансированности и устойчивости бюджетной системы округа</a:t>
            </a:r>
          </a:p>
          <a:p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Эффективное управление муниципальным долгом</a:t>
            </a:r>
          </a:p>
          <a:p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Обеспечение устойчивого исполнения местных бюджетов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1551" y="2439257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304007659"/>
              </p:ext>
            </p:extLst>
          </p:nvPr>
        </p:nvGraphicFramePr>
        <p:xfrm>
          <a:off x="230611" y="2910229"/>
          <a:ext cx="8599271" cy="522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180778390"/>
              </p:ext>
            </p:extLst>
          </p:nvPr>
        </p:nvGraphicFramePr>
        <p:xfrm>
          <a:off x="96674" y="3632550"/>
          <a:ext cx="8816715" cy="2436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4079B11-070A-48A1-A4C9-A5EDF0E607D1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342605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775664"/>
            <a:ext cx="86761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дотаций на выравнивание бюджетной обеспеченности поселений в общем объеме межбюджетных трансфертов, предоставляемых из областного бюджета и бюджета Кольского округа местным бюджетам (за исключением субвенций)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640292" y="3267513"/>
            <a:ext cx="7545631" cy="8020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Ключевые</a:t>
            </a:r>
            <a:r>
              <a:rPr lang="ru-RU" sz="16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направления программы на 2026 год</a:t>
            </a:r>
            <a:endParaRPr lang="ru-RU" sz="1400" dirty="0">
              <a:solidFill>
                <a:prstClr val="white"/>
              </a:solidFill>
              <a:latin typeface="Corki" panose="00000500000000000000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1" y="1933489"/>
            <a:ext cx="846719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Отношение дефицита бюджета Кольского округа к общему годовому объему доходов бюджета Кольского округа в финансовом году (без учета объемов безвозмездных поступлений), (%)</a:t>
            </a: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827584" y="3912329"/>
            <a:ext cx="7056784" cy="468389"/>
          </a:xfrm>
          <a:prstGeom prst="triangle">
            <a:avLst>
              <a:gd name="adj" fmla="val 5116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827583" y="5570964"/>
            <a:ext cx="7056783" cy="692498"/>
          </a:xfrm>
          <a:prstGeom prst="flowChartProcess">
            <a:avLst/>
          </a:prstGeom>
          <a:solidFill>
            <a:srgbClr val="F3C5C8"/>
          </a:solidFill>
          <a:ln w="63500">
            <a:solidFill>
              <a:srgbClr val="CB2B4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Дотация на выравнивание бюджетной обеспеченности поселений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125 479,8 тыс. рублей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827584" y="4662743"/>
            <a:ext cx="7056783" cy="692498"/>
          </a:xfrm>
          <a:prstGeom prst="flowChartProcess">
            <a:avLst/>
          </a:prstGeom>
          <a:solidFill>
            <a:srgbClr val="F3C5C8"/>
          </a:solidFill>
          <a:ln w="63500">
            <a:solidFill>
              <a:srgbClr val="CB2B4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Иные межбюджетные трансферты из бюджета Кольского округа бюджетам муниципальных образований на восстановление платежеспособности муниципального образования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30 845,5 тыс. рублей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20016" y="307138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426038058"/>
              </p:ext>
            </p:extLst>
          </p:nvPr>
        </p:nvGraphicFramePr>
        <p:xfrm>
          <a:off x="179512" y="1168625"/>
          <a:ext cx="8467195" cy="808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276285867"/>
              </p:ext>
            </p:extLst>
          </p:nvPr>
        </p:nvGraphicFramePr>
        <p:xfrm>
          <a:off x="122376" y="2424831"/>
          <a:ext cx="8467195" cy="885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84867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213870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3894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Corki" panose="00000500000000000000" pitchFamily="50" charset="-52"/>
              </a:rPr>
              <a:t>Муниципальная программа «Управление муниципальным имуществом Кольского округа» на 2026-2030 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6458" y="1018187"/>
            <a:ext cx="843936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Заказчик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УМИ Кольского округа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4094382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6458" y="1604819"/>
            <a:ext cx="8521639" cy="538609"/>
          </a:xfrm>
          <a:prstGeom prst="rect">
            <a:avLst/>
          </a:prstGeom>
          <a:solidFill>
            <a:srgbClr val="C9D2F7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направленной на увеличение доходов бюджета Кольского округа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8893" y="2382815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606459545"/>
              </p:ext>
            </p:extLst>
          </p:nvPr>
        </p:nvGraphicFramePr>
        <p:xfrm>
          <a:off x="0" y="2722821"/>
          <a:ext cx="9144000" cy="391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529965140"/>
              </p:ext>
            </p:extLst>
          </p:nvPr>
        </p:nvGraphicFramePr>
        <p:xfrm>
          <a:off x="107504" y="3114369"/>
          <a:ext cx="8928992" cy="2978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D2841DF-523D-4440-8358-2D3FB954017D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449946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3559" y="664290"/>
            <a:ext cx="866231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Количество объектов, подлежащих независимой оценке (шт.)</a:t>
            </a: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686766" y="3566031"/>
            <a:ext cx="7555881" cy="50339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 год</a:t>
            </a:r>
            <a:endParaRPr lang="ru-RU" sz="1400" dirty="0">
              <a:solidFill>
                <a:prstClr val="white"/>
              </a:solidFill>
              <a:latin typeface="Corki" panose="00000500000000000000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3559" y="1524188"/>
            <a:ext cx="855964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Количество предоставленного имущества в собственность, (шт.)</a:t>
            </a: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686765" y="4170225"/>
            <a:ext cx="7555881" cy="468389"/>
          </a:xfrm>
          <a:prstGeom prst="triangle">
            <a:avLst>
              <a:gd name="adj" fmla="val 499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682870" y="5660579"/>
            <a:ext cx="7555881" cy="676478"/>
          </a:xfrm>
          <a:prstGeom prst="flowChartProcess">
            <a:avLst/>
          </a:prstGeom>
          <a:solidFill>
            <a:srgbClr val="D6D1F7"/>
          </a:solidFill>
          <a:ln w="63500">
            <a:solidFill>
              <a:srgbClr val="2A1AA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Corki" panose="00000500000000000000" pitchFamily="50" charset="-52"/>
                <a:cs typeface="Times New Roman" panose="02020603050405020304" pitchFamily="18" charset="0"/>
              </a:rPr>
              <a:t>Распоряжение, формирование, управление муниципальным имуществом (кроме земельных участков), их учет и содержание 1 000,0 тыс. рублей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745441" y="4869160"/>
            <a:ext cx="7555881" cy="563567"/>
          </a:xfrm>
          <a:prstGeom prst="flowChartProcess">
            <a:avLst/>
          </a:prstGeom>
          <a:solidFill>
            <a:srgbClr val="D6D1F7"/>
          </a:solidFill>
          <a:ln w="63500">
            <a:solidFill>
              <a:srgbClr val="2A1AA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Corki" panose="00000500000000000000" pitchFamily="50" charset="-52"/>
                <a:cs typeface="Times New Roman" panose="02020603050405020304" pitchFamily="18" charset="0"/>
              </a:rPr>
              <a:t>Расходы бюджета Кольского округа на оплату взносов на капитальный ремонт жилого фонда, отнесенного к специализированному жилищному фонду 390,0 тыс.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5353" y="2496190"/>
            <a:ext cx="832114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Утверждение отчетов муниципальных унитарных предприятий, (шт.)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9906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038806385"/>
              </p:ext>
            </p:extLst>
          </p:nvPr>
        </p:nvGraphicFramePr>
        <p:xfrm>
          <a:off x="174287" y="956679"/>
          <a:ext cx="8467195" cy="655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517057416"/>
              </p:ext>
            </p:extLst>
          </p:nvPr>
        </p:nvGraphicFramePr>
        <p:xfrm>
          <a:off x="95090" y="1798440"/>
          <a:ext cx="8467195" cy="655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106297905"/>
              </p:ext>
            </p:extLst>
          </p:nvPr>
        </p:nvGraphicFramePr>
        <p:xfrm>
          <a:off x="174287" y="2824885"/>
          <a:ext cx="8467195" cy="655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451753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9267" y="257321"/>
            <a:ext cx="9141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latin typeface="Corki" panose="00000500000000000000" pitchFamily="50" charset="-52"/>
              </a:rPr>
              <a:t>Муниципальная программа «Охрана окружающей среды» на 2026-2030 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9426" y="814843"/>
            <a:ext cx="8456877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Заказчик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Управление территориального развития, градостроительства и экологии администрации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МКУ «ХЭС Кольского округа»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0718" y="1594247"/>
            <a:ext cx="8483572" cy="538609"/>
          </a:xfrm>
          <a:prstGeom prst="rect">
            <a:avLst/>
          </a:prstGeom>
          <a:solidFill>
            <a:srgbClr val="FBD19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Обеспечение экологической безопасности и улучшение состояния окружающей среды Кольского округа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6595" y="2208914"/>
            <a:ext cx="860602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795970930"/>
              </p:ext>
            </p:extLst>
          </p:nvPr>
        </p:nvGraphicFramePr>
        <p:xfrm>
          <a:off x="299426" y="5358384"/>
          <a:ext cx="8467195" cy="484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74810760"/>
              </p:ext>
            </p:extLst>
          </p:nvPr>
        </p:nvGraphicFramePr>
        <p:xfrm>
          <a:off x="0" y="2626602"/>
          <a:ext cx="9322243" cy="658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956215778"/>
              </p:ext>
            </p:extLst>
          </p:nvPr>
        </p:nvGraphicFramePr>
        <p:xfrm>
          <a:off x="289108" y="3146988"/>
          <a:ext cx="8544963" cy="2802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5DF2A32-5B4E-4B7F-B412-A0C4EB9ED937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456464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внобедренный треугольник 4"/>
          <p:cNvSpPr/>
          <p:nvPr/>
        </p:nvSpPr>
        <p:spPr>
          <a:xfrm>
            <a:off x="899592" y="3500772"/>
            <a:ext cx="7128792" cy="512438"/>
          </a:xfrm>
          <a:prstGeom prst="triangle">
            <a:avLst>
              <a:gd name="adj" fmla="val 4987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899591" y="5010842"/>
            <a:ext cx="7200801" cy="853416"/>
          </a:xfrm>
          <a:prstGeom prst="flowChartProcess">
            <a:avLst/>
          </a:prstGeom>
          <a:solidFill>
            <a:srgbClr val="FBD193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Ликвидация несанкционированных свалок на территории муниципального образования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200,0 тыс. рублей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899591" y="4187990"/>
            <a:ext cx="7200801" cy="648072"/>
          </a:xfrm>
          <a:prstGeom prst="flowChartProcess">
            <a:avLst/>
          </a:prstGeom>
          <a:solidFill>
            <a:srgbClr val="FBD193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Расходы по содержанию и обслуживанию ГТС ограждающей дамбы </a:t>
            </a:r>
            <a:r>
              <a:rPr lang="ru-RU" sz="1300" dirty="0" err="1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пометохранилища</a:t>
            </a: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(бывшие птицефабрики «Мурманская», «Снежная»)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2 300,0 тыс. 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86432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50" dirty="0">
                <a:ln w="11430"/>
                <a:latin typeface="Corki" panose="00000500000000000000" pitchFamily="50" charset="-52"/>
              </a:rPr>
              <a:t>КЛЮЧЕВЫЕ НАПРАВЛЕНИЯ ПРОГРАММЫ НА 2026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682" y="548680"/>
            <a:ext cx="8523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6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ликвидированных освоенных бюджетных средств на ликвидацию накопленного экологического ущерба в результате прошлой хозяйственной деятельности (%)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67831096"/>
              </p:ext>
            </p:extLst>
          </p:nvPr>
        </p:nvGraphicFramePr>
        <p:xfrm>
          <a:off x="423651" y="1067307"/>
          <a:ext cx="8467195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CC57FFF-6EB7-4672-A4B3-0140E370C234}"/>
              </a:ext>
            </a:extLst>
          </p:cNvPr>
          <p:cNvSpPr/>
          <p:nvPr/>
        </p:nvSpPr>
        <p:spPr>
          <a:xfrm>
            <a:off x="421986" y="1723486"/>
            <a:ext cx="852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6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Ликвидация несанкционированных свалок (шт.)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849A609F-C12D-4A8A-8480-D192248E81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1762151"/>
              </p:ext>
            </p:extLst>
          </p:nvPr>
        </p:nvGraphicFramePr>
        <p:xfrm>
          <a:off x="449955" y="2242113"/>
          <a:ext cx="8467195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910886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802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kern="0" spc="50" dirty="0">
                <a:ln w="11430"/>
                <a:latin typeface="Corki" panose="00000500000000000000" pitchFamily="50" charset="-52"/>
              </a:rPr>
              <a:t>Муниципальная программа «Развитие гражданского общества в Кольском муниципальном округе Мурманской области» на 2026-2030 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137" y="941205"/>
            <a:ext cx="858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Управление образования администрации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Управление культуры администрации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Администрация Кольского округа</a:t>
            </a:r>
            <a:endParaRPr lang="ru-RU" sz="12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4974" y="1804891"/>
            <a:ext cx="8737718" cy="1200329"/>
          </a:xfrm>
          <a:prstGeom prst="rect">
            <a:avLst/>
          </a:prstGeom>
          <a:solidFill>
            <a:srgbClr val="EDCFD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Цели: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Corki" panose="00000500000000000000" pitchFamily="50" charset="-52"/>
                <a:cs typeface="Times New Roman" panose="02020603050405020304" pitchFamily="18" charset="0"/>
              </a:rPr>
              <a:t>Формирование в молодежной среде негативного отношения к незаконному потреблению наркотических и психотропных веществ, злоупотреблению алкоголем.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Corki" panose="00000500000000000000" pitchFamily="50" charset="-52"/>
                <a:cs typeface="Times New Roman" panose="02020603050405020304" pitchFamily="18" charset="0"/>
              </a:rPr>
              <a:t>Правовое просвещение граждан, направленное на профилактику правонарушений, антиобщественных действий и экстремизма, создание системы стимулов для ведения законопослушного образа жизни.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Corki" panose="00000500000000000000" pitchFamily="50" charset="-52"/>
                <a:cs typeface="Times New Roman" panose="02020603050405020304" pitchFamily="18" charset="0"/>
              </a:rPr>
              <a:t>Создание условий, направленных на усиление контроля над ситуацией в сфере противодействия терроризму и экстремизму, предупреждению межнациональных конфликтов на территории Кольского округа</a:t>
            </a:r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194546"/>
            <a:ext cx="811225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825862176"/>
              </p:ext>
            </p:extLst>
          </p:nvPr>
        </p:nvGraphicFramePr>
        <p:xfrm>
          <a:off x="122926" y="3614368"/>
          <a:ext cx="8898145" cy="391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74077124"/>
              </p:ext>
            </p:extLst>
          </p:nvPr>
        </p:nvGraphicFramePr>
        <p:xfrm>
          <a:off x="323528" y="3717033"/>
          <a:ext cx="8441006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7892473-230E-4801-A963-C92EE6AF685D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72904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246669"/>
            <a:ext cx="9144000" cy="1181783"/>
          </a:xfrm>
          <a:prstGeom prst="rect">
            <a:avLst/>
          </a:prstGeom>
        </p:spPr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>
                <a:latin typeface="+mn-lt"/>
              </a:rPr>
              <a:t>   </a:t>
            </a:r>
            <a:r>
              <a:rPr lang="ru-RU" sz="3200" spc="50" dirty="0">
                <a:solidFill>
                  <a:schemeClr val="tx1"/>
                </a:solidFill>
                <a:latin typeface="Corki" panose="00000500000000000000" pitchFamily="50" charset="-52"/>
              </a:rPr>
              <a:t>Отдельные показатели прогноза </a:t>
            </a:r>
          </a:p>
          <a:p>
            <a:pPr algn="ctr"/>
            <a:r>
              <a:rPr lang="ru-RU" sz="3200" spc="50" dirty="0">
                <a:solidFill>
                  <a:schemeClr val="tx1"/>
                </a:solidFill>
                <a:latin typeface="Corki" panose="00000500000000000000" pitchFamily="50" charset="-52"/>
              </a:rPr>
              <a:t>социально-экономического развития</a:t>
            </a:r>
            <a:endParaRPr lang="ru-RU" dirty="0">
              <a:solidFill>
                <a:schemeClr val="tx1"/>
              </a:solidFill>
              <a:latin typeface="Corki" panose="00000500000000000000" pitchFamily="50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7" y="1797784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402003" algn="l"/>
              </a:tabLst>
              <a:defRPr/>
            </a:pPr>
            <a:r>
              <a:rPr lang="ru-RU" sz="2000" kern="0" dirty="0">
                <a:solidFill>
                  <a:sysClr val="windowText" lastClr="00000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По данным Мурманскстата численность населения округа на начало 2025 года составила </a:t>
            </a:r>
            <a:r>
              <a:rPr lang="ru-RU" sz="2000" kern="0" dirty="0">
                <a:solidFill>
                  <a:srgbClr val="0070C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32,9</a:t>
            </a:r>
            <a:r>
              <a:rPr lang="ru-RU" sz="2000" kern="0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000" kern="0" dirty="0">
                <a:solidFill>
                  <a:sysClr val="windowText" lastClr="00000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ты</a:t>
            </a:r>
            <a:r>
              <a:rPr lang="ru-RU" sz="2000" kern="0" dirty="0">
                <a:latin typeface="Corki" panose="00000500000000000000" pitchFamily="50" charset="-52"/>
                <a:cs typeface="Times New Roman" panose="02020603050405020304" pitchFamily="18" charset="0"/>
              </a:rPr>
              <a:t>с. человек. Плотность населения составляет </a:t>
            </a:r>
            <a:r>
              <a:rPr lang="ru-RU" sz="2000" kern="0" dirty="0">
                <a:solidFill>
                  <a:srgbClr val="0070C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1,1 </a:t>
            </a:r>
            <a:r>
              <a:rPr lang="ru-RU" sz="2000" kern="0" dirty="0">
                <a:latin typeface="Corki" panose="00000500000000000000" pitchFamily="50" charset="-52"/>
                <a:cs typeface="Times New Roman" panose="02020603050405020304" pitchFamily="18" charset="0"/>
              </a:rPr>
              <a:t>человек/кв. км. Городское население занимает порядка – </a:t>
            </a:r>
            <a:r>
              <a:rPr lang="ru-RU" sz="2000" kern="0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77,5%</a:t>
            </a:r>
            <a:r>
              <a:rPr lang="ru-RU" sz="2000" kern="0" dirty="0">
                <a:latin typeface="Corki" panose="00000500000000000000" pitchFamily="50" charset="-52"/>
                <a:cs typeface="Times New Roman" panose="02020603050405020304" pitchFamily="18" charset="0"/>
              </a:rPr>
              <a:t>, сельское население – </a:t>
            </a:r>
            <a:r>
              <a:rPr lang="ru-RU" sz="2000" kern="0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22,5%</a:t>
            </a:r>
            <a:r>
              <a:rPr lang="ru-RU" sz="2000" kern="0" dirty="0">
                <a:latin typeface="Corki" panose="00000500000000000000" pitchFamily="50" charset="-52"/>
                <a:cs typeface="Times New Roman" panose="02020603050405020304" pitchFamily="18" charset="0"/>
              </a:rPr>
              <a:t>. </a:t>
            </a:r>
          </a:p>
          <a:p>
            <a:pPr lvl="0" algn="just">
              <a:tabLst>
                <a:tab pos="402003" algn="l"/>
              </a:tabLst>
              <a:defRPr/>
            </a:pPr>
            <a:r>
              <a:rPr lang="ru-RU" sz="2000" kern="0" dirty="0">
                <a:latin typeface="Corki" panose="00000500000000000000" pitchFamily="50" charset="-52"/>
                <a:cs typeface="Times New Roman" panose="02020603050405020304" pitchFamily="18" charset="0"/>
              </a:rPr>
              <a:t>Удельный вес населения, находящегося в трудоспособном возрасте по состоянию на начало 2025 года, составил </a:t>
            </a:r>
            <a:r>
              <a:rPr lang="ru-RU" sz="2000" kern="0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59,5% </a:t>
            </a:r>
            <a:r>
              <a:rPr lang="ru-RU" sz="2000" kern="0" dirty="0">
                <a:latin typeface="Corki" panose="00000500000000000000" pitchFamily="50" charset="-52"/>
                <a:cs typeface="Times New Roman" panose="02020603050405020304" pitchFamily="18" charset="0"/>
              </a:rPr>
              <a:t>от общей численности населения.</a:t>
            </a:r>
            <a:endParaRPr lang="ru-RU" sz="2000" kern="0" dirty="0">
              <a:latin typeface="Corki" panose="00000500000000000000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90083" y="3609699"/>
            <a:ext cx="60110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orki" panose="00000500000000000000" pitchFamily="50" charset="-52"/>
                <a:cs typeface="Times New Roman" panose="02020603050405020304" pitchFamily="18" charset="0"/>
              </a:rPr>
              <a:t>Исходные условия формирования показателей прогноза социально-экономического развития Кольского округа</a:t>
            </a:r>
          </a:p>
          <a:p>
            <a:pPr algn="ctr"/>
            <a:r>
              <a:rPr lang="ru-RU" sz="2000" b="1" dirty="0">
                <a:latin typeface="Corki" panose="00000500000000000000" pitchFamily="50" charset="-52"/>
                <a:cs typeface="Times New Roman" panose="02020603050405020304" pitchFamily="18" charset="0"/>
              </a:rPr>
              <a:t> на 2026 - 2028 годы</a:t>
            </a:r>
          </a:p>
        </p:txBody>
      </p:sp>
      <p:pic>
        <p:nvPicPr>
          <p:cNvPr id="14" name="Picture 60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38" y="4790441"/>
            <a:ext cx="277464" cy="3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89338" y="5119467"/>
            <a:ext cx="5234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Базовый* прогноз взят за основу для разработки проекта бюджета Кольского округа на </a:t>
            </a:r>
            <a:r>
              <a:rPr lang="ru-RU" sz="2000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2026 год  </a:t>
            </a:r>
            <a:r>
              <a:rPr lang="ru-RU" sz="2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и период до </a:t>
            </a:r>
            <a:r>
              <a:rPr lang="ru-RU" sz="2000" dirty="0">
                <a:solidFill>
                  <a:srgbClr val="D8601E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2028 года</a:t>
            </a:r>
          </a:p>
        </p:txBody>
      </p:sp>
      <p:pic>
        <p:nvPicPr>
          <p:cNvPr id="16" name="Picture 4" descr="\\Server-fo-2\gsv\НГ 2012-13_поздравления\герб1.png">
            <a:extLst>
              <a:ext uri="{FF2B5EF4-FFF2-40B4-BE49-F238E27FC236}">
                <a16:creationId xmlns:a16="http://schemas.microsoft.com/office/drawing/2014/main" id="{4798075E-BB00-4B09-AFE3-A954E3D07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901" y="235868"/>
            <a:ext cx="1066555" cy="147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C492B6-3CA5-467D-8E74-CB1FB128F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12" b="98512" l="45394" r="98492">
                        <a14:foregroundMark x1="82580" y1="11012" x2="82580" y2="11012"/>
                        <a14:foregroundMark x1="85930" y1="22619" x2="85930" y2="22619"/>
                        <a14:foregroundMark x1="80737" y1="32440" x2="80737" y2="32440"/>
                        <a14:foregroundMark x1="83082" y1="21131" x2="83082" y2="21131"/>
                        <a14:foregroundMark x1="84422" y1="40179" x2="84422" y2="40179"/>
                        <a14:foregroundMark x1="85092" y1="41964" x2="85092" y2="41964"/>
                        <a14:foregroundMark x1="84422" y1="47321" x2="84422" y2="47321"/>
                        <a14:foregroundMark x1="82580" y1="54762" x2="82412" y2="55655"/>
                        <a14:foregroundMark x1="81407" y1="59821" x2="87270" y2="91369"/>
                        <a14:foregroundMark x1="95310" y1="94048" x2="66834" y2="91964"/>
                        <a14:foregroundMark x1="66834" y1="91964" x2="51591" y2="73810"/>
                        <a14:foregroundMark x1="51591" y1="73810" x2="62647" y2="59226"/>
                        <a14:foregroundMark x1="80905" y1="66964" x2="83082" y2="82738"/>
                        <a14:foregroundMark x1="83082" y1="82738" x2="74539" y2="86012"/>
                        <a14:foregroundMark x1="74539" y1="86012" x2="74204" y2="69940"/>
                        <a14:foregroundMark x1="74204" y1="69940" x2="81240" y2="39583"/>
                        <a14:foregroundMark x1="81240" y1="39583" x2="89950" y2="43155"/>
                        <a14:foregroundMark x1="89950" y1="43155" x2="88442" y2="74702"/>
                        <a14:foregroundMark x1="88442" y1="74702" x2="95645" y2="84524"/>
                        <a14:foregroundMark x1="95645" y1="84524" x2="89615" y2="95238"/>
                        <a14:foregroundMark x1="89615" y1="95238" x2="62479" y2="98512"/>
                        <a14:foregroundMark x1="45394" y1="74405" x2="45394" y2="74405"/>
                        <a14:foregroundMark x1="98492" y1="89583" x2="98492" y2="89583"/>
                        <a14:foregroundMark x1="56951" y1="62500" x2="56951" y2="62500"/>
                        <a14:foregroundMark x1="55109" y1="69048" x2="55109" y2="69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02" t="5001"/>
          <a:stretch/>
        </p:blipFill>
        <p:spPr>
          <a:xfrm>
            <a:off x="6181054" y="3256560"/>
            <a:ext cx="2949113" cy="273760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FF3EFD-5075-4773-832B-C75A23EEC131}"/>
              </a:ext>
            </a:extLst>
          </p:cNvPr>
          <p:cNvSpPr/>
          <p:nvPr/>
        </p:nvSpPr>
        <p:spPr>
          <a:xfrm>
            <a:off x="0" y="5994164"/>
            <a:ext cx="9144000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0070C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*вариант – Базовый: </a:t>
            </a:r>
            <a:r>
              <a:rPr lang="ru-RU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исходит из реалистических факторов, включающих  менее благоприятные условия</a:t>
            </a:r>
            <a:endParaRPr lang="en-US" dirty="0">
              <a:solidFill>
                <a:srgbClr val="000000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549269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775" y="967983"/>
            <a:ext cx="856742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несовершеннолетних, вовлечённых в волонтёрскую деятельность (от общего количества обучающихся)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773404" y="3442450"/>
            <a:ext cx="7555881" cy="4860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</a:t>
            </a:r>
            <a:r>
              <a:rPr lang="en-US" sz="16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год</a:t>
            </a:r>
            <a:endParaRPr lang="ru-RU" sz="1400" dirty="0">
              <a:solidFill>
                <a:prstClr val="white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31532886"/>
              </p:ext>
            </p:extLst>
          </p:nvPr>
        </p:nvGraphicFramePr>
        <p:xfrm>
          <a:off x="293962" y="1565049"/>
          <a:ext cx="8467195" cy="478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Равнобедренный треугольник 12"/>
          <p:cNvSpPr/>
          <p:nvPr/>
        </p:nvSpPr>
        <p:spPr>
          <a:xfrm>
            <a:off x="773404" y="3953928"/>
            <a:ext cx="7254980" cy="486053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773404" y="4616102"/>
            <a:ext cx="7254980" cy="639037"/>
          </a:xfrm>
          <a:prstGeom prst="flowChartProcess">
            <a:avLst/>
          </a:prstGeom>
          <a:solidFill>
            <a:srgbClr val="EDCFDF"/>
          </a:solidFill>
          <a:ln w="63500">
            <a:solidFill>
              <a:srgbClr val="B2447E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Комплекс мер по обеспечению поддержки и сопровождения антинаркотической и антиалкогольной деятельности в Кольском округе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214,0 тыс. рублей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773404" y="5448924"/>
            <a:ext cx="7254980" cy="719411"/>
          </a:xfrm>
          <a:prstGeom prst="flowChartProcess">
            <a:avLst/>
          </a:prstGeom>
          <a:solidFill>
            <a:srgbClr val="EDCFDF"/>
          </a:solidFill>
          <a:ln w="63500">
            <a:solidFill>
              <a:srgbClr val="B2447E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Комплекс мероприятий, направленных на обеспечение общественной безопасности и профилактику правонарушений на территории Кольского округа, в т.ч. в детской и молодёжной среде 454,0  тыс.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3960" y="2420888"/>
            <a:ext cx="86360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несовершеннолетних, никогда не употреблявших наркотические вещества (%.)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" y="343311"/>
            <a:ext cx="91440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480618400"/>
              </p:ext>
            </p:extLst>
          </p:nvPr>
        </p:nvGraphicFramePr>
        <p:xfrm>
          <a:off x="253960" y="1440654"/>
          <a:ext cx="8467195" cy="804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127941638"/>
              </p:ext>
            </p:extLst>
          </p:nvPr>
        </p:nvGraphicFramePr>
        <p:xfrm>
          <a:off x="293962" y="2673886"/>
          <a:ext cx="8467195" cy="835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805877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29" y="2740662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1844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Corki" panose="00000500000000000000" pitchFamily="50" charset="-52"/>
              </a:rPr>
              <a:t>Муниципальная программа «Развитие муниципального управления» на 2026-2030 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556" y="762654"/>
            <a:ext cx="860180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Заказчик программы: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Администрация Кольского округа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922" y="1346452"/>
            <a:ext cx="8768464" cy="969496"/>
          </a:xfrm>
          <a:prstGeom prst="rect">
            <a:avLst/>
          </a:prstGeom>
          <a:solidFill>
            <a:srgbClr val="D3F5FD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Цели: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обеспечение деятельности администрации Кольского округа и муниципальных учреждений, подведомственных администрации Кольского округа, по выполнению муниципальных функций и государственных полномочий;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формирование квалифицированного кадрового состава работников администрации Кольского округа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990787268"/>
              </p:ext>
            </p:extLst>
          </p:nvPr>
        </p:nvGraphicFramePr>
        <p:xfrm>
          <a:off x="179511" y="2933386"/>
          <a:ext cx="8884309" cy="37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31433" y="2508211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00993998"/>
              </p:ext>
            </p:extLst>
          </p:nvPr>
        </p:nvGraphicFramePr>
        <p:xfrm>
          <a:off x="111913" y="3573016"/>
          <a:ext cx="8956685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619382771"/>
              </p:ext>
            </p:extLst>
          </p:nvPr>
        </p:nvGraphicFramePr>
        <p:xfrm>
          <a:off x="80180" y="2822704"/>
          <a:ext cx="8967264" cy="508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556143396"/>
              </p:ext>
            </p:extLst>
          </p:nvPr>
        </p:nvGraphicFramePr>
        <p:xfrm>
          <a:off x="905446" y="3234025"/>
          <a:ext cx="8040162" cy="2879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031578D-E1B6-46EF-8350-17251DD0798F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058594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5183" y="18930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809" y="744428"/>
            <a:ext cx="856742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освоенных средств бюджета Кольского округа и областного бюджета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546892" y="2897755"/>
            <a:ext cx="7555881" cy="3420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 год</a:t>
            </a:r>
            <a:endParaRPr lang="ru-RU" sz="1400" dirty="0">
              <a:solidFill>
                <a:prstClr val="white"/>
              </a:solidFill>
              <a:latin typeface="Corki" panose="00000500000000000000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4764" y="1500598"/>
            <a:ext cx="856145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Количество учреждений (шт.)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750984" y="3262322"/>
            <a:ext cx="7555881" cy="429815"/>
          </a:xfrm>
          <a:prstGeom prst="triangle">
            <a:avLst>
              <a:gd name="adj" fmla="val 4970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248195" y="4786166"/>
            <a:ext cx="8561457" cy="834962"/>
          </a:xfrm>
          <a:prstGeom prst="flowChartProcess">
            <a:avLst/>
          </a:prstGeom>
          <a:solidFill>
            <a:srgbClr val="D3F5FD"/>
          </a:solidFill>
          <a:ln w="63500">
            <a:solidFill>
              <a:srgbClr val="09A8C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Реализация Закона Мурманской области «О наделении органов местного самоуправления муниципальных образований со статусом городского округа и муниципального района отдельными государственными полномочиями по опеке и попечительству в отношении несовершеннолетних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10 632,7 тыс. рублей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297226" y="3836283"/>
            <a:ext cx="8463396" cy="793001"/>
          </a:xfrm>
          <a:prstGeom prst="flowChartProcess">
            <a:avLst/>
          </a:prstGeom>
          <a:solidFill>
            <a:srgbClr val="D3F5FD"/>
          </a:solidFill>
          <a:ln w="63500">
            <a:solidFill>
              <a:srgbClr val="09A8C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Реализация Закона Мурманской области «О наделении органов местного самоуправления муниципальных образований со статусом городского округа и муниципального района отдельными государственными полномочиями по опеке и попечительству в отношении совершеннолетних 1 559,9 тыс. рублей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268348170"/>
              </p:ext>
            </p:extLst>
          </p:nvPr>
        </p:nvGraphicFramePr>
        <p:xfrm>
          <a:off x="462558" y="2259542"/>
          <a:ext cx="8561457" cy="412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4291089194"/>
              </p:ext>
            </p:extLst>
          </p:nvPr>
        </p:nvGraphicFramePr>
        <p:xfrm>
          <a:off x="608713" y="2292057"/>
          <a:ext cx="8561457" cy="412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18971" y="2205723"/>
            <a:ext cx="860579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Проведение процедур аттестации,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233227" y="5774137"/>
            <a:ext cx="8591392" cy="682403"/>
          </a:xfrm>
          <a:prstGeom prst="flowChartProcess">
            <a:avLst/>
          </a:prstGeom>
          <a:solidFill>
            <a:srgbClr val="D3F5FD"/>
          </a:solidFill>
          <a:ln w="63500">
            <a:solidFill>
              <a:srgbClr val="09A8C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Реализация Закона Мурманской области «О комиссиях по делам несовершеннолетних и защите их прав в Мурманской области» 3 037,9 тыс. рублей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27181" y="319263"/>
            <a:ext cx="9144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974088984"/>
              </p:ext>
            </p:extLst>
          </p:nvPr>
        </p:nvGraphicFramePr>
        <p:xfrm>
          <a:off x="137681" y="1043098"/>
          <a:ext cx="8467195" cy="553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831686374"/>
              </p:ext>
            </p:extLst>
          </p:nvPr>
        </p:nvGraphicFramePr>
        <p:xfrm>
          <a:off x="91236" y="1717515"/>
          <a:ext cx="8467195" cy="60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400934080"/>
              </p:ext>
            </p:extLst>
          </p:nvPr>
        </p:nvGraphicFramePr>
        <p:xfrm>
          <a:off x="115023" y="2421808"/>
          <a:ext cx="8463396" cy="41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6815388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65" y="3050963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6277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cap="all" spc="50" dirty="0">
                <a:ln w="11430"/>
                <a:latin typeface="Corki" panose="00000500000000000000" pitchFamily="50" charset="-52"/>
              </a:rPr>
              <a:t>Муниципальная программа «Молодежь Кольского муниципального округа Мурманской области» на 2026-2030 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3925" y="882234"/>
            <a:ext cx="84784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Администрация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Управление образования администрации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Управление культуры администрации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  <a:p>
            <a:pPr algn="just">
              <a:tabLst>
                <a:tab pos="402003" algn="l"/>
              </a:tabLs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9017" y="1924360"/>
            <a:ext cx="8521639" cy="323165"/>
          </a:xfrm>
          <a:prstGeom prst="rect">
            <a:avLst/>
          </a:prstGeom>
          <a:solidFill>
            <a:srgbClr val="C8E6D8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Цель: </a:t>
            </a:r>
            <a:r>
              <a:rPr lang="ru-RU" sz="15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создание условий для развития потенциала молодёжи Кольского округа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9817" y="2286933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210644873"/>
              </p:ext>
            </p:extLst>
          </p:nvPr>
        </p:nvGraphicFramePr>
        <p:xfrm>
          <a:off x="464732" y="2690916"/>
          <a:ext cx="7995699" cy="37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169219414"/>
              </p:ext>
            </p:extLst>
          </p:nvPr>
        </p:nvGraphicFramePr>
        <p:xfrm>
          <a:off x="129914" y="2955206"/>
          <a:ext cx="8884171" cy="2943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400FBBE-B870-483C-A5CD-0CD902AAE0F3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369569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0539" y="658718"/>
            <a:ext cx="8592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молодёжи, посетившей мероприятия государственной молодёжной политики (%)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28724" y="2961895"/>
            <a:ext cx="7555881" cy="4860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 год</a:t>
            </a:r>
            <a:endParaRPr lang="ru-RU" sz="1400" dirty="0">
              <a:solidFill>
                <a:prstClr val="white"/>
              </a:solidFill>
              <a:latin typeface="Corki" panose="00000500000000000000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874" y="1870955"/>
            <a:ext cx="85038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молодёжи вовлечённой в мероприятия патриотического воспитания (%)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1159395" y="3530223"/>
            <a:ext cx="6607889" cy="727400"/>
          </a:xfrm>
          <a:prstGeom prst="triangle">
            <a:avLst>
              <a:gd name="adj" fmla="val 50199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1132462" y="4523921"/>
            <a:ext cx="6607890" cy="648072"/>
          </a:xfrm>
          <a:prstGeom prst="flowChartProcess">
            <a:avLst/>
          </a:prstGeom>
          <a:solidFill>
            <a:srgbClr val="C8E6D8"/>
          </a:solidFill>
          <a:ln w="63500">
            <a:solidFill>
              <a:srgbClr val="4DA97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Комплекс мер, направленный на реализацию мероприятий государственной молодёжной политики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1 014,0 тыс. рублей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1132461" y="5336543"/>
            <a:ext cx="6607889" cy="750970"/>
          </a:xfrm>
          <a:prstGeom prst="flowChartProcess">
            <a:avLst/>
          </a:prstGeom>
          <a:solidFill>
            <a:srgbClr val="C8E6D8"/>
          </a:solidFill>
          <a:ln w="63500">
            <a:solidFill>
              <a:srgbClr val="4DA97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Организация и проведение мероприятий, направленных на поддержку и продвижение талантливых детей и молодежи Кольского округа  543,5  тыс. 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11002" y="227831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1446624"/>
              </p:ext>
            </p:extLst>
          </p:nvPr>
        </p:nvGraphicFramePr>
        <p:xfrm>
          <a:off x="149956" y="939852"/>
          <a:ext cx="8467195" cy="104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166931958"/>
              </p:ext>
            </p:extLst>
          </p:nvPr>
        </p:nvGraphicFramePr>
        <p:xfrm>
          <a:off x="24374" y="2258526"/>
          <a:ext cx="8467195" cy="834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267717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30" y="4025467"/>
            <a:ext cx="4572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6879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cap="all" spc="50" dirty="0">
                <a:ln w="11430"/>
                <a:latin typeface="Corki" panose="00000500000000000000" pitchFamily="50" charset="-52"/>
              </a:rPr>
              <a:t>Муниципальная программа «Развитие коммунальной инфраструктуры</a:t>
            </a:r>
            <a:r>
              <a:rPr lang="ru-RU" sz="2200" kern="0" cap="all" spc="50" dirty="0">
                <a:ln w="11430"/>
                <a:latin typeface="Corki" panose="00000500000000000000" pitchFamily="50" charset="-52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6286" y="459829"/>
            <a:ext cx="84309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Заказчики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Администрация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МКУ «ХЭС Кольского муниципального округа»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МКУ «УГХ МО г. Кола»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МКУ «УГХ МО г. п. Мурмаши»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МКУ «УГХ МО г. п. Кильдинстрой»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endParaRPr lang="ru-RU" sz="12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472504" y="3931473"/>
            <a:ext cx="2974423" cy="103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2238" y="1661899"/>
            <a:ext cx="8521639" cy="1754326"/>
          </a:xfrm>
          <a:prstGeom prst="rect">
            <a:avLst/>
          </a:prstGeom>
          <a:solidFill>
            <a:srgbClr val="F8D4B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2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Цели: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создание безопасных и благоприятных условий проживания граждан в муниципальном жилищном фонде Кольского округа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обеспечение своевременной и качественной подготовки объектов жилищно-коммунального хозяйства, расположенных на территории Кольского муниципального округа, к устойчивой работе в отопительный период;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обеспечение бесперебойного качественного электроснабжения, теплоснабжения, водоснабжения населения, водоотведения;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обеспечение полномочий учредителя муниципальных унитарных предприятий;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снос ветхого и аварийного жилищного фонда, нежилых построек на территории Кольского муниципального округа, в связи с физическим износом в процессе эксплуатации;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обеспечение проведения капитального ремонта общего имущества многоквартирных домов, расположенных на территории Кольского муниципального округа;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2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обеспечение деятельности казенных учреждений в области дорожного и жилищно-коммунального хозяйства.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2504" y="3511511"/>
            <a:ext cx="81320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630275959"/>
              </p:ext>
            </p:extLst>
          </p:nvPr>
        </p:nvGraphicFramePr>
        <p:xfrm>
          <a:off x="751610" y="3901031"/>
          <a:ext cx="8178617" cy="410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024544105"/>
              </p:ext>
            </p:extLst>
          </p:nvPr>
        </p:nvGraphicFramePr>
        <p:xfrm>
          <a:off x="138560" y="4311035"/>
          <a:ext cx="8897936" cy="221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1BA020D-08D5-4FA2-A1C0-D9CA1C9BD961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421444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4338" y="116632"/>
            <a:ext cx="4571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4929" y="767232"/>
            <a:ext cx="856098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освоенных бюджетных средств, направленных на модернизацию объектов коммунальной инфраструктуры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>
          <a:xfrm>
            <a:off x="821615" y="3447821"/>
            <a:ext cx="7555462" cy="4860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 год</a:t>
            </a:r>
            <a:endParaRPr lang="ru-RU" sz="1400" dirty="0">
              <a:solidFill>
                <a:prstClr val="white"/>
              </a:solidFill>
              <a:latin typeface="Corki" panose="00000500000000000000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8138" y="1956434"/>
            <a:ext cx="858366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Доля освоенных бюджетных средств, направленных на содержание и ремонт муниципального жилищного фонда, в надлежащем техническом состоянии (%)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822016" y="3940735"/>
            <a:ext cx="7665947" cy="46838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822015" y="4613397"/>
            <a:ext cx="7665947" cy="648072"/>
          </a:xfrm>
          <a:prstGeom prst="flowChartProcess">
            <a:avLst/>
          </a:prstGeom>
          <a:solidFill>
            <a:srgbClr val="F8D4B6"/>
          </a:solidFill>
          <a:ln w="63500">
            <a:solidFill>
              <a:srgbClr val="E34E0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Текущий ремонт муниципального жилищного фонда (жилых домов, квартир, комнат, нежилых помещений)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1 290,0 тыс. рублей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822015" y="5412683"/>
            <a:ext cx="7665947" cy="678085"/>
          </a:xfrm>
          <a:prstGeom prst="flowChartProcess">
            <a:avLst/>
          </a:prstGeom>
          <a:solidFill>
            <a:srgbClr val="F8D4B6"/>
          </a:solidFill>
          <a:ln w="63500">
            <a:solidFill>
              <a:srgbClr val="E34E0B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Расходы по внесению платы за коммунальные услуги по пустующим жилым помещениям, относящимся к муниципальному жилищному фонду 4 531,2 тыс. рублей</a:t>
            </a:r>
            <a:endParaRPr lang="ru-RU" sz="13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2657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231648394"/>
              </p:ext>
            </p:extLst>
          </p:nvPr>
        </p:nvGraphicFramePr>
        <p:xfrm>
          <a:off x="300399" y="1054801"/>
          <a:ext cx="8466724" cy="901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279273459"/>
              </p:ext>
            </p:extLst>
          </p:nvPr>
        </p:nvGraphicFramePr>
        <p:xfrm>
          <a:off x="226626" y="2448877"/>
          <a:ext cx="8466724" cy="99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66109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8893" y="399041"/>
            <a:ext cx="85023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>
                <a:ln w="11430"/>
                <a:latin typeface="Corki" panose="00000500000000000000" pitchFamily="50" charset="-52"/>
              </a:rPr>
              <a:t>Муниципальная программа «Управление земельными ресурсами Кольского округа» на 2026-2030 годы</a:t>
            </a:r>
            <a:endParaRPr lang="ru-RU" sz="2000" b="1" kern="0" cap="all" spc="50" dirty="0">
              <a:ln w="11430"/>
              <a:latin typeface="Corki" panose="000005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1048" y="1110153"/>
            <a:ext cx="8258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Заказчик программы: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УЗР Кольского округа</a:t>
            </a:r>
            <a:endParaRPr lang="ru-RU" sz="14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2493" y="1668233"/>
            <a:ext cx="7704856" cy="523220"/>
          </a:xfrm>
          <a:prstGeom prst="rect">
            <a:avLst/>
          </a:prstGeom>
          <a:solidFill>
            <a:srgbClr val="F7D8C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Увеличение доходов бюджета Кольского муниципального округа посредством повышения эффективности управления муниципальной собственностью и земельными участками, относящихся к ведению органов местного самоуправления.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8893" y="2187489"/>
            <a:ext cx="8132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15620379"/>
              </p:ext>
            </p:extLst>
          </p:nvPr>
        </p:nvGraphicFramePr>
        <p:xfrm>
          <a:off x="211340" y="2420888"/>
          <a:ext cx="8514484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81099773"/>
              </p:ext>
            </p:extLst>
          </p:nvPr>
        </p:nvGraphicFramePr>
        <p:xfrm>
          <a:off x="220220" y="3019673"/>
          <a:ext cx="8737095" cy="2599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66C368-4BE6-4E20-A48C-6B0279895A59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938456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508" y="614389"/>
            <a:ext cx="914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spc="50" dirty="0">
                <a:ln w="11430"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29591632"/>
              </p:ext>
            </p:extLst>
          </p:nvPr>
        </p:nvGraphicFramePr>
        <p:xfrm>
          <a:off x="683567" y="1434459"/>
          <a:ext cx="7497536" cy="948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77916603"/>
              </p:ext>
            </p:extLst>
          </p:nvPr>
        </p:nvGraphicFramePr>
        <p:xfrm>
          <a:off x="899593" y="3115794"/>
          <a:ext cx="7416823" cy="961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кругленный прямоугольник 4"/>
          <p:cNvSpPr/>
          <p:nvPr/>
        </p:nvSpPr>
        <p:spPr>
          <a:xfrm>
            <a:off x="976559" y="4143829"/>
            <a:ext cx="7555881" cy="3645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>
              <a:tabLst>
                <a:tab pos="402003" algn="l"/>
              </a:tabLst>
            </a:pPr>
            <a:r>
              <a:rPr lang="ru-RU" sz="16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 год</a:t>
            </a:r>
            <a:endParaRPr lang="ru-RU" sz="1600" dirty="0">
              <a:solidFill>
                <a:prstClr val="white"/>
              </a:solidFill>
              <a:latin typeface="Corki" panose="00000500000000000000" pitchFamily="50" charset="-52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1187624" y="4724950"/>
            <a:ext cx="6696744" cy="3645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1187624" y="5553447"/>
            <a:ext cx="6696744" cy="827349"/>
          </a:xfrm>
          <a:prstGeom prst="flowChartProcess">
            <a:avLst/>
          </a:prstGeom>
          <a:solidFill>
            <a:srgbClr val="F7D8C1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Corki" panose="00000500000000000000" pitchFamily="50" charset="-52"/>
                <a:cs typeface="Times New Roman" panose="02020603050405020304" pitchFamily="18" charset="0"/>
              </a:rPr>
              <a:t>Управление земельными участками, формирование, их учет и содержание</a:t>
            </a:r>
          </a:p>
          <a:p>
            <a:pPr algn="ctr"/>
            <a:r>
              <a:rPr lang="ru-RU" sz="1400" dirty="0">
                <a:latin typeface="Corki" panose="00000500000000000000" pitchFamily="50" charset="-52"/>
                <a:cs typeface="Times New Roman" panose="02020603050405020304" pitchFamily="18" charset="0"/>
              </a:rPr>
              <a:t>487,9 тыс. рублей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60938" y="1065127"/>
            <a:ext cx="5742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rki" panose="00000500000000000000" pitchFamily="50" charset="-52"/>
                <a:cs typeface="Times New Roman" panose="02020603050405020304" pitchFamily="18" charset="0"/>
              </a:rPr>
              <a:t>Количество земельных участков, подлежащих постановке на кадастровый учет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2651837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rki" panose="00000500000000000000" pitchFamily="50" charset="-52"/>
                <a:cs typeface="Times New Roman" panose="02020603050405020304" pitchFamily="18" charset="0"/>
              </a:rPr>
              <a:t>Количество земельных участков, предоставленных в аренду гражданам и юридическим лицам</a:t>
            </a:r>
          </a:p>
        </p:txBody>
      </p:sp>
    </p:spTree>
    <p:extLst>
      <p:ext uri="{BB962C8B-B14F-4D97-AF65-F5344CB8AC3E}">
        <p14:creationId xmlns:p14="http://schemas.microsoft.com/office/powerpoint/2010/main" val="7062857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85491" y="345420"/>
            <a:ext cx="8739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spc="50" dirty="0">
                <a:ln w="11430"/>
                <a:solidFill>
                  <a:prstClr val="black"/>
                </a:solidFill>
                <a:latin typeface="Corki" panose="00000500000000000000" pitchFamily="50" charset="-52"/>
              </a:rPr>
              <a:t>Муниципальная программа «Обеспечение мер первичной пожарной безопасности на территории Кольского муниципального округа Мурманской области» на 2026-2030 годы</a:t>
            </a:r>
            <a:endParaRPr kumimoji="0" lang="ru-RU" sz="2000" b="1" i="0" u="none" strike="noStrike" kern="0" cap="all" spc="50" normalizeH="0" baseline="0" noProof="0" dirty="0">
              <a:ln w="11430"/>
              <a:solidFill>
                <a:prstClr val="black"/>
              </a:solidFill>
              <a:uLnTx/>
              <a:uFillTx/>
              <a:latin typeface="Corki" panose="000005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4769" y="2116013"/>
            <a:ext cx="8568952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tabLst>
                <a:tab pos="402003" algn="l"/>
              </a:tabLst>
            </a:pPr>
            <a:r>
              <a:rPr lang="ru-RU" sz="14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Цель: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защита жизни и здоровья граждан, материальных ценностей в границах Кольского муниципального округа Мурманской области от пожаров;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выполнение мероприятий по тушению ландшафтных (природных) пожаров на территории Кольского муниципального округа за границами населенных пунктов  вне зависимости от форм собственности этих земель, не входящих в состав лесного фонда Мурманской области, не являющихся землями обороны и безопасности и особо охраняемыми природными территориями.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105" y="3445827"/>
            <a:ext cx="81125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925610554"/>
              </p:ext>
            </p:extLst>
          </p:nvPr>
        </p:nvGraphicFramePr>
        <p:xfrm>
          <a:off x="-49741" y="3655050"/>
          <a:ext cx="9357972" cy="638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832002921"/>
              </p:ext>
            </p:extLst>
          </p:nvPr>
        </p:nvGraphicFramePr>
        <p:xfrm>
          <a:off x="211340" y="4293097"/>
          <a:ext cx="8838171" cy="230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20C8F68-0950-4218-8207-D531AD790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186316"/>
              </p:ext>
            </p:extLst>
          </p:nvPr>
        </p:nvGraphicFramePr>
        <p:xfrm>
          <a:off x="347033" y="1056859"/>
          <a:ext cx="8566688" cy="100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83344">
                  <a:extLst>
                    <a:ext uri="{9D8B030D-6E8A-4147-A177-3AD203B41FA5}">
                      <a16:colId xmlns:a16="http://schemas.microsoft.com/office/drawing/2014/main" val="3273082747"/>
                    </a:ext>
                  </a:extLst>
                </a:gridCol>
                <a:gridCol w="4283344">
                  <a:extLst>
                    <a:ext uri="{9D8B030D-6E8A-4147-A177-3AD203B41FA5}">
                      <a16:colId xmlns:a16="http://schemas.microsoft.com/office/drawing/2014/main" val="2196445724"/>
                    </a:ext>
                  </a:extLst>
                </a:gridCol>
              </a:tblGrid>
              <a:tr h="940218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Corki" panose="00000500000000000000" pitchFamily="50" charset="-52"/>
                        </a:rPr>
                        <a:t>Заказчик программы: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200" dirty="0">
                          <a:latin typeface="Corki" panose="00000500000000000000" pitchFamily="50" charset="-52"/>
                        </a:rPr>
                        <a:t>администрация Кольского округа (МКУ «Управление ОБН Кольского округа»)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200" dirty="0">
                          <a:latin typeface="Corki" panose="00000500000000000000" pitchFamily="50" charset="-52"/>
                        </a:rPr>
                        <a:t>МКУ «Хозяйственно-эксплуатационная служба Кольского муниципального округа»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200" dirty="0">
                          <a:latin typeface="Corki" panose="00000500000000000000" pitchFamily="50" charset="-52"/>
                        </a:rPr>
                        <a:t>Муниципальное автономное учреждение «Редакция газеты Кольское слово»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200" dirty="0">
                          <a:latin typeface="Corki" panose="00000500000000000000" pitchFamily="50" charset="-52"/>
                        </a:rPr>
                        <a:t>Управление образования Кольского муниципального округа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ru-RU" sz="1200" dirty="0">
                        <a:latin typeface="Corki" panose="00000500000000000000" pitchFamily="50" charset="-5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200" dirty="0">
                          <a:latin typeface="Corki" panose="00000500000000000000" pitchFamily="50" charset="-52"/>
                        </a:rPr>
                        <a:t>Отдел культуры администрации Кольского муниципального округа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200" dirty="0">
                          <a:latin typeface="Corki" panose="00000500000000000000" pitchFamily="50" charset="-52"/>
                        </a:rPr>
                        <a:t>Управляющие организации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200" dirty="0">
                          <a:latin typeface="Corki" panose="00000500000000000000" pitchFamily="50" charset="-52"/>
                        </a:rPr>
                        <a:t>Обслуживающие организации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200" dirty="0">
                          <a:latin typeface="Corki" panose="00000500000000000000" pitchFamily="50" charset="-52"/>
                        </a:rPr>
                        <a:t>ГОБУ «Мурманская база авиационной охраны лесов»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4126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185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04248" y="4267629"/>
            <a:ext cx="18722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0070C0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человек на 1000 населения</a:t>
            </a:r>
            <a:endParaRPr lang="ru-RU" sz="1200" dirty="0">
              <a:solidFill>
                <a:srgbClr val="0070C0"/>
              </a:solidFill>
              <a:latin typeface="Corki" panose="00000500000000000000" pitchFamily="50" charset="-52"/>
            </a:endParaRPr>
          </a:p>
        </p:txBody>
      </p:sp>
      <p:graphicFrame>
        <p:nvGraphicFramePr>
          <p:cNvPr id="8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37301"/>
              </p:ext>
            </p:extLst>
          </p:nvPr>
        </p:nvGraphicFramePr>
        <p:xfrm>
          <a:off x="323527" y="1124744"/>
          <a:ext cx="8352930" cy="3125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442246"/>
              </p:ext>
            </p:extLst>
          </p:nvPr>
        </p:nvGraphicFramePr>
        <p:xfrm>
          <a:off x="323528" y="4534383"/>
          <a:ext cx="8352926" cy="18256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2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7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70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70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70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8288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2028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2029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2030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2031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9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Общий коэффициент рождаемости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8,40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7,18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8,63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9,33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10,01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10,15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10,15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10,15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10,15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9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Общий коэффициент смертности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15,60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16,35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17,53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17,11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16,58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16,25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16,25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16,25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16,25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9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Коэффициент естественного прироста (убыли)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-7,20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-9,17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-8,9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-7,78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-6,57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-6,09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-6,09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-6,09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-6,09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9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Коэффициент миграционного прироста (убыли)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orki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-2,10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-1,51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-8,20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-1,56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4,69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10,93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10,93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10,93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10,93</a:t>
                      </a:r>
                    </a:p>
                  </a:txBody>
                  <a:tcPr marL="9487" marR="9487" marT="94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01770" y="277143"/>
            <a:ext cx="414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orki" panose="00000500000000000000" pitchFamily="50" charset="-52"/>
                <a:cs typeface="Times New Roman" pitchFamily="18" charset="0"/>
              </a:rPr>
              <a:t>Демографические показатели</a:t>
            </a:r>
          </a:p>
        </p:txBody>
      </p:sp>
    </p:spTree>
    <p:extLst>
      <p:ext uri="{BB962C8B-B14F-4D97-AF65-F5344CB8AC3E}">
        <p14:creationId xmlns:p14="http://schemas.microsoft.com/office/powerpoint/2010/main" val="18121243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5233" y="396282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1012514"/>
              </p:ext>
            </p:extLst>
          </p:nvPr>
        </p:nvGraphicFramePr>
        <p:xfrm>
          <a:off x="611560" y="1137911"/>
          <a:ext cx="7497536" cy="92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021330736"/>
              </p:ext>
            </p:extLst>
          </p:nvPr>
        </p:nvGraphicFramePr>
        <p:xfrm>
          <a:off x="683569" y="2736552"/>
          <a:ext cx="7416823" cy="92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кругленный прямоугольник 4"/>
          <p:cNvSpPr/>
          <p:nvPr/>
        </p:nvSpPr>
        <p:spPr>
          <a:xfrm>
            <a:off x="716079" y="3693081"/>
            <a:ext cx="7555881" cy="3645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2003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 год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ki" panose="00000500000000000000" pitchFamily="50" charset="-52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751458" y="4229371"/>
            <a:ext cx="7358185" cy="351292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" panose="00000500000000000000" pitchFamily="50" charset="-52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60507" y="4841000"/>
            <a:ext cx="7438896" cy="82734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rgbClr val="1529B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Изготовление и установка знаков пожарной безопасности в границах Кольского муниципального округа за границами населенных пунктов поселений Кольского округа 265,0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BFDCEF-F1EE-42D3-892A-4191BC0EF3EE}"/>
              </a:ext>
            </a:extLst>
          </p:cNvPr>
          <p:cNvSpPr/>
          <p:nvPr/>
        </p:nvSpPr>
        <p:spPr>
          <a:xfrm>
            <a:off x="954667" y="843750"/>
            <a:ext cx="7636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rki" panose="00000500000000000000" pitchFamily="50" charset="-52"/>
                <a:ea typeface="Times New Roman" panose="02020603050405020304" pitchFamily="18" charset="0"/>
              </a:rPr>
              <a:t>Снижение количества зарегистрированных пожаров, %</a:t>
            </a:r>
            <a:endParaRPr lang="ru-RU" dirty="0">
              <a:latin typeface="Corki" panose="00000500000000000000" pitchFamily="50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FFDD62-C18B-468A-9445-0E9DF8BF4095}"/>
              </a:ext>
            </a:extLst>
          </p:cNvPr>
          <p:cNvSpPr/>
          <p:nvPr/>
        </p:nvSpPr>
        <p:spPr>
          <a:xfrm>
            <a:off x="954667" y="2301539"/>
            <a:ext cx="3509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orki" panose="00000500000000000000" pitchFamily="50" charset="-52"/>
                <a:ea typeface="Times New Roman" panose="02020603050405020304" pitchFamily="18" charset="0"/>
              </a:rPr>
              <a:t>Снижение количества погибших от пожаров, %</a:t>
            </a:r>
            <a:endParaRPr lang="ru-RU" dirty="0">
              <a:latin typeface="Corki" panose="00000500000000000000" pitchFamily="50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76DA04-E765-4218-9E59-BF4FBA423E21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386447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3942" y="125908"/>
            <a:ext cx="87390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spc="50" dirty="0">
                <a:ln w="11430"/>
                <a:solidFill>
                  <a:prstClr val="black"/>
                </a:solidFill>
                <a:latin typeface="Corki" panose="00000500000000000000" pitchFamily="50" charset="-52"/>
              </a:rPr>
              <a:t>Муниципальная программа «Обеспечение мероприятий, направленных на развитие гражданской обороны, на защиту населения и территорий Кольского муниципального округа Мурманской области от чрезвычайных ситуаций природного и техногенного характера» на 2026-2030 годы</a:t>
            </a:r>
            <a:endParaRPr kumimoji="0" lang="ru-RU" sz="2000" b="1" i="0" u="none" strike="noStrike" kern="0" cap="all" spc="50" normalizeH="0" baseline="0" noProof="0" dirty="0">
              <a:ln w="11430"/>
              <a:solidFill>
                <a:prstClr val="black"/>
              </a:solidFill>
              <a:uLnTx/>
              <a:uFillTx/>
              <a:latin typeface="Corki" panose="000005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859" y="1605847"/>
            <a:ext cx="8258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402003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cs typeface="Times New Roman" panose="02020603050405020304" pitchFamily="18" charset="0"/>
              </a:rPr>
              <a:t>Заказчик программы: </a:t>
            </a: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МКУ «Управление по обеспечению безопасности населения Кольского округа» </a:t>
            </a:r>
          </a:p>
          <a:p>
            <a:pPr lvl="0" algn="just">
              <a:tabLst>
                <a:tab pos="402003" algn="l"/>
              </a:tabLst>
              <a:defRPr/>
            </a:pPr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Учреждения, подведомственные Управлению образования, управлению культуры администрации Кольского округа Мурманской области 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559" y="2083784"/>
            <a:ext cx="8568952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175260" algn="l"/>
              </a:tabLst>
            </a:pPr>
            <a:r>
              <a:rPr lang="ru-RU" sz="1400" b="1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Цель: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75260" algn="l"/>
              </a:tabLst>
            </a:pPr>
            <a:r>
              <a:rPr lang="ru-RU" sz="1400" dirty="0">
                <a:solidFill>
                  <a:schemeClr val="tx1"/>
                </a:solidFill>
                <a:latin typeface="Corki" panose="00000500000000000000" pitchFamily="50" charset="-52"/>
              </a:rPr>
              <a:t>обеспечение мероприятий, направленных на развитие гражданской обороны (далее – ГО) Кольского муниципального округа Мурманской области.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75260" algn="l"/>
              </a:tabLst>
            </a:pPr>
            <a:r>
              <a:rPr lang="ru-RU" sz="1400" dirty="0">
                <a:solidFill>
                  <a:schemeClr val="tx1"/>
                </a:solidFill>
                <a:latin typeface="Corki" panose="00000500000000000000" pitchFamily="50" charset="-52"/>
              </a:rPr>
              <a:t>обеспечение мероприятий, направленных на защиту населения и территорий Кольского муниципального округа Мурманской области от чрезвычайных ситуаций природного и техногенного характера (далее – ЧС).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75260" algn="l"/>
              </a:tabLst>
            </a:pPr>
            <a:r>
              <a:rPr lang="ru-RU" sz="1400" dirty="0">
                <a:solidFill>
                  <a:schemeClr val="tx1"/>
                </a:solidFill>
                <a:latin typeface="Corki" panose="00000500000000000000" pitchFamily="50" charset="-52"/>
              </a:rPr>
              <a:t>Обеспечение деятельности МКУ «Управление по обеспечению безопасности населения Кольского округа». </a:t>
            </a:r>
            <a:endParaRPr lang="ru-RU" sz="1400" b="1" dirty="0">
              <a:solidFill>
                <a:prstClr val="black"/>
              </a:solidFill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105" y="3373819"/>
            <a:ext cx="81125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cs typeface="Times New Roman" panose="02020603050405020304" pitchFamily="18" charset="0"/>
              </a:rPr>
              <a:t>Ресурсное обеспечение реализации муниципальной программы, тыс. рублей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912110183"/>
              </p:ext>
            </p:extLst>
          </p:nvPr>
        </p:nvGraphicFramePr>
        <p:xfrm>
          <a:off x="0" y="3655049"/>
          <a:ext cx="9144000" cy="638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22236948"/>
              </p:ext>
            </p:extLst>
          </p:nvPr>
        </p:nvGraphicFramePr>
        <p:xfrm>
          <a:off x="385491" y="4221089"/>
          <a:ext cx="8506989" cy="230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6262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5233" y="396282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</a:rPr>
              <a:t>СВЕДЕНИЯ О ЦЕЛЕВЫХ  ПОКАЗАТЕЛЯХ  ПРОГРАММЫ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10188627"/>
              </p:ext>
            </p:extLst>
          </p:nvPr>
        </p:nvGraphicFramePr>
        <p:xfrm>
          <a:off x="697008" y="1137911"/>
          <a:ext cx="7497536" cy="92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Скругленный прямоугольник 4"/>
          <p:cNvSpPr/>
          <p:nvPr/>
        </p:nvSpPr>
        <p:spPr>
          <a:xfrm>
            <a:off x="722860" y="2374851"/>
            <a:ext cx="7555881" cy="3645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2003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cs typeface="Times New Roman" panose="02020603050405020304" pitchFamily="18" charset="0"/>
              </a:rPr>
              <a:t>Ключевые направления программы на 2026 год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ki" panose="00000500000000000000" pitchFamily="50" charset="-52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758239" y="2780928"/>
            <a:ext cx="7358185" cy="351292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" panose="00000500000000000000" pitchFamily="50" charset="-52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67288" y="3226779"/>
            <a:ext cx="7438896" cy="82734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rgbClr val="1529B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Реализация мероприятий, направленных на развитие гражданской обороны 896,00 тыс. рублей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BFDCEF-F1EE-42D3-892A-4191BC0EF3EE}"/>
              </a:ext>
            </a:extLst>
          </p:cNvPr>
          <p:cNvSpPr/>
          <p:nvPr/>
        </p:nvSpPr>
        <p:spPr>
          <a:xfrm>
            <a:off x="1184131" y="843750"/>
            <a:ext cx="7636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rki" panose="00000500000000000000" pitchFamily="50" charset="-52"/>
                <a:ea typeface="Times New Roman" panose="02020603050405020304" pitchFamily="18" charset="0"/>
              </a:rPr>
              <a:t>Повышение эффективности подготовки населения в области ЧС, %</a:t>
            </a:r>
            <a:endParaRPr lang="ru-RU" dirty="0">
              <a:latin typeface="Corki" panose="00000500000000000000" pitchFamily="50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76DA04-E765-4218-9E59-BF4FBA423E21}"/>
              </a:ext>
            </a:extLst>
          </p:cNvPr>
          <p:cNvSpPr/>
          <p:nvPr/>
        </p:nvSpPr>
        <p:spPr>
          <a:xfrm>
            <a:off x="0" y="6085063"/>
            <a:ext cx="9143999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402003" algn="l"/>
              </a:tabLst>
            </a:pPr>
            <a:r>
              <a:rPr lang="ru-RU" sz="10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полной редакцией муниципальной программы Вы можете ознакомиться на официальном сайте администрации Кольского округа: </a:t>
            </a:r>
            <a:r>
              <a:rPr lang="en-US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http://akolr.gov-murman.ru/deyatelnost/programmy/municipal-nye-programmy.php</a:t>
            </a:r>
            <a:r>
              <a:rPr lang="ru-RU" sz="1000" dirty="0">
                <a:solidFill>
                  <a:srgbClr val="0033CC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rgbClr val="0033CC"/>
              </a:solidFill>
              <a:latin typeface="Corki" panose="00000500000000000000" pitchFamily="50" charset="-52"/>
            </a:endParaRPr>
          </a:p>
        </p:txBody>
      </p:sp>
      <p:sp>
        <p:nvSpPr>
          <p:cNvPr id="12" name="Блок-схема: процесс 11">
            <a:extLst>
              <a:ext uri="{FF2B5EF4-FFF2-40B4-BE49-F238E27FC236}">
                <a16:creationId xmlns:a16="http://schemas.microsoft.com/office/drawing/2014/main" id="{D816AEDF-9876-4DE2-85FD-D137D6CAD0D9}"/>
              </a:ext>
            </a:extLst>
          </p:cNvPr>
          <p:cNvSpPr/>
          <p:nvPr/>
        </p:nvSpPr>
        <p:spPr>
          <a:xfrm>
            <a:off x="677528" y="4178344"/>
            <a:ext cx="7438896" cy="82734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rgbClr val="1529B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Организация мероприятий по защите населения и территорий от ЧС 20,00 тыс. рублей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F167AFC3-9683-4C00-BE94-5830EB0FFA9E}"/>
              </a:ext>
            </a:extLst>
          </p:cNvPr>
          <p:cNvSpPr/>
          <p:nvPr/>
        </p:nvSpPr>
        <p:spPr>
          <a:xfrm>
            <a:off x="677528" y="5139001"/>
            <a:ext cx="7438896" cy="82734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rgbClr val="1529B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Обеспечение деятельности МКУ "Управление по обеспечению безопасности населения Кольского округа« 223 376,90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9206895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392819"/>
            <a:ext cx="8784977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spc="50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социально-значимых проектах, предусмотренных к финансированию из бюджета Кольского муниципального округа в 2026 году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0153" y="2044005"/>
            <a:ext cx="3816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финансового обеспечения: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федерального бюджета – 265 005,0 тыс. руб.,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бюджета Кольского муниципального округа – 26,5 тыс. руб.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выполнения работ – 2025-2026 год</a:t>
            </a:r>
          </a:p>
        </p:txBody>
      </p:sp>
      <p:sp>
        <p:nvSpPr>
          <p:cNvPr id="18" name="Скругленный прямоугольник 6">
            <a:extLst>
              <a:ext uri="{FF2B5EF4-FFF2-40B4-BE49-F238E27FC236}">
                <a16:creationId xmlns:a16="http://schemas.microsoft.com/office/drawing/2014/main" id="{705EAA6A-D72D-4EE7-9303-9D8DB35417FF}"/>
              </a:ext>
            </a:extLst>
          </p:cNvPr>
          <p:cNvSpPr/>
          <p:nvPr/>
        </p:nvSpPr>
        <p:spPr>
          <a:xfrm>
            <a:off x="6804247" y="4149080"/>
            <a:ext cx="2012741" cy="1858376"/>
          </a:xfrm>
          <a:prstGeom prst="roundRect">
            <a:avLst/>
          </a:prstGeom>
          <a:solidFill>
            <a:srgbClr val="EBF6F9"/>
          </a:solidFill>
          <a:ln w="76200">
            <a:gradFill flip="none" rotWithShape="1">
              <a:gsLst>
                <a:gs pos="6000">
                  <a:srgbClr val="FFFF00"/>
                </a:gs>
                <a:gs pos="24000">
                  <a:srgbClr val="FF0000"/>
                </a:gs>
                <a:gs pos="77000">
                  <a:srgbClr val="FF0000"/>
                </a:gs>
                <a:gs pos="61000">
                  <a:srgbClr val="00B050"/>
                </a:gs>
                <a:gs pos="44000">
                  <a:srgbClr val="1818DA"/>
                </a:gs>
                <a:gs pos="95000">
                  <a:srgbClr val="FFFF00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«Поддержка семьи»</a:t>
            </a: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оснащение МБДОУ №4 </a:t>
            </a:r>
          </a:p>
          <a:p>
            <a:pPr algn="ctr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Кола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973E2C8-D037-4D3E-ABAF-19091596C568}"/>
              </a:ext>
            </a:extLst>
          </p:cNvPr>
          <p:cNvSpPr/>
          <p:nvPr/>
        </p:nvSpPr>
        <p:spPr>
          <a:xfrm>
            <a:off x="3653609" y="4407018"/>
            <a:ext cx="315063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финансового обеспечения: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федерального бюджета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56 019,3 тыс. руб.,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бюджета Кольского муниципального округа – 2 031,8 тыс. руб.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выполнения работ – 2026 год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7158E3-BAF6-4B0A-A108-A2FBA5576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2" b="96815" l="2452" r="98005">
                        <a14:foregroundMark x1="54361" y1="37742" x2="50513" y2="32097"/>
                        <a14:foregroundMark x1="50513" y1="32097" x2="50399" y2="40605"/>
                        <a14:foregroundMark x1="50399" y1="40605" x2="62172" y2="45363"/>
                        <a14:foregroundMark x1="62172" y1="45363" x2="65137" y2="51452"/>
                        <a14:foregroundMark x1="65137" y1="51452" x2="64310" y2="59960"/>
                        <a14:foregroundMark x1="64310" y1="59960" x2="58124" y2="60524"/>
                        <a14:foregroundMark x1="58124" y1="60524" x2="59892" y2="53306"/>
                        <a14:foregroundMark x1="59892" y1="53306" x2="62457" y2="59758"/>
                        <a14:foregroundMark x1="62457" y1="59758" x2="58124" y2="63871"/>
                        <a14:foregroundMark x1="58124" y1="63871" x2="58979" y2="54395"/>
                        <a14:foregroundMark x1="58979" y1="54395" x2="64709" y2="52177"/>
                        <a14:foregroundMark x1="64709" y1="52177" x2="70353" y2="58790"/>
                        <a14:foregroundMark x1="70353" y1="58790" x2="70553" y2="66815"/>
                        <a14:foregroundMark x1="70553" y1="66815" x2="67446" y2="73145"/>
                        <a14:foregroundMark x1="67446" y1="73145" x2="60148" y2="77218"/>
                        <a14:foregroundMark x1="60148" y1="77218" x2="55730" y2="72056"/>
                        <a14:foregroundMark x1="55730" y1="72056" x2="58609" y2="61774"/>
                        <a14:foregroundMark x1="58609" y1="61774" x2="65080" y2="55806"/>
                        <a14:foregroundMark x1="65080" y1="55806" x2="70895" y2="57621"/>
                        <a14:foregroundMark x1="70895" y1="57621" x2="71351" y2="60524"/>
                        <a14:foregroundMark x1="46009" y1="34597" x2="50941" y2="40323"/>
                        <a14:foregroundMark x1="50941" y1="40323" x2="53592" y2="55484"/>
                        <a14:foregroundMark x1="53592" y1="55484" x2="56727" y2="63790"/>
                        <a14:foregroundMark x1="56727" y1="63790" x2="52623" y2="69677"/>
                        <a14:foregroundMark x1="52623" y1="69677" x2="47349" y2="63427"/>
                        <a14:foregroundMark x1="47349" y1="63427" x2="41078" y2="66815"/>
                        <a14:foregroundMark x1="41078" y1="66815" x2="36174" y2="62016"/>
                        <a14:foregroundMark x1="36174" y1="62016" x2="34749" y2="52500"/>
                        <a14:foregroundMark x1="34749" y1="52500" x2="35604" y2="45202"/>
                        <a14:foregroundMark x1="35604" y1="45202" x2="37799" y2="38468"/>
                        <a14:foregroundMark x1="37799" y1="38468" x2="45353" y2="33387"/>
                        <a14:foregroundMark x1="45353" y1="33387" x2="53734" y2="31573"/>
                        <a14:foregroundMark x1="53734" y1="31573" x2="62030" y2="35968"/>
                        <a14:foregroundMark x1="62030" y1="35968" x2="64168" y2="43831"/>
                        <a14:foregroundMark x1="64168" y1="43831" x2="59179" y2="40444"/>
                        <a14:foregroundMark x1="59179" y1="40444" x2="61460" y2="46129"/>
                        <a14:foregroundMark x1="66591" y1="50645" x2="65650" y2="43306"/>
                        <a14:foregroundMark x1="65650" y1="43306" x2="64852" y2="46532"/>
                        <a14:foregroundMark x1="60205" y1="72782" x2="54875" y2="76895"/>
                        <a14:foregroundMark x1="54875" y1="76895" x2="40593" y2="77016"/>
                        <a14:foregroundMark x1="40593" y1="77016" x2="37001" y2="71532"/>
                        <a14:foregroundMark x1="37001" y1="71532" x2="33096" y2="54234"/>
                        <a14:foregroundMark x1="33096" y1="54234" x2="39909" y2="75202"/>
                        <a14:foregroundMark x1="39909" y1="75202" x2="44128" y2="69395"/>
                        <a14:foregroundMark x1="44128" y1="69395" x2="47235" y2="54516"/>
                        <a14:foregroundMark x1="47235" y1="54516" x2="49686" y2="62177"/>
                        <a14:foregroundMark x1="49686" y1="62177" x2="50713" y2="40202"/>
                        <a14:foregroundMark x1="50713" y1="40202" x2="56414" y2="63710"/>
                        <a14:foregroundMark x1="56414" y1="63710" x2="58295" y2="47258"/>
                        <a14:foregroundMark x1="58295" y1="47258" x2="60804" y2="62863"/>
                        <a14:foregroundMark x1="60804" y1="62863" x2="61345" y2="52500"/>
                        <a14:foregroundMark x1="61345" y1="52500" x2="65308" y2="66290"/>
                        <a14:foregroundMark x1="65308" y1="66290" x2="67246" y2="57218"/>
                        <a14:foregroundMark x1="67246" y1="57218" x2="67759" y2="57379"/>
                        <a14:foregroundMark x1="63683" y1="83468" x2="68615" y2="86734"/>
                        <a14:foregroundMark x1="68615" y1="86734" x2="74886" y2="88024"/>
                        <a14:foregroundMark x1="74886" y1="88024" x2="80530" y2="86452"/>
                        <a14:foregroundMark x1="80530" y1="86452" x2="84806" y2="81895"/>
                        <a14:foregroundMark x1="84806" y1="81895" x2="83780" y2="67137"/>
                        <a14:foregroundMark x1="83780" y1="67137" x2="93586" y2="56734"/>
                        <a14:foregroundMark x1="93586" y1="56734" x2="92503" y2="49274"/>
                        <a14:foregroundMark x1="92503" y1="49274" x2="89054" y2="43306"/>
                        <a14:foregroundMark x1="89054" y1="43306" x2="88540" y2="35968"/>
                        <a14:foregroundMark x1="88540" y1="35968" x2="87856" y2="34435"/>
                        <a14:foregroundMark x1="75428" y1="30040" x2="81214" y2="28831"/>
                        <a14:foregroundMark x1="81214" y1="28831" x2="86944" y2="29879"/>
                        <a14:foregroundMark x1="86944" y1="29879" x2="91648" y2="33105"/>
                        <a14:foregroundMark x1="91648" y1="33105" x2="95553" y2="38427"/>
                        <a14:foregroundMark x1="95553" y1="38427" x2="97777" y2="45282"/>
                        <a14:foregroundMark x1="97777" y1="45282" x2="98033" y2="53105"/>
                        <a14:foregroundMark x1="98033" y1="53105" x2="95239" y2="60282"/>
                        <a14:foregroundMark x1="94071" y1="33750" x2="95724" y2="35968"/>
                        <a14:foregroundMark x1="64567" y1="85806" x2="68415" y2="90968"/>
                        <a14:foregroundMark x1="68415" y1="90968" x2="73261" y2="93750"/>
                        <a14:foregroundMark x1="73261" y1="93750" x2="78962" y2="94113"/>
                        <a14:foregroundMark x1="78962" y1="94113" x2="84008" y2="90766"/>
                        <a14:foregroundMark x1="84008" y1="90766" x2="85348" y2="88266"/>
                        <a14:foregroundMark x1="95724" y1="60403" x2="88911" y2="72097"/>
                        <a14:foregroundMark x1="88911" y1="72097" x2="89082" y2="79718"/>
                        <a14:foregroundMark x1="89082" y1="79718" x2="86203" y2="89113"/>
                        <a14:foregroundMark x1="83894" y1="69315" x2="82241" y2="61976"/>
                        <a14:foregroundMark x1="82241" y1="61976" x2="81585" y2="69677"/>
                        <a14:foregroundMark x1="81585" y1="69677" x2="79818" y2="63992"/>
                        <a14:foregroundMark x1="84664" y1="47218" x2="88398" y2="37944"/>
                        <a14:foregroundMark x1="88398" y1="37944" x2="93928" y2="40645"/>
                        <a14:foregroundMark x1="93928" y1="40645" x2="93216" y2="48831"/>
                        <a14:foregroundMark x1="93216" y1="48831" x2="95838" y2="54073"/>
                        <a14:foregroundMark x1="71152" y1="85685" x2="74857" y2="84556"/>
                        <a14:foregroundMark x1="73005" y1="94597" x2="78221" y2="95081"/>
                        <a14:foregroundMark x1="78221" y1="95081" x2="78734" y2="95000"/>
                        <a14:foregroundMark x1="13312" y1="27460" x2="9778" y2="33548"/>
                        <a14:foregroundMark x1="9778" y1="33548" x2="12628" y2="42177"/>
                        <a14:foregroundMark x1="12628" y1="42177" x2="17218" y2="35887"/>
                        <a14:foregroundMark x1="17218" y1="35887" x2="11288" y2="31411"/>
                        <a14:foregroundMark x1="11288" y1="31411" x2="9036" y2="38427"/>
                        <a14:foregroundMark x1="9036" y1="38427" x2="14082" y2="49153"/>
                        <a14:foregroundMark x1="14082" y1="49153" x2="15564" y2="58790"/>
                        <a14:foregroundMark x1="15564" y1="58790" x2="13426" y2="67540"/>
                        <a14:foregroundMark x1="13426" y1="67540" x2="9208" y2="72581"/>
                        <a14:foregroundMark x1="9208" y1="72581" x2="9236" y2="80726"/>
                        <a14:foregroundMark x1="9236" y1="80726" x2="12514" y2="86734"/>
                        <a14:foregroundMark x1="12514" y1="86734" x2="23147" y2="91290"/>
                        <a14:foregroundMark x1="23147" y1="91290" x2="28535" y2="91290"/>
                        <a14:foregroundMark x1="28535" y1="91290" x2="36117" y2="89234"/>
                        <a14:foregroundMark x1="38455" y1="92419" x2="48888" y2="96815"/>
                        <a14:foregroundMark x1="48888" y1="96815" x2="56613" y2="93629"/>
                        <a14:foregroundMark x1="12429" y1="17702" x2="4247" y2="27863"/>
                        <a14:foregroundMark x1="4247" y1="27863" x2="2594" y2="35161"/>
                        <a14:foregroundMark x1="2594" y1="35161" x2="2651" y2="42944"/>
                        <a14:foregroundMark x1="2651" y1="42944" x2="4903" y2="50363"/>
                        <a14:foregroundMark x1="4903" y1="50363" x2="8381" y2="56492"/>
                        <a14:foregroundMark x1="8381" y1="56492" x2="5445" y2="71331"/>
                        <a14:foregroundMark x1="5445" y1="71331" x2="6984" y2="78266"/>
                        <a14:foregroundMark x1="2822" y1="30484" x2="1739" y2="37984"/>
                        <a14:foregroundMark x1="1739" y1="37984" x2="2480" y2="45444"/>
                        <a14:foregroundMark x1="2480" y1="45444" x2="2908" y2="46815"/>
                        <a14:foregroundMark x1="25057" y1="10403" x2="40251" y2="2298"/>
                        <a14:foregroundMark x1="40251" y1="2298" x2="46066" y2="3427"/>
                        <a14:foregroundMark x1="46066" y1="3427" x2="55758" y2="10121"/>
                        <a14:foregroundMark x1="55758" y1="10121" x2="55815" y2="10121"/>
                        <a14:foregroundMark x1="84065" y1="27702" x2="83694" y2="2742"/>
                        <a14:foregroundMark x1="85148" y1="10565" x2="90621" y2="10927"/>
                        <a14:foregroundMark x1="90621" y1="10927" x2="82298" y2="21089"/>
                        <a14:foregroundMark x1="82298" y1="21089" x2="77908" y2="16855"/>
                        <a14:foregroundMark x1="77908" y1="16855" x2="81385" y2="10282"/>
                        <a14:foregroundMark x1="81385" y1="10282" x2="86117" y2="10282"/>
                        <a14:foregroundMark x1="46123" y1="48024" x2="49230" y2="48468"/>
                        <a14:foregroundMark x1="49316" y1="47097" x2="48831" y2="46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011" y="4149080"/>
            <a:ext cx="3253443" cy="2458993"/>
          </a:xfrm>
          <a:prstGeom prst="rect">
            <a:avLst/>
          </a:prstGeom>
        </p:spPr>
      </p:pic>
      <p:sp>
        <p:nvSpPr>
          <p:cNvPr id="12" name="Скругленный прямоугольник 6">
            <a:extLst>
              <a:ext uri="{FF2B5EF4-FFF2-40B4-BE49-F238E27FC236}">
                <a16:creationId xmlns:a16="http://schemas.microsoft.com/office/drawing/2014/main" id="{89602A3E-6B8D-4A00-B3FC-CBA23F80A467}"/>
              </a:ext>
            </a:extLst>
          </p:cNvPr>
          <p:cNvSpPr/>
          <p:nvPr/>
        </p:nvSpPr>
        <p:spPr>
          <a:xfrm>
            <a:off x="238437" y="1812077"/>
            <a:ext cx="3833541" cy="1976964"/>
          </a:xfrm>
          <a:prstGeom prst="roundRect">
            <a:avLst/>
          </a:prstGeom>
          <a:solidFill>
            <a:srgbClr val="EBF6F9"/>
          </a:solidFill>
          <a:ln w="76200">
            <a:gradFill flip="none" rotWithShape="1">
              <a:gsLst>
                <a:gs pos="6000">
                  <a:srgbClr val="FFFF00"/>
                </a:gs>
                <a:gs pos="24000">
                  <a:srgbClr val="FF0000"/>
                </a:gs>
                <a:gs pos="77000">
                  <a:srgbClr val="FF0000"/>
                </a:gs>
                <a:gs pos="61000">
                  <a:srgbClr val="00B050"/>
                </a:gs>
                <a:gs pos="44000">
                  <a:srgbClr val="1818DA"/>
                </a:gs>
                <a:gs pos="95000">
                  <a:srgbClr val="FFFF00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планов социального развития центров экономического роста субъектов Российской Федерации Арктической зоны Российской Федерации</a:t>
            </a: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(Строительство детского сада на 75 мест в н.п. </a:t>
            </a:r>
            <a:r>
              <a:rPr lang="ru-RU" sz="1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Килпъявр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31578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3402" y="332656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spc="50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социально-значимых проектах, предусмотренных к финансированию из бюджета Кольского муниципального округа в 2026 году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3933056"/>
            <a:ext cx="36858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финансового обеспечения: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федерального бюджета – 62 166,2 тыс. руб.,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бюджета Кольского округа – 6 336,5 тыс. руб.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выполнения работ – 2026 год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F8D534-3608-45B2-92D3-09B63BF4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71037"/>
            <a:ext cx="3623501" cy="369597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6">
            <a:extLst>
              <a:ext uri="{FF2B5EF4-FFF2-40B4-BE49-F238E27FC236}">
                <a16:creationId xmlns:a16="http://schemas.microsoft.com/office/drawing/2014/main" id="{D375EEDB-AFA2-4112-A4F0-03B4E81B4F51}"/>
              </a:ext>
            </a:extLst>
          </p:cNvPr>
          <p:cNvSpPr/>
          <p:nvPr/>
        </p:nvSpPr>
        <p:spPr>
          <a:xfrm>
            <a:off x="4589762" y="2060848"/>
            <a:ext cx="3312368" cy="1529971"/>
          </a:xfrm>
          <a:prstGeom prst="roundRect">
            <a:avLst/>
          </a:prstGeom>
          <a:solidFill>
            <a:srgbClr val="EBF6F9"/>
          </a:solidFill>
          <a:ln w="76200">
            <a:gradFill flip="none" rotWithShape="1">
              <a:gsLst>
                <a:gs pos="6000">
                  <a:srgbClr val="FFFF00"/>
                </a:gs>
                <a:gs pos="24000">
                  <a:srgbClr val="FF0000"/>
                </a:gs>
                <a:gs pos="77000">
                  <a:srgbClr val="FF0000"/>
                </a:gs>
                <a:gs pos="61000">
                  <a:srgbClr val="00B050"/>
                </a:gs>
                <a:gs pos="44000">
                  <a:srgbClr val="1818DA"/>
                </a:gs>
                <a:gs pos="95000">
                  <a:srgbClr val="FFFF00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«Все лучшее детям»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(оснащение средствами обучения и воспитания МБУО «</a:t>
            </a:r>
            <a:r>
              <a:rPr lang="ru-RU" sz="1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Шонгуйская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СОШ»)</a:t>
            </a:r>
          </a:p>
        </p:txBody>
      </p:sp>
    </p:spTree>
    <p:extLst>
      <p:ext uri="{BB962C8B-B14F-4D97-AF65-F5344CB8AC3E}">
        <p14:creationId xmlns:p14="http://schemas.microsoft.com/office/powerpoint/2010/main" val="33322686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D79198-BE5E-48B9-A820-E801CE0ACC90}"/>
              </a:ext>
            </a:extLst>
          </p:cNvPr>
          <p:cNvSpPr txBox="1"/>
          <p:nvPr/>
        </p:nvSpPr>
        <p:spPr>
          <a:xfrm>
            <a:off x="1549734" y="588512"/>
            <a:ext cx="635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rki" panose="00000500000000000000" pitchFamily="50" charset="-52"/>
                <a:cs typeface="Times New Roman" panose="02020603050405020304" pitchFamily="18" charset="0"/>
              </a:rPr>
              <a:t>Рейтинг Кольского района Мурманской области по уровню открытости бюджетных данных муниципальных образований Мурманской области</a:t>
            </a:r>
          </a:p>
        </p:txBody>
      </p: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42773781-FE47-4989-8F2B-244E011AE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4357"/>
            <a:ext cx="825905" cy="103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5E29C3-B48F-44EA-8D43-415549C9B72C}"/>
              </a:ext>
            </a:extLst>
          </p:cNvPr>
          <p:cNvSpPr/>
          <p:nvPr/>
        </p:nvSpPr>
        <p:spPr>
          <a:xfrm>
            <a:off x="1570489" y="1868558"/>
            <a:ext cx="472838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3B4256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По данным Министерства финансов Мурманской области в 2024 году </a:t>
            </a:r>
            <a:r>
              <a:rPr lang="ru-RU" sz="1350" b="1" dirty="0">
                <a:solidFill>
                  <a:srgbClr val="3B4256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Кольский муниципальный район </a:t>
            </a:r>
            <a:r>
              <a:rPr lang="ru-RU" sz="1350" dirty="0">
                <a:solidFill>
                  <a:srgbClr val="3B4256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с показателем </a:t>
            </a:r>
            <a:r>
              <a:rPr lang="ru-RU" sz="1350" b="1" dirty="0">
                <a:solidFill>
                  <a:srgbClr val="3B4256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92,6</a:t>
            </a:r>
            <a:r>
              <a:rPr lang="ru-RU" sz="1350" dirty="0">
                <a:solidFill>
                  <a:srgbClr val="3B4256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 относится к муниципальным образованиям с  высоким уровнем открытости бюджетных данных </a:t>
            </a:r>
            <a:r>
              <a:rPr lang="ru-RU" sz="1350" b="1" dirty="0">
                <a:solidFill>
                  <a:srgbClr val="3B4256"/>
                </a:solidFill>
                <a:latin typeface="Corki" panose="00000500000000000000" pitchFamily="50" charset="-52"/>
                <a:cs typeface="Times New Roman" panose="02020603050405020304" pitchFamily="18" charset="0"/>
              </a:rPr>
              <a:t>(группа A)</a:t>
            </a:r>
            <a:endParaRPr lang="ru-RU" sz="1350" b="1" dirty="0">
              <a:latin typeface="Corki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0826C1-4DF0-48BC-8CB3-DD82BF07CF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31" y="2196356"/>
            <a:ext cx="1303973" cy="1191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CD7737-4C0E-453F-B95F-801DFD5E8279}"/>
              </a:ext>
            </a:extLst>
          </p:cNvPr>
          <p:cNvSpPr txBox="1"/>
          <p:nvPr/>
        </p:nvSpPr>
        <p:spPr>
          <a:xfrm>
            <a:off x="1587680" y="3869790"/>
            <a:ext cx="6654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rki" panose="00000500000000000000" pitchFamily="50" charset="-52"/>
                <a:cs typeface="Times New Roman" panose="02020603050405020304" pitchFamily="18" charset="0"/>
              </a:rPr>
              <a:t>Рейтинг качества управления бюджетным процессом Кольского района среди муниципальных образований Мурманской области по итогам 2024 года 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573A3077-24C7-434B-AABD-6AB18804A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329471"/>
              </p:ext>
            </p:extLst>
          </p:nvPr>
        </p:nvGraphicFramePr>
        <p:xfrm>
          <a:off x="1957387" y="5275490"/>
          <a:ext cx="6096000" cy="632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594072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24174604"/>
                    </a:ext>
                  </a:extLst>
                </a:gridCol>
              </a:tblGrid>
              <a:tr h="3501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Место в рейтинге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48521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orki" panose="00000500000000000000" pitchFamily="50" charset="-52"/>
                        </a:rPr>
                        <a:t>107,27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64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6258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Server-fo-2\gsv\НГ 2012-13_поздравления\герб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55740"/>
            <a:ext cx="1111809" cy="142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35696" y="2492896"/>
            <a:ext cx="5832648" cy="252028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           </a:t>
            </a:r>
            <a:r>
              <a:rPr lang="ru-RU" sz="2400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Адрес: г. Кола, пр. Советский, д. 50</a:t>
            </a:r>
            <a:br>
              <a:rPr lang="ru-RU" sz="2400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        Тел. 8 (81553) 33390, 33359, 35583</a:t>
            </a:r>
            <a:br>
              <a:rPr lang="ru-RU" sz="2400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         </a:t>
            </a:r>
            <a:r>
              <a:rPr lang="en-US" sz="2400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E-mail</a:t>
            </a:r>
            <a:r>
              <a:rPr lang="ru-RU" sz="2400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fo@akolr.gov-murman.ru</a:t>
            </a:r>
            <a:endParaRPr lang="en-US" sz="2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rki" panose="00000500000000000000" pitchFamily="50" charset="-52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35696" y="1268760"/>
            <a:ext cx="6624736" cy="1728193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Управление финансов администрации 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chemeClr val="tx1"/>
                </a:solidFill>
                <a:latin typeface="Corki" panose="00000500000000000000" pitchFamily="50" charset="-52"/>
                <a:cs typeface="Times New Roman" pitchFamily="18" charset="0"/>
              </a:rPr>
              <a:t>Кольского округа</a:t>
            </a:r>
            <a:endParaRPr lang="en-US" sz="2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rki" panose="00000500000000000000" pitchFamily="50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AC11-97BE-44E0-B0B6-DB5C2650B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197" y1="57785" x2="29197" y2="57785"/>
                        <a14:foregroundMark x1="26058" y1="60900" x2="26058" y2="60900"/>
                        <a14:foregroundMark x1="23650" y1="66436" x2="23650" y2="66436"/>
                        <a14:foregroundMark x1="21606" y1="47232" x2="21606" y2="47232"/>
                        <a14:foregroundMark x1="23650" y1="55190" x2="23650" y2="55190"/>
                        <a14:foregroundMark x1="46423" y1="65225" x2="46423" y2="65225"/>
                        <a14:foregroundMark x1="41752" y1="60208" x2="41752" y2="60208"/>
                        <a14:foregroundMark x1="45620" y1="55882" x2="45620" y2="55882"/>
                        <a14:foregroundMark x1="41752" y1="67647" x2="41752" y2="67647"/>
                        <a14:foregroundMark x1="43577" y1="70069" x2="43577" y2="70069"/>
                        <a14:foregroundMark x1="40146" y1="68858" x2="40146" y2="68858"/>
                        <a14:foregroundMark x1="42993" y1="53979" x2="42993" y2="53979"/>
                        <a14:foregroundMark x1="58175" y1="60900" x2="58175" y2="60900"/>
                        <a14:foregroundMark x1="57956" y1="67647" x2="57956" y2="67647"/>
                        <a14:foregroundMark x1="60292" y1="65744" x2="60292" y2="65744"/>
                        <a14:foregroundMark x1="62628" y1="60208" x2="62628" y2="60208"/>
                        <a14:foregroundMark x1="55547" y1="64014" x2="55547" y2="64014"/>
                        <a14:foregroundMark x1="40949" y1="52768" x2="40949" y2="52768"/>
                        <a14:foregroundMark x1="29416" y1="58997" x2="29416" y2="58997"/>
                        <a14:foregroundMark x1="28394" y1="67128" x2="28394" y2="67128"/>
                        <a14:foregroundMark x1="27591" y1="57093" x2="27591" y2="57093"/>
                        <a14:foregroundMark x1="77810" y1="65744" x2="77810" y2="65744"/>
                        <a14:foregroundMark x1="28394" y1="44810" x2="28394" y2="44810"/>
                        <a14:foregroundMark x1="55547" y1="59871" x2="55547" y2="59871"/>
                        <a14:foregroundMark x1="56953" y1="48498" x2="56953" y2="48498"/>
                        <a14:foregroundMark x1="57396" y1="47425" x2="57396" y2="47425"/>
                        <a14:foregroundMark x1="60429" y1="47425" x2="60429" y2="47425"/>
                        <a14:foregroundMark x1="43417" y1="54506" x2="43417" y2="54506"/>
                        <a14:foregroundMark x1="39053" y1="48498" x2="39053" y2="48498"/>
                        <a14:foregroundMark x1="38905" y1="58798" x2="38905" y2="58798"/>
                        <a14:foregroundMark x1="38683" y1="68240" x2="38683" y2="68240"/>
                        <a14:foregroundMark x1="25888" y1="46137" x2="25888" y2="46137"/>
                        <a14:backgroundMark x1="61095" y1="81315" x2="61095" y2="81315"/>
                        <a14:backgroundMark x1="31825" y1="83218" x2="31825" y2="83218"/>
                        <a14:backgroundMark x1="79343" y1="83218" x2="79343" y2="83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29" y="5085184"/>
            <a:ext cx="5629140" cy="193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3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7742237"/>
              </p:ext>
            </p:extLst>
          </p:nvPr>
        </p:nvGraphicFramePr>
        <p:xfrm>
          <a:off x="323525" y="833361"/>
          <a:ext cx="4033054" cy="2826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Содержимое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1088567"/>
              </p:ext>
            </p:extLst>
          </p:nvPr>
        </p:nvGraphicFramePr>
        <p:xfrm>
          <a:off x="323526" y="3693796"/>
          <a:ext cx="8352929" cy="2669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A0D7FE4-AEEB-481A-B3BC-C405EB825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129125"/>
              </p:ext>
            </p:extLst>
          </p:nvPr>
        </p:nvGraphicFramePr>
        <p:xfrm>
          <a:off x="4787422" y="947428"/>
          <a:ext cx="3889033" cy="248157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33868">
                  <a:extLst>
                    <a:ext uri="{9D8B030D-6E8A-4147-A177-3AD203B41FA5}">
                      <a16:colId xmlns:a16="http://schemas.microsoft.com/office/drawing/2014/main" val="3987928175"/>
                    </a:ext>
                  </a:extLst>
                </a:gridCol>
                <a:gridCol w="2955165">
                  <a:extLst>
                    <a:ext uri="{9D8B030D-6E8A-4147-A177-3AD203B41FA5}">
                      <a16:colId xmlns:a16="http://schemas.microsoft.com/office/drawing/2014/main" val="2830036249"/>
                    </a:ext>
                  </a:extLst>
                </a:gridCol>
              </a:tblGrid>
              <a:tr h="651141">
                <a:tc rowSpan="4"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в </a:t>
                      </a:r>
                    </a:p>
                    <a:p>
                      <a:pPr algn="ctr"/>
                      <a:r>
                        <a:rPr lang="ru-RU" sz="3600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2031 </a:t>
                      </a:r>
                    </a:p>
                    <a:p>
                      <a:pPr algn="ctr"/>
                      <a:r>
                        <a:rPr lang="ru-RU" sz="3600" dirty="0">
                          <a:solidFill>
                            <a:schemeClr val="bg1"/>
                          </a:solidFill>
                          <a:latin typeface="Corki" panose="00000500000000000000" pitchFamily="50" charset="-52"/>
                        </a:rPr>
                        <a:t>году</a:t>
                      </a:r>
                      <a:endParaRPr lang="ru-RU" sz="3200" b="1" dirty="0">
                        <a:solidFill>
                          <a:schemeClr val="bg1"/>
                        </a:solidFill>
                        <a:latin typeface="Corki" panose="00000500000000000000" pitchFamily="50" charset="-52"/>
                      </a:endParaRPr>
                    </a:p>
                  </a:txBody>
                  <a:tcPr anchor="ctr">
                    <a:solidFill>
                      <a:srgbClr val="D860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orki" panose="00000500000000000000" pitchFamily="50" charset="-52"/>
                        </a:rPr>
                        <a:t>Уровень безработицы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orki" panose="00000500000000000000" pitchFamily="50" charset="-52"/>
                        </a:rPr>
                        <a:t>(к трудоспособному населению)  составит – 0,8%</a:t>
                      </a:r>
                      <a:endParaRPr lang="ru-RU" sz="1200" b="0" dirty="0">
                        <a:solidFill>
                          <a:prstClr val="black"/>
                        </a:solidFill>
                        <a:latin typeface="Corki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7409267"/>
                  </a:ext>
                </a:extLst>
              </a:tr>
              <a:tr h="52814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orki" panose="00000500000000000000" pitchFamily="50" charset="-52"/>
                        </a:rPr>
                        <a:t>Численность безработных составит 0,2 тыс. человек. </a:t>
                      </a:r>
                      <a:endParaRPr lang="ru-RU" sz="1200" dirty="0">
                        <a:solidFill>
                          <a:prstClr val="black"/>
                        </a:solidFill>
                        <a:latin typeface="Corki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7781182"/>
                  </a:ext>
                </a:extLst>
              </a:tr>
              <a:tr h="65114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orki" panose="00000500000000000000" pitchFamily="50" charset="-52"/>
                        </a:rPr>
                        <a:t>Численность лиц в трудоспособном возрасте составит 19,8 тыс. человек</a:t>
                      </a:r>
                      <a:endParaRPr lang="ru-RU" sz="1200" dirty="0">
                        <a:solidFill>
                          <a:prstClr val="white"/>
                        </a:solidFill>
                        <a:latin typeface="Corki" panose="00000500000000000000" pitchFamily="50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4240078"/>
                  </a:ext>
                </a:extLst>
              </a:tr>
              <a:tr h="65114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orki" panose="00000500000000000000" pitchFamily="50" charset="-52"/>
                        </a:rPr>
                        <a:t>Среднесписочная численность работников организаций  составит 22,0 тыс. человек</a:t>
                      </a:r>
                      <a:endParaRPr lang="ru-RU" sz="1200" dirty="0">
                        <a:solidFill>
                          <a:prstClr val="white"/>
                        </a:solidFill>
                        <a:latin typeface="Corki" panose="00000500000000000000" pitchFamily="50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837249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1DC8B0-543D-42EE-9FE8-808BCCE4E57F}"/>
              </a:ext>
            </a:extLst>
          </p:cNvPr>
          <p:cNvSpPr/>
          <p:nvPr/>
        </p:nvSpPr>
        <p:spPr>
          <a:xfrm>
            <a:off x="3257853" y="238194"/>
            <a:ext cx="2628293" cy="572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rki" panose="00000500000000000000" pitchFamily="50" charset="-52"/>
              </a:rPr>
              <a:t>Труд и занятость</a:t>
            </a:r>
          </a:p>
        </p:txBody>
      </p:sp>
    </p:spTree>
    <p:extLst>
      <p:ext uri="{BB962C8B-B14F-4D97-AF65-F5344CB8AC3E}">
        <p14:creationId xmlns:p14="http://schemas.microsoft.com/office/powerpoint/2010/main" val="485070799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Кнопка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30783</TotalTime>
  <Words>14712</Words>
  <Application>Microsoft Office PowerPoint</Application>
  <PresentationFormat>Экран (4:3)</PresentationFormat>
  <Paragraphs>3525</Paragraphs>
  <Slides>86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99" baseType="lpstr">
      <vt:lpstr>KaiTi</vt:lpstr>
      <vt:lpstr>Arial</vt:lpstr>
      <vt:lpstr>Arial Unicode MS</vt:lpstr>
      <vt:lpstr>Calibri</vt:lpstr>
      <vt:lpstr>Corki</vt:lpstr>
      <vt:lpstr>Estrangelo Edessa</vt:lpstr>
      <vt:lpstr>Segoe UI Black</vt:lpstr>
      <vt:lpstr>Segoe UI Semilight</vt:lpstr>
      <vt:lpstr>Times New Roman</vt:lpstr>
      <vt:lpstr>Verdana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Административно-территориальное деление Кольского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Администрация Кольского района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Сенегина Анна Николаевна</cp:lastModifiedBy>
  <cp:revision>1021</cp:revision>
  <cp:lastPrinted>2025-12-16T06:10:54Z</cp:lastPrinted>
  <dcterms:created xsi:type="dcterms:W3CDTF">2018-11-14T09:02:20Z</dcterms:created>
  <dcterms:modified xsi:type="dcterms:W3CDTF">2025-12-19T08:38:51Z</dcterms:modified>
</cp:coreProperties>
</file>