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pn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4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6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7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8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9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10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11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notesSlides/notesSlide12.xml" ContentType="application/vnd.openxmlformats-officedocument.presentationml.notesSlid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13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notesSlides/notesSlide14.xml" ContentType="application/vnd.openxmlformats-officedocument.presentationml.notesSlide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notesSlides/notesSlide15.xml" ContentType="application/vnd.openxmlformats-officedocument.presentationml.notesSlide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16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notesSlides/notesSlide17.xml" ContentType="application/vnd.openxmlformats-officedocument.presentationml.notesSlide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notesSlides/notesSlide18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notesSlides/notesSlide19.xml" ContentType="application/vnd.openxmlformats-officedocument.presentationml.notesSlide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notesSlides/notesSlide20.xml" ContentType="application/vnd.openxmlformats-officedocument.presentationml.notesSlide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notesSlides/notesSlide21.xml" ContentType="application/vnd.openxmlformats-officedocument.presentationml.notesSlide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notesSlides/notesSlide22.xml" ContentType="application/vnd.openxmlformats-officedocument.presentationml.notesSlide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notesSlides/notesSlide23.xml" ContentType="application/vnd.openxmlformats-officedocument.presentationml.notesSlide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notesSlides/notesSlide24.xml" ContentType="application/vnd.openxmlformats-officedocument.presentationml.notesSlide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notesSlides/notesSlide25.xml" ContentType="application/vnd.openxmlformats-officedocument.presentationml.notesSlide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notesSlides/notesSlide26.xml" ContentType="application/vnd.openxmlformats-officedocument.presentationml.notesSlide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notesSlides/notesSlide27.xml" ContentType="application/vnd.openxmlformats-officedocument.presentationml.notesSlide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notesSlides/notesSlide28.xml" ContentType="application/vnd.openxmlformats-officedocument.presentationml.notesSlide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notesSlides/notesSlide29.xml" ContentType="application/vnd.openxmlformats-officedocument.presentationml.notesSlide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ppt/charts/chart117.xml" ContentType="application/vnd.openxmlformats-officedocument.drawingml.chart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2"/>
  </p:notesMasterIdLst>
  <p:sldIdLst>
    <p:sldId id="418" r:id="rId2"/>
    <p:sldId id="373" r:id="rId3"/>
    <p:sldId id="259" r:id="rId4"/>
    <p:sldId id="295" r:id="rId5"/>
    <p:sldId id="257" r:id="rId6"/>
    <p:sldId id="353" r:id="rId7"/>
    <p:sldId id="260" r:id="rId8"/>
    <p:sldId id="487" r:id="rId9"/>
    <p:sldId id="534" r:id="rId10"/>
    <p:sldId id="535" r:id="rId11"/>
    <p:sldId id="536" r:id="rId12"/>
    <p:sldId id="537" r:id="rId13"/>
    <p:sldId id="538" r:id="rId14"/>
    <p:sldId id="539" r:id="rId15"/>
    <p:sldId id="261" r:id="rId16"/>
    <p:sldId id="369" r:id="rId17"/>
    <p:sldId id="347" r:id="rId18"/>
    <p:sldId id="348" r:id="rId19"/>
    <p:sldId id="349" r:id="rId20"/>
    <p:sldId id="350" r:id="rId21"/>
    <p:sldId id="268" r:id="rId22"/>
    <p:sldId id="269" r:id="rId23"/>
    <p:sldId id="270" r:id="rId24"/>
    <p:sldId id="272" r:id="rId25"/>
    <p:sldId id="357" r:id="rId26"/>
    <p:sldId id="273" r:id="rId27"/>
    <p:sldId id="277" r:id="rId28"/>
    <p:sldId id="483" r:id="rId29"/>
    <p:sldId id="278" r:id="rId30"/>
    <p:sldId id="279" r:id="rId31"/>
    <p:sldId id="280" r:id="rId32"/>
    <p:sldId id="281" r:id="rId33"/>
    <p:sldId id="283" r:id="rId34"/>
    <p:sldId id="484" r:id="rId35"/>
    <p:sldId id="494" r:id="rId36"/>
    <p:sldId id="495" r:id="rId37"/>
    <p:sldId id="496" r:id="rId38"/>
    <p:sldId id="497" r:id="rId39"/>
    <p:sldId id="291" r:id="rId40"/>
    <p:sldId id="363" r:id="rId41"/>
    <p:sldId id="426" r:id="rId42"/>
    <p:sldId id="296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  <p:sldId id="508" r:id="rId54"/>
    <p:sldId id="509" r:id="rId55"/>
    <p:sldId id="510" r:id="rId56"/>
    <p:sldId id="511" r:id="rId57"/>
    <p:sldId id="512" r:id="rId58"/>
    <p:sldId id="513" r:id="rId59"/>
    <p:sldId id="514" r:id="rId60"/>
    <p:sldId id="515" r:id="rId61"/>
    <p:sldId id="516" r:id="rId62"/>
    <p:sldId id="517" r:id="rId63"/>
    <p:sldId id="518" r:id="rId64"/>
    <p:sldId id="519" r:id="rId65"/>
    <p:sldId id="520" r:id="rId66"/>
    <p:sldId id="521" r:id="rId67"/>
    <p:sldId id="522" r:id="rId68"/>
    <p:sldId id="523" r:id="rId69"/>
    <p:sldId id="524" r:id="rId70"/>
    <p:sldId id="525" r:id="rId71"/>
    <p:sldId id="526" r:id="rId72"/>
    <p:sldId id="527" r:id="rId73"/>
    <p:sldId id="528" r:id="rId74"/>
    <p:sldId id="529" r:id="rId75"/>
    <p:sldId id="530" r:id="rId76"/>
    <p:sldId id="531" r:id="rId77"/>
    <p:sldId id="532" r:id="rId78"/>
    <p:sldId id="486" r:id="rId79"/>
    <p:sldId id="442" r:id="rId80"/>
    <p:sldId id="485" r:id="rId8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000"/>
    <a:srgbClr val="F4E1C4"/>
    <a:srgbClr val="7DAE4C"/>
    <a:srgbClr val="990000"/>
    <a:srgbClr val="72D3D8"/>
    <a:srgbClr val="26362D"/>
    <a:srgbClr val="1F5B36"/>
    <a:srgbClr val="A88000"/>
    <a:srgbClr val="F0D7B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7" autoAdjust="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2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3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4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5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6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7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8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image" Target="../media/image20.jpg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9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0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2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3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4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5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6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.xm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численность населения, тыс. человек</a:t>
            </a:r>
          </a:p>
        </c:rich>
      </c:tx>
      <c:layout>
        <c:manualLayout>
          <c:xMode val="edge"/>
          <c:yMode val="edge"/>
          <c:x val="3.1887798774065931E-2"/>
          <c:y val="4.774538891302170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 среднегодовая численность населения</c:v>
                </c:pt>
              </c:strCache>
            </c:strRef>
          </c:tx>
          <c:spPr>
            <a:pattFill prst="pct90">
              <a:fgClr>
                <a:srgbClr val="0070C0"/>
              </a:fgClr>
              <a:bgClr>
                <a:schemeClr val="bg1"/>
              </a:bgClr>
            </a:patt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2C-4446-AA28-539BAD39B4DC}"/>
                </c:ext>
              </c:extLst>
            </c:dLbl>
            <c:dLbl>
              <c:idx val="3"/>
              <c:layout>
                <c:manualLayout>
                  <c:x val="6.522504294695251E-3"/>
                  <c:y val="-2.82131843576946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803647854615376E-2"/>
                      <c:h val="8.9848140954504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2C-4446-AA28-539BAD39B4DC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#\ ##0.0</c:formatCode>
                <c:ptCount val="9"/>
                <c:pt idx="0">
                  <c:v>33.700000000000003</c:v>
                </c:pt>
                <c:pt idx="1">
                  <c:v>33.4</c:v>
                </c:pt>
                <c:pt idx="2">
                  <c:v>33.4</c:v>
                </c:pt>
                <c:pt idx="3">
                  <c:v>33.4</c:v>
                </c:pt>
                <c:pt idx="4">
                  <c:v>33.200000000000003</c:v>
                </c:pt>
                <c:pt idx="5">
                  <c:v>32.9</c:v>
                </c:pt>
                <c:pt idx="6">
                  <c:v>32.9</c:v>
                </c:pt>
                <c:pt idx="7">
                  <c:v>32.9</c:v>
                </c:pt>
                <c:pt idx="8">
                  <c:v>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A8-4721-8F57-F4162CE60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6308864"/>
        <c:axId val="56310400"/>
      </c:barChart>
      <c:catAx>
        <c:axId val="56308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6310400"/>
        <c:crosses val="autoZero"/>
        <c:auto val="1"/>
        <c:lblAlgn val="ctr"/>
        <c:lblOffset val="100"/>
        <c:noMultiLvlLbl val="0"/>
      </c:catAx>
      <c:valAx>
        <c:axId val="5631040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5630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400" b="1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Средняя обеспеченность населения площадью жилых квартир, кв.м на человека</a:t>
            </a:r>
          </a:p>
        </c:rich>
      </c:tx>
      <c:layout>
        <c:manualLayout>
          <c:xMode val="edge"/>
          <c:yMode val="edge"/>
          <c:x val="0.15239733882774384"/>
          <c:y val="2.41502391371966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849760051699584E-2"/>
          <c:y val="0.28473882176561321"/>
          <c:w val="0.93033919873623239"/>
          <c:h val="0.6209335127760549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ln w="3810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9077420516494343E-2"/>
                  <c:y val="-5.78143857301547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26,1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76-40F1-8E7E-2101A4C4A50C}"/>
                </c:ext>
              </c:extLst>
            </c:dLbl>
            <c:dLbl>
              <c:idx val="1"/>
              <c:layout>
                <c:manualLayout>
                  <c:x val="-7.9077420516494343E-2"/>
                  <c:y val="-6.520633880347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76-40F1-8E7E-2101A4C4A5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28,5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E4-40B7-B3E5-818394156DD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32,4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E4-40B7-B3E5-818394156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32.9</c:v>
                </c:pt>
                <c:pt idx="1">
                  <c:v>34.1</c:v>
                </c:pt>
                <c:pt idx="2">
                  <c:v>35.299999999999997</c:v>
                </c:pt>
                <c:pt idx="3">
                  <c:v>35</c:v>
                </c:pt>
                <c:pt idx="4">
                  <c:v>37.700000000000003</c:v>
                </c:pt>
                <c:pt idx="5">
                  <c:v>36.799999999999997</c:v>
                </c:pt>
                <c:pt idx="6">
                  <c:v>36.799999999999997</c:v>
                </c:pt>
                <c:pt idx="7">
                  <c:v>36.799999999999997</c:v>
                </c:pt>
                <c:pt idx="8">
                  <c:v>36.799999999999997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BDE-4BB6-A2E0-63E40F427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072384"/>
        <c:axId val="135090560"/>
      </c:lineChart>
      <c:catAx>
        <c:axId val="13507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090560"/>
        <c:crosses val="autoZero"/>
        <c:auto val="1"/>
        <c:lblAlgn val="ctr"/>
        <c:lblOffset val="100"/>
        <c:noMultiLvlLbl val="0"/>
      </c:catAx>
      <c:valAx>
        <c:axId val="135090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072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75658474435893E-4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93-4233-826B-691766551072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93-4233-826B-691766551072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93-4233-826B-691766551072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93-4233-826B-691766551072}"/>
                </c:ext>
              </c:extLst>
            </c:dLbl>
            <c:dLbl>
              <c:idx val="4"/>
              <c:layout>
                <c:manualLayout>
                  <c:x val="-3.482762759133709E-2"/>
                  <c:y val="0.32523023997057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93-4233-826B-691766551072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93-4233-826B-691766551072}"/>
                </c:ext>
              </c:extLst>
            </c:dLbl>
            <c:dLbl>
              <c:idx val="6"/>
              <c:layout>
                <c:manualLayout>
                  <c:x val="-3.1722465655108167E-2"/>
                  <c:y val="0.31624475160133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93-4233-826B-691766551072}"/>
                </c:ext>
              </c:extLst>
            </c:dLbl>
            <c:dLbl>
              <c:idx val="7"/>
              <c:layout>
                <c:manualLayout>
                  <c:x val="-3.7764840065605071E-2"/>
                  <c:y val="0.31624475160133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93-4233-826B-691766551072}"/>
                </c:ext>
              </c:extLst>
            </c:dLbl>
            <c:dLbl>
              <c:idx val="8"/>
              <c:layout>
                <c:manualLayout>
                  <c:x val="-4.0786027270853356E-2"/>
                  <c:y val="0.36489779030923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93-4233-826B-691766551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9983.4</c:v>
                </c:pt>
                <c:pt idx="1">
                  <c:v>7803.7</c:v>
                </c:pt>
                <c:pt idx="2">
                  <c:v>141921.20000000001</c:v>
                </c:pt>
                <c:pt idx="3">
                  <c:v>13474.9</c:v>
                </c:pt>
                <c:pt idx="4">
                  <c:v>12174.9</c:v>
                </c:pt>
                <c:pt idx="5">
                  <c:v>12174.9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A93-4233-826B-691766551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017728"/>
        <c:axId val="218431488"/>
      </c:lineChart>
      <c:catAx>
        <c:axId val="215017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431488"/>
        <c:crosses val="autoZero"/>
        <c:auto val="1"/>
        <c:lblAlgn val="ctr"/>
        <c:lblOffset val="100"/>
        <c:noMultiLvlLbl val="0"/>
      </c:catAx>
      <c:valAx>
        <c:axId val="218431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5017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92550638658351E-4"/>
          <c:y val="0"/>
          <c:w val="0.99966070154163666"/>
          <c:h val="0.89520902177231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6.0388301846058309E-3"/>
                  <c:y val="4.4162680937711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09-4F05-9618-C7A829793735}"/>
                </c:ext>
              </c:extLst>
            </c:dLbl>
            <c:dLbl>
              <c:idx val="1"/>
              <c:layout>
                <c:manualLayout>
                  <c:x val="3.8176887860443026E-3"/>
                  <c:y val="3.878793520949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09-4F05-9618-C7A829793735}"/>
                </c:ext>
              </c:extLst>
            </c:dLbl>
            <c:dLbl>
              <c:idx val="2"/>
              <c:layout>
                <c:manualLayout>
                  <c:x val="1.1182022498216157E-2"/>
                  <c:y val="5.3647226547622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09-4F05-9618-C7A829793735}"/>
                </c:ext>
              </c:extLst>
            </c:dLbl>
            <c:dLbl>
              <c:idx val="3"/>
              <c:layout>
                <c:manualLayout>
                  <c:x val="1.1661301881740006E-2"/>
                  <c:y val="-0.13384300319975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09-4F05-9618-C7A829793735}"/>
                </c:ext>
              </c:extLst>
            </c:dLbl>
            <c:dLbl>
              <c:idx val="4"/>
              <c:layout>
                <c:manualLayout>
                  <c:x val="1.4095293753350762E-2"/>
                  <c:y val="-0.13804686854330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09-4F05-9618-C7A829793735}"/>
                </c:ext>
              </c:extLst>
            </c:dLbl>
            <c:dLbl>
              <c:idx val="5"/>
              <c:layout>
                <c:manualLayout>
                  <c:x val="5.3555925476895935E-3"/>
                  <c:y val="-0.14259888682166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09-4F05-9618-C7A829793735}"/>
                </c:ext>
              </c:extLst>
            </c:dLbl>
            <c:dLbl>
              <c:idx val="6"/>
              <c:layout>
                <c:manualLayout>
                  <c:x val="4.1344319014119685E-3"/>
                  <c:y val="-0.23945978105133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09-4F05-9618-C7A829793735}"/>
                </c:ext>
              </c:extLst>
            </c:dLbl>
            <c:dLbl>
              <c:idx val="7"/>
              <c:layout>
                <c:manualLayout>
                  <c:x val="1.11278320661186E-3"/>
                  <c:y val="-0.18883396938826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09-4F05-9618-C7A829793735}"/>
                </c:ext>
              </c:extLst>
            </c:dLbl>
            <c:dLbl>
              <c:idx val="8"/>
              <c:layout>
                <c:manualLayout>
                  <c:x val="-9.5022934610331118E-4"/>
                  <c:y val="-0.23392478736844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09-4F05-9618-C7A829793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4980</c:v>
                </c:pt>
                <c:pt idx="1">
                  <c:v>3668.9</c:v>
                </c:pt>
                <c:pt idx="2">
                  <c:v>5220.6000000000004</c:v>
                </c:pt>
                <c:pt idx="3">
                  <c:v>13474.9</c:v>
                </c:pt>
                <c:pt idx="4">
                  <c:v>12174.9</c:v>
                </c:pt>
                <c:pt idx="5">
                  <c:v>12174.9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09-4F05-9618-C7A8297937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5770523777626267E-3"/>
                  <c:y val="-7.3355307081488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95-4D18-805C-2C514371356A}"/>
                </c:ext>
              </c:extLst>
            </c:dLbl>
            <c:dLbl>
              <c:idx val="1"/>
              <c:layout>
                <c:manualLayout>
                  <c:x val="1.1436069837016869E-2"/>
                  <c:y val="-0.1420300087421586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  <a:r>
                      <a:rPr lang="en-US" baseline="0" dirty="0"/>
                      <a:t> 134,8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7C-472C-9078-BACB8B1C5B33}"/>
                </c:ext>
              </c:extLst>
            </c:dLbl>
            <c:dLbl>
              <c:idx val="2"/>
              <c:layout>
                <c:manualLayout>
                  <c:x val="1.5009841661084589E-2"/>
                  <c:y val="-4.3035281883487854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136</a:t>
                    </a:r>
                    <a:r>
                      <a:rPr lang="en-US" baseline="0" dirty="0"/>
                      <a:t> 700,6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0045927751728326E-2"/>
                      <c:h val="7.23149437000912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F17-46DC-9B84-4719DD7C4BFC}"/>
                </c:ext>
              </c:extLst>
            </c:dLbl>
            <c:dLbl>
              <c:idx val="5"/>
              <c:layout>
                <c:manualLayout>
                  <c:x val="1.2865578566643873E-2"/>
                  <c:y val="5.65977614916852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1D-4146-B96E-7E801AD8D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#,##0.00</c:formatCode>
                <c:ptCount val="6"/>
                <c:pt idx="0" formatCode="General">
                  <c:v>5003.3999999999996</c:v>
                </c:pt>
                <c:pt idx="1">
                  <c:v>4134.8</c:v>
                </c:pt>
                <c:pt idx="2">
                  <c:v>136700.6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D-4146-B96E-7E801AD8D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218492928"/>
        <c:axId val="218494464"/>
        <c:axId val="0"/>
      </c:bar3DChart>
      <c:catAx>
        <c:axId val="21849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494464"/>
        <c:crosses val="autoZero"/>
        <c:auto val="1"/>
        <c:lblAlgn val="ctr"/>
        <c:lblOffset val="100"/>
        <c:noMultiLvlLbl val="0"/>
      </c:catAx>
      <c:valAx>
        <c:axId val="2184944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8492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2822454755497966E-2"/>
          <c:y val="0.79820714335054277"/>
          <c:w val="0.40193598254693663"/>
          <c:h val="0.10220486161401664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932352"/>
        <c:axId val="218933888"/>
      </c:lineChart>
      <c:catAx>
        <c:axId val="218932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933888"/>
        <c:crosses val="autoZero"/>
        <c:auto val="1"/>
        <c:lblAlgn val="ctr"/>
        <c:lblOffset val="100"/>
        <c:noMultiLvlLbl val="0"/>
      </c:catAx>
      <c:valAx>
        <c:axId val="21893388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18932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98876841740386E-2"/>
          <c:y val="4.8719015952600614E-2"/>
          <c:w val="0.96700205912347592"/>
          <c:h val="0.5174582867401799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1A-45BA-BEBC-962B2D0A1BB1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1A-45BA-BEBC-962B2D0A1BB1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1A-45BA-BEBC-962B2D0A1BB1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1A-45BA-BEBC-962B2D0A1BB1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1A-45BA-BEBC-962B2D0A1BB1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1A-45BA-BEBC-962B2D0A1BB1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1A-45BA-BEBC-962B2D0A1BB1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1A-45BA-BEBC-962B2D0A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83.5</c:v>
                </c:pt>
                <c:pt idx="1">
                  <c:v>84</c:v>
                </c:pt>
                <c:pt idx="2">
                  <c:v>84.5</c:v>
                </c:pt>
                <c:pt idx="3">
                  <c:v>85</c:v>
                </c:pt>
                <c:pt idx="4">
                  <c:v>85</c:v>
                </c:pt>
                <c:pt idx="5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11A-45BA-BEBC-962B2D0A1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22432"/>
        <c:axId val="150723968"/>
      </c:lineChart>
      <c:catAx>
        <c:axId val="15072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0723968"/>
        <c:crosses val="autoZero"/>
        <c:auto val="1"/>
        <c:lblAlgn val="ctr"/>
        <c:lblOffset val="100"/>
        <c:noMultiLvlLbl val="0"/>
      </c:catAx>
      <c:valAx>
        <c:axId val="150723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722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"/>
          <c:w val="0.96700205912347592"/>
          <c:h val="0.422637302034503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77-4061-9B92-1177DD9FB64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77-4061-9B92-1177DD9FB64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77-4061-9B92-1177DD9FB64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77-4061-9B92-1177DD9FB64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377-4061-9B92-1177DD9FB648}"/>
                </c:ext>
              </c:extLst>
            </c:dLbl>
            <c:dLbl>
              <c:idx val="5"/>
              <c:layout>
                <c:manualLayout>
                  <c:x val="-3.9869756158916962E-2"/>
                  <c:y val="-8.3421850835021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77-4061-9B92-1177DD9FB64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77-4061-9B92-1177DD9FB64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77-4061-9B92-1177DD9FB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57.5</c:v>
                </c:pt>
                <c:pt idx="1">
                  <c:v>58</c:v>
                </c:pt>
                <c:pt idx="2">
                  <c:v>59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377-4061-9B92-1177DD9FB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72352"/>
        <c:axId val="150774144"/>
      </c:lineChart>
      <c:catAx>
        <c:axId val="150772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0774144"/>
        <c:crosses val="autoZero"/>
        <c:auto val="1"/>
        <c:lblAlgn val="ctr"/>
        <c:lblOffset val="100"/>
        <c:noMultiLvlLbl val="0"/>
      </c:catAx>
      <c:valAx>
        <c:axId val="150774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772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721784776902882E-2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8B-410D-A5A4-F76967039FBE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8B-410D-A5A4-F76967039FBE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8B-410D-A5A4-F76967039FBE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8B-410D-A5A4-F76967039FBE}"/>
                </c:ext>
              </c:extLst>
            </c:dLbl>
            <c:dLbl>
              <c:idx val="4"/>
              <c:layout>
                <c:manualLayout>
                  <c:x val="-3.2852864977049298E-2"/>
                  <c:y val="0.3651241576281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8B-410D-A5A4-F76967039FBE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8B-410D-A5A4-F76967039FBE}"/>
                </c:ext>
              </c:extLst>
            </c:dLbl>
            <c:dLbl>
              <c:idx val="6"/>
              <c:layout>
                <c:manualLayout>
                  <c:x val="-3.3024974551917967E-3"/>
                  <c:y val="-0.191986040025743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8B-410D-A5A4-F76967039FBE}"/>
                </c:ext>
              </c:extLst>
            </c:dLbl>
            <c:dLbl>
              <c:idx val="7"/>
              <c:layout>
                <c:manualLayout>
                  <c:x val="-7.764148877493591E-3"/>
                  <c:y val="0.31992448835740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666020795447448E-2"/>
                      <c:h val="0.511093821264722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CA2-431E-9F9E-93762BDE3E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447154.5</c:v>
                </c:pt>
                <c:pt idx="1">
                  <c:v>306782.90000000002</c:v>
                </c:pt>
                <c:pt idx="2">
                  <c:v>356170</c:v>
                </c:pt>
                <c:pt idx="3">
                  <c:v>380774.6</c:v>
                </c:pt>
                <c:pt idx="4">
                  <c:v>52986.5</c:v>
                </c:pt>
                <c:pt idx="5">
                  <c:v>76586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78B-410D-A5A4-F76967039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839680"/>
        <c:axId val="150841216"/>
      </c:lineChart>
      <c:catAx>
        <c:axId val="150839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0841216"/>
        <c:crosses val="autoZero"/>
        <c:auto val="1"/>
        <c:lblAlgn val="ctr"/>
        <c:lblOffset val="100"/>
        <c:noMultiLvlLbl val="0"/>
      </c:catAx>
      <c:valAx>
        <c:axId val="15084121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50839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5422316047199442E-2"/>
          <c:w val="1"/>
          <c:h val="0.6746901179770539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D8601E"/>
            </a:solidFill>
          </c:spPr>
          <c:invertIfNegative val="0"/>
          <c:dLbls>
            <c:dLbl>
              <c:idx val="0"/>
              <c:layout>
                <c:manualLayout>
                  <c:x val="-2.9765211272821785E-3"/>
                  <c:y val="2.2919571654140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BB-4E50-83BB-C3FA0F1D8AE5}"/>
                </c:ext>
              </c:extLst>
            </c:dLbl>
            <c:dLbl>
              <c:idx val="1"/>
              <c:layout>
                <c:manualLayout>
                  <c:x val="4.2277499469755399E-3"/>
                  <c:y val="3.2175204731460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BB-4E50-83BB-C3FA0F1D8AE5}"/>
                </c:ext>
              </c:extLst>
            </c:dLbl>
            <c:dLbl>
              <c:idx val="2"/>
              <c:layout>
                <c:manualLayout>
                  <c:x val="1.2563839708045908E-3"/>
                  <c:y val="7.21704902330059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BB-4E50-83BB-C3FA0F1D8AE5}"/>
                </c:ext>
              </c:extLst>
            </c:dLbl>
            <c:dLbl>
              <c:idx val="3"/>
              <c:layout>
                <c:manualLayout>
                  <c:x val="-1.1925232213255766E-3"/>
                  <c:y val="2.2353644756305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BB-4E50-83BB-C3FA0F1D8AE5}"/>
                </c:ext>
              </c:extLst>
            </c:dLbl>
            <c:dLbl>
              <c:idx val="4"/>
              <c:layout>
                <c:manualLayout>
                  <c:x val="-4.829955762491134E-3"/>
                  <c:y val="5.1489359411254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BB-4E50-83BB-C3FA0F1D8AE5}"/>
                </c:ext>
              </c:extLst>
            </c:dLbl>
            <c:dLbl>
              <c:idx val="5"/>
              <c:layout>
                <c:manualLayout>
                  <c:x val="-1.061719152417418E-2"/>
                  <c:y val="3.9904316351818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BB-4E50-83BB-C3FA0F1D8A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168546.9</c:v>
                </c:pt>
                <c:pt idx="1">
                  <c:v>21588.6</c:v>
                </c:pt>
                <c:pt idx="2">
                  <c:v>146599</c:v>
                </c:pt>
                <c:pt idx="3">
                  <c:v>95582.7</c:v>
                </c:pt>
                <c:pt idx="4" formatCode="General">
                  <c:v>1370.6</c:v>
                </c:pt>
                <c:pt idx="5" formatCode="General">
                  <c:v>1370.6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BB-4E50-83BB-C3FA0F1D8A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7DAE4C"/>
            </a:solidFill>
          </c:spPr>
          <c:invertIfNegative val="0"/>
          <c:dLbls>
            <c:dLbl>
              <c:idx val="0"/>
              <c:layout>
                <c:manualLayout>
                  <c:x val="5.567878821545056E-3"/>
                  <c:y val="-1.3504294184703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BB-4E50-83BB-C3FA0F1D8AE5}"/>
                </c:ext>
              </c:extLst>
            </c:dLbl>
            <c:dLbl>
              <c:idx val="1"/>
              <c:layout>
                <c:manualLayout>
                  <c:x val="1.1087783175606262E-3"/>
                  <c:y val="-3.5779363966764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BB-4E50-83BB-C3FA0F1D8AE5}"/>
                </c:ext>
              </c:extLst>
            </c:dLbl>
            <c:dLbl>
              <c:idx val="2"/>
              <c:layout>
                <c:manualLayout>
                  <c:x val="1.7787375476798874E-3"/>
                  <c:y val="-1.7391572771651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BB-4E50-83BB-C3FA0F1D8AE5}"/>
                </c:ext>
              </c:extLst>
            </c:dLbl>
            <c:dLbl>
              <c:idx val="3"/>
              <c:layout>
                <c:manualLayout>
                  <c:x val="6.6217389986971147E-4"/>
                  <c:y val="-2.5201052156321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BB-4E50-83BB-C3FA0F1D8AE5}"/>
                </c:ext>
              </c:extLst>
            </c:dLbl>
            <c:dLbl>
              <c:idx val="4"/>
              <c:layout>
                <c:manualLayout>
                  <c:x val="3.3383285695528782E-3"/>
                  <c:y val="-4.3378142423638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BBB-4E50-83BB-C3FA0F1D8AE5}"/>
                </c:ext>
              </c:extLst>
            </c:dLbl>
            <c:dLbl>
              <c:idx val="5"/>
              <c:layout>
                <c:manualLayout>
                  <c:x val="-2.3124534984338138E-4"/>
                  <c:y val="-5.8493359389720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BBB-4E50-83BB-C3FA0F1D8AE5}"/>
                </c:ext>
              </c:extLst>
            </c:dLbl>
            <c:dLbl>
              <c:idx val="6"/>
              <c:layout>
                <c:manualLayout>
                  <c:x val="7.7894824462830196E-3"/>
                  <c:y val="-4.2920195335719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BBB-4E50-83BB-C3FA0F1D8AE5}"/>
                </c:ext>
              </c:extLst>
            </c:dLbl>
            <c:dLbl>
              <c:idx val="7"/>
              <c:layout>
                <c:manualLayout>
                  <c:x val="1.1127832066116967E-3"/>
                  <c:y val="2.4655228415100417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78 556,8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BBB-4E50-83BB-C3FA0F1D8A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190998.2</c:v>
                </c:pt>
                <c:pt idx="1">
                  <c:v>190998.2</c:v>
                </c:pt>
                <c:pt idx="2">
                  <c:v>103507</c:v>
                </c:pt>
                <c:pt idx="3">
                  <c:v>75426.2</c:v>
                </c:pt>
                <c:pt idx="4" formatCode="#,##0.00">
                  <c:v>51615.9</c:v>
                </c:pt>
                <c:pt idx="5" formatCode="#,##0.00">
                  <c:v>75215.399999999994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BBB-4E50-83BB-C3FA0F1D8AE5}"/>
            </c:ext>
          </c:extLst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BB-4E50-83BB-C3FA0F1D8AE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Средства бюджета поселений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Лист1!$E$2:$E$7</c:f>
              <c:numCache>
                <c:formatCode>#\ ##0.0</c:formatCode>
                <c:ptCount val="6"/>
                <c:pt idx="1">
                  <c:v>30302.799999999999</c:v>
                </c:pt>
                <c:pt idx="2">
                  <c:v>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C-4086-8274-4BF0C2DA22E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7.0270600462834006E-3"/>
                  <c:y val="-9.847477308931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3A-467E-AF18-4B9799B6D073}"/>
                </c:ext>
              </c:extLst>
            </c:dLbl>
            <c:dLbl>
              <c:idx val="1"/>
              <c:layout>
                <c:manualLayout>
                  <c:x val="7.0270600462833755E-3"/>
                  <c:y val="-0.102413764012882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3A-467E-AF18-4B9799B6D073}"/>
                </c:ext>
              </c:extLst>
            </c:dLbl>
            <c:dLbl>
              <c:idx val="2"/>
              <c:layout>
                <c:manualLayout>
                  <c:x val="9.837884064796798E-3"/>
                  <c:y val="-0.10635275493645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3A-467E-AF18-4B9799B6D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#\ ##0.0</c:formatCode>
                <c:ptCount val="6"/>
                <c:pt idx="0">
                  <c:v>87609.4</c:v>
                </c:pt>
                <c:pt idx="1">
                  <c:v>63893.3</c:v>
                </c:pt>
                <c:pt idx="2">
                  <c:v>105364</c:v>
                </c:pt>
                <c:pt idx="3">
                  <c:v>209765.7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A-467E-AF18-4B9799B6D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18700416"/>
        <c:axId val="218703360"/>
        <c:axId val="0"/>
      </c:bar3DChart>
      <c:catAx>
        <c:axId val="21870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703360"/>
        <c:crosses val="autoZero"/>
        <c:auto val="1"/>
        <c:lblAlgn val="ctr"/>
        <c:lblOffset val="100"/>
        <c:noMultiLvlLbl val="0"/>
      </c:catAx>
      <c:valAx>
        <c:axId val="2187033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8700416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75154991958817663"/>
          <c:y val="0.1069309631352366"/>
          <c:w val="0.24845006294475203"/>
          <c:h val="0.40200596989742493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829568"/>
        <c:axId val="218831104"/>
      </c:lineChart>
      <c:catAx>
        <c:axId val="218829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831104"/>
        <c:crosses val="autoZero"/>
        <c:auto val="1"/>
        <c:lblAlgn val="ctr"/>
        <c:lblOffset val="100"/>
        <c:noMultiLvlLbl val="0"/>
      </c:catAx>
      <c:valAx>
        <c:axId val="21883110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18829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B5-428E-8E40-8C6A54FE3AE9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5-428E-8E40-8C6A54FE3AE9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5-428E-8E40-8C6A54FE3AE9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5-428E-8E40-8C6A54FE3AE9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B5-428E-8E40-8C6A54FE3AE9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B5-428E-8E40-8C6A54FE3AE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B5-428E-8E40-8C6A54FE3AE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B5-428E-8E40-8C6A54FE3A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2B5-428E-8E40-8C6A54FE3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764800"/>
        <c:axId val="218766336"/>
      </c:lineChart>
      <c:catAx>
        <c:axId val="21876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766336"/>
        <c:crosses val="autoZero"/>
        <c:auto val="1"/>
        <c:lblAlgn val="ctr"/>
        <c:lblOffset val="100"/>
        <c:noMultiLvlLbl val="0"/>
      </c:catAx>
      <c:valAx>
        <c:axId val="21876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764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8-4A77-98B6-D46CCE6081D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8-4A77-98B6-D46CCE6081D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8-4A77-98B6-D46CCE6081D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8-4A77-98B6-D46CCE6081D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B8-4A77-98B6-D46CCE6081D8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B8-4A77-98B6-D46CCE6081D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8-4A77-98B6-D46CCE6081D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8-4A77-98B6-D46CCE6081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8-4A77-98B6-D46CCE608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810624"/>
        <c:axId val="219414528"/>
      </c:lineChart>
      <c:catAx>
        <c:axId val="218810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414528"/>
        <c:crosses val="autoZero"/>
        <c:auto val="1"/>
        <c:lblAlgn val="ctr"/>
        <c:lblOffset val="100"/>
        <c:noMultiLvlLbl val="0"/>
      </c:catAx>
      <c:valAx>
        <c:axId val="219414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810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Межбюджетные</a:t>
            </a:r>
            <a:r>
              <a:rPr lang="ru-RU" sz="2500" baseline="0" dirty="0">
                <a:latin typeface="Times New Roman" pitchFamily="18" charset="0"/>
                <a:cs typeface="Times New Roman" pitchFamily="18" charset="0"/>
              </a:rPr>
              <a:t> трансферты бюджетам м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униципальных образований</a:t>
            </a:r>
            <a:r>
              <a:rPr lang="ru-RU" sz="2500" baseline="0" dirty="0">
                <a:latin typeface="Times New Roman" pitchFamily="18" charset="0"/>
                <a:cs typeface="Times New Roman" pitchFamily="18" charset="0"/>
              </a:rPr>
              <a:t> Кольского района на 2025 год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248164237829981"/>
          <c:y val="2.9629629629629631E-2"/>
        </c:manualLayout>
      </c:layout>
      <c:overlay val="0"/>
      <c:spPr>
        <a:noFill/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579622391733987"/>
          <c:y val="5.8568241469816276E-2"/>
          <c:w val="0.56708867988723632"/>
          <c:h val="0.7702809862574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образования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63274F"/>
              </a:solidFill>
            </c:spPr>
            <c:extLst>
              <c:ext xmlns:c16="http://schemas.microsoft.com/office/drawing/2014/chart" uri="{C3380CC4-5D6E-409C-BE32-E72D297353CC}">
                <c16:uniqueId val="{00000007-3B96-4809-91D0-B2F684C11D4F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75DB-4F50-9D36-81DEABEEE9BA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B96-4809-91D0-B2F684C11D4F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B96-4809-91D0-B2F684C11D4F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23BA-4F6A-B8D7-F76591FAF5D4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8-3B96-4809-91D0-B2F684C11D4F}"/>
              </c:ext>
            </c:extLst>
          </c:dPt>
          <c:dPt>
            <c:idx val="7"/>
            <c:bubble3D val="0"/>
            <c:spPr>
              <a:solidFill>
                <a:srgbClr val="C16D6B"/>
              </a:solidFill>
            </c:spPr>
            <c:extLst>
              <c:ext xmlns:c16="http://schemas.microsoft.com/office/drawing/2014/chart" uri="{C3380CC4-5D6E-409C-BE32-E72D297353CC}">
                <c16:uniqueId val="{00000009-3B96-4809-91D0-B2F684C11D4F}"/>
              </c:ext>
            </c:extLst>
          </c:dPt>
          <c:dPt>
            <c:idx val="8"/>
            <c:bubble3D val="0"/>
            <c:spPr>
              <a:solidFill>
                <a:srgbClr val="EBE600"/>
              </a:solidFill>
            </c:spPr>
            <c:extLst>
              <c:ext xmlns:c16="http://schemas.microsoft.com/office/drawing/2014/chart" uri="{C3380CC4-5D6E-409C-BE32-E72D297353CC}">
                <c16:uniqueId val="{0000000A-3B96-4809-91D0-B2F684C11D4F}"/>
              </c:ext>
            </c:extLst>
          </c:dPt>
          <c:dPt>
            <c:idx val="9"/>
            <c:bubble3D val="0"/>
            <c:spPr>
              <a:solidFill>
                <a:srgbClr val="73AC00"/>
              </a:solidFill>
            </c:spPr>
            <c:extLst>
              <c:ext xmlns:c16="http://schemas.microsoft.com/office/drawing/2014/chart" uri="{C3380CC4-5D6E-409C-BE32-E72D297353CC}">
                <c16:uniqueId val="{0000000B-3B96-4809-91D0-B2F684C11D4F}"/>
              </c:ext>
            </c:extLst>
          </c:dPt>
          <c:dPt>
            <c:idx val="10"/>
            <c:bubble3D val="0"/>
            <c:spPr>
              <a:solidFill>
                <a:srgbClr val="7030A0">
                  <a:alpha val="71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3B96-4809-91D0-B2F684C11D4F}"/>
              </c:ext>
            </c:extLst>
          </c:dPt>
          <c:dLbls>
            <c:dLbl>
              <c:idx val="0"/>
              <c:layout>
                <c:manualLayout>
                  <c:x val="-1.0657693402934402E-2"/>
                  <c:y val="6.52750801983085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39260897519558E-2"/>
                      <c:h val="6.24074074074073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B96-4809-91D0-B2F684C11D4F}"/>
                </c:ext>
              </c:extLst>
            </c:dLbl>
            <c:dLbl>
              <c:idx val="1"/>
              <c:layout>
                <c:manualLayout>
                  <c:x val="-0.11925233304170312"/>
                  <c:y val="2.7128852100078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96-4809-91D0-B2F684C11D4F}"/>
                </c:ext>
              </c:extLst>
            </c:dLbl>
            <c:dLbl>
              <c:idx val="3"/>
              <c:layout>
                <c:manualLayout>
                  <c:x val="-4.136986001749781E-2"/>
                  <c:y val="-0.1130358705161854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96-4809-91D0-B2F684C11D4F}"/>
                </c:ext>
              </c:extLst>
            </c:dLbl>
            <c:dLbl>
              <c:idx val="4"/>
              <c:layout>
                <c:manualLayout>
                  <c:x val="-2.4388190029899018E-2"/>
                  <c:y val="-0.1094087197433654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96-4809-91D0-B2F684C11D4F}"/>
                </c:ext>
              </c:extLst>
            </c:dLbl>
            <c:dLbl>
              <c:idx val="5"/>
              <c:layout>
                <c:manualLayout>
                  <c:x val="2.6304729439278501E-2"/>
                  <c:y val="-0.1296822688830562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BA-4F6A-B8D7-F76591FAF5D4}"/>
                </c:ext>
              </c:extLst>
            </c:dLbl>
            <c:dLbl>
              <c:idx val="6"/>
              <c:layout>
                <c:manualLayout>
                  <c:x val="5.9650314622717457E-2"/>
                  <c:y val="-9.07210557013706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96-4809-91D0-B2F684C11D4F}"/>
                </c:ext>
              </c:extLst>
            </c:dLbl>
            <c:dLbl>
              <c:idx val="7"/>
              <c:layout>
                <c:manualLayout>
                  <c:x val="9.5063208870659027E-2"/>
                  <c:y val="-7.47384076990376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96-4809-91D0-B2F684C11D4F}"/>
                </c:ext>
              </c:extLst>
            </c:dLbl>
            <c:dLbl>
              <c:idx val="8"/>
              <c:layout>
                <c:manualLayout>
                  <c:x val="9.7920007588400471E-2"/>
                  <c:y val="2.699358413531641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96-4809-91D0-B2F684C11D4F}"/>
                </c:ext>
              </c:extLst>
            </c:dLbl>
            <c:dLbl>
              <c:idx val="9"/>
              <c:layout>
                <c:manualLayout>
                  <c:x val="5.2672315880729001E-2"/>
                  <c:y val="3.78797025371828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96-4809-91D0-B2F684C11D4F}"/>
                </c:ext>
              </c:extLst>
            </c:dLbl>
            <c:dLbl>
              <c:idx val="10"/>
              <c:layout>
                <c:manualLayout>
                  <c:x val="4.8393355415713556E-3"/>
                  <c:y val="2.97710702828812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96-4809-91D0-B2F684C11D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г.п. Кола - (12 870,0)</c:v>
                </c:pt>
                <c:pt idx="1">
                  <c:v>г.п. Кильдинстрой - (36 766,6)</c:v>
                </c:pt>
                <c:pt idx="2">
                  <c:v>г.п. Верхнетуломский - (17 900,3)</c:v>
                </c:pt>
                <c:pt idx="3">
                  <c:v>с.п. Пушной - (21 259,1)</c:v>
                </c:pt>
                <c:pt idx="4">
                  <c:v>с.п. Ура-Губа - (6 177,4)</c:v>
                </c:pt>
                <c:pt idx="5">
                  <c:v>с.п. Тулома - (32 497,0)</c:v>
                </c:pt>
                <c:pt idx="6">
                  <c:v>с.п. Междуречье - (2 186,2)</c:v>
                </c:pt>
                <c:pt idx="7">
                  <c:v>г.п. Мурмаши - (28 468,4)</c:v>
                </c:pt>
                <c:pt idx="8">
                  <c:v>г.п. Молочный - (22 859,7)</c:v>
                </c:pt>
                <c:pt idx="9">
                  <c:v>г.п.  Туманный - (19 223,1)</c:v>
                </c:pt>
                <c:pt idx="10">
                  <c:v>с.п. Териберка - (3 864,6)</c:v>
                </c:pt>
              </c:strCache>
            </c:str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6.3066009730382246</c:v>
                </c:pt>
                <c:pt idx="1">
                  <c:v>18.016450763421147</c:v>
                </c:pt>
                <c:pt idx="2">
                  <c:v>8.7715335942639925</c:v>
                </c:pt>
                <c:pt idx="3">
                  <c:v>10.417436113945332</c:v>
                </c:pt>
                <c:pt idx="4">
                  <c:v>3.02705433106855</c:v>
                </c:pt>
                <c:pt idx="5">
                  <c:v>15.924248200342944</c:v>
                </c:pt>
                <c:pt idx="6">
                  <c:v>1.071284261616761</c:v>
                </c:pt>
                <c:pt idx="7">
                  <c:v>13.950147377386294</c:v>
                </c:pt>
                <c:pt idx="8">
                  <c:v>11.201766267672721</c:v>
                </c:pt>
                <c:pt idx="9">
                  <c:v>9.4197301679566561</c:v>
                </c:pt>
                <c:pt idx="10">
                  <c:v>1.8937479492873783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B96-4809-91D0-B2F684C11D4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3.739773754009721E-2"/>
          <c:y val="0.7282656751239428"/>
          <c:w val="0.90545052888801503"/>
          <c:h val="0.21247506561679791"/>
        </c:manualLayout>
      </c:layout>
      <c:overlay val="0"/>
      <c:spPr>
        <a:solidFill>
          <a:schemeClr val="bg1">
            <a:alpha val="26000"/>
          </a:schemeClr>
        </a:solidFill>
        <a:ln>
          <a:noFill/>
        </a:ln>
      </c:spPr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63000"/>
      </a:blip>
      <a:srcRect/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42633040577596E-3"/>
          <c:y val="0.31016376025417058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7.2610497231665155E-2"/>
                  <c:y val="6.01284200745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0D-4DB1-9B00-12FA37C2BA93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0D-4DB1-9B00-12FA37C2BA93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0D-4DB1-9B00-12FA37C2BA93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0D-4DB1-9B00-12FA37C2BA93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0D-4DB1-9B00-12FA37C2BA93}"/>
                </c:ext>
              </c:extLst>
            </c:dLbl>
            <c:dLbl>
              <c:idx val="5"/>
              <c:layout>
                <c:manualLayout>
                  <c:x val="7.0564434259901615E-3"/>
                  <c:y val="4.6002464372645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0D-4DB1-9B00-12FA37C2BA93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0D-4DB1-9B00-12FA37C2BA93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0D-4DB1-9B00-12FA37C2BA93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0D-4DB1-9B00-12FA37C2B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8259.7999999999993</c:v>
                </c:pt>
                <c:pt idx="1">
                  <c:v>2615.4</c:v>
                </c:pt>
                <c:pt idx="2">
                  <c:v>3614.3</c:v>
                </c:pt>
                <c:pt idx="3">
                  <c:v>1514.1</c:v>
                </c:pt>
                <c:pt idx="4">
                  <c:v>1485.2</c:v>
                </c:pt>
                <c:pt idx="5">
                  <c:v>1485.2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70D-4DB1-9B00-12FA37C2B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492736"/>
        <c:axId val="219494272"/>
      </c:lineChart>
      <c:catAx>
        <c:axId val="21949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9494272"/>
        <c:crosses val="autoZero"/>
        <c:auto val="1"/>
        <c:lblAlgn val="ctr"/>
        <c:lblOffset val="100"/>
        <c:noMultiLvlLbl val="0"/>
      </c:catAx>
      <c:valAx>
        <c:axId val="2194942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9492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7709144006806526E-2"/>
          <c:w val="1"/>
          <c:h val="0.845239816244095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5435857112690228E-2"/>
                  <c:y val="-3.2603004791278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985393322139351E-2"/>
                      <c:h val="0.117158528146509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963-40E2-957A-C32B090F07FF}"/>
                </c:ext>
              </c:extLst>
            </c:dLbl>
            <c:dLbl>
              <c:idx val="1"/>
              <c:layout>
                <c:manualLayout>
                  <c:x val="-1.323380368417649E-2"/>
                  <c:y val="8.847804301956326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63-40E2-957A-C32B090F07FF}"/>
                </c:ext>
              </c:extLst>
            </c:dLbl>
            <c:dLbl>
              <c:idx val="2"/>
              <c:layout>
                <c:manualLayout>
                  <c:x val="-1.1303528232209906E-3"/>
                  <c:y val="-1.6507694704589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63-40E2-957A-C32B090F07FF}"/>
                </c:ext>
              </c:extLst>
            </c:dLbl>
            <c:dLbl>
              <c:idx val="3"/>
              <c:layout>
                <c:manualLayout>
                  <c:x val="1.0153219008308555E-2"/>
                  <c:y val="-9.9561299546244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63-40E2-957A-C32B090F07FF}"/>
                </c:ext>
              </c:extLst>
            </c:dLbl>
            <c:dLbl>
              <c:idx val="4"/>
              <c:layout>
                <c:manualLayout>
                  <c:x val="5.6584265276238086E-3"/>
                  <c:y val="-2.4349791128125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63-40E2-957A-C32B090F07FF}"/>
                </c:ext>
              </c:extLst>
            </c:dLbl>
            <c:dLbl>
              <c:idx val="5"/>
              <c:layout>
                <c:manualLayout>
                  <c:x val="6.814842293103654E-3"/>
                  <c:y val="-3.4683684324215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63-40E2-957A-C32B090F07FF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63-40E2-957A-C32B090F0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705</c:v>
                </c:pt>
                <c:pt idx="1">
                  <c:v>555</c:v>
                </c:pt>
                <c:pt idx="2">
                  <c:v>603</c:v>
                </c:pt>
                <c:pt idx="3">
                  <c:v>455</c:v>
                </c:pt>
                <c:pt idx="4">
                  <c:v>455</c:v>
                </c:pt>
                <c:pt idx="5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63-40E2-957A-C32B090F07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1.693942355431945E-2"/>
                  <c:y val="-8.6132731896273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D3-4C8C-A2CA-7A5FA20D0F1D}"/>
                </c:ext>
              </c:extLst>
            </c:dLbl>
            <c:dLbl>
              <c:idx val="2"/>
              <c:layout>
                <c:manualLayout>
                  <c:x val="1.4946550194987751E-2"/>
                  <c:y val="-4.30663659481365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D3-4C8C-A2CA-7A5FA20D0F1D}"/>
                </c:ext>
              </c:extLst>
            </c:dLbl>
            <c:dLbl>
              <c:idx val="3"/>
              <c:layout>
                <c:manualLayout>
                  <c:x val="3.0314423730084198E-2"/>
                  <c:y val="-2.500658776733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D3-4C8C-A2CA-7A5FA20D0F1D}"/>
                </c:ext>
              </c:extLst>
            </c:dLbl>
            <c:dLbl>
              <c:idx val="4"/>
              <c:layout>
                <c:manualLayout>
                  <c:x val="2.1803585745605376E-2"/>
                  <c:y val="-6.8397374125558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C5-4590-A900-4F81FC7A1B99}"/>
                </c:ext>
              </c:extLst>
            </c:dLbl>
            <c:dLbl>
              <c:idx val="5"/>
              <c:layout>
                <c:manualLayout>
                  <c:x val="1.4535723830403583E-2"/>
                  <c:y val="-6.3511847402303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C5-4590-A900-4F81FC7A1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7554.8</c:v>
                </c:pt>
                <c:pt idx="1">
                  <c:v>2060.4</c:v>
                </c:pt>
                <c:pt idx="2">
                  <c:v>2875.9</c:v>
                </c:pt>
                <c:pt idx="3">
                  <c:v>1059.0999999999999</c:v>
                </c:pt>
                <c:pt idx="4">
                  <c:v>1030.2</c:v>
                </c:pt>
                <c:pt idx="5">
                  <c:v>1030.2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D3-4C8C-A2CA-7A5FA20D0F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"/>
              <c:layout>
                <c:manualLayout>
                  <c:x val="1.5989296213443943E-2"/>
                  <c:y val="-3.9084213786033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F6-4BC9-930A-97B47303F64C}"/>
                </c:ext>
              </c:extLst>
            </c:dLbl>
            <c:dLbl>
              <c:idx val="3"/>
              <c:layout>
                <c:manualLayout>
                  <c:x val="1.5989296213443836E-2"/>
                  <c:y val="5.02471407596488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85-429D-A70B-8CA6FC055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135.4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5-429D-A70B-8CA6FC055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145"/>
        <c:shape val="box"/>
        <c:axId val="224620544"/>
        <c:axId val="224622080"/>
        <c:axId val="0"/>
      </c:bar3DChart>
      <c:catAx>
        <c:axId val="2246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622080"/>
        <c:crosses val="autoZero"/>
        <c:auto val="1"/>
        <c:lblAlgn val="ctr"/>
        <c:lblOffset val="100"/>
        <c:noMultiLvlLbl val="0"/>
      </c:catAx>
      <c:valAx>
        <c:axId val="22462208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246205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1951918801386503E-2"/>
          <c:y val="0.91177661986947567"/>
          <c:w val="0.61142645238491744"/>
          <c:h val="8.8223380130524345E-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F-49D5-914F-8A9CA0EB16FF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F-49D5-914F-8A9CA0EB16FF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F-49D5-914F-8A9CA0EB16FF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F-49D5-914F-8A9CA0EB16FF}"/>
                </c:ext>
              </c:extLst>
            </c:dLbl>
            <c:dLbl>
              <c:idx val="4"/>
              <c:layout>
                <c:manualLayout>
                  <c:x val="-3.0751702959479078E-2"/>
                  <c:y val="-0.20052219761500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347245815158474E-2"/>
                      <c:h val="0.305223135652267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ABF-49D5-914F-8A9CA0EB16FF}"/>
                </c:ext>
              </c:extLst>
            </c:dLbl>
            <c:dLbl>
              <c:idx val="5"/>
              <c:layout>
                <c:manualLayout>
                  <c:x val="-1.7319289964062984E-2"/>
                  <c:y val="-0.163124036163818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3355982552132E-2"/>
                      <c:h val="0.39893199308936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ABF-49D5-914F-8A9CA0EB16F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F-49D5-914F-8A9CA0EB16F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F-49D5-914F-8A9CA0EB16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F-49D5-914F-8A9CA0EB1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80640"/>
        <c:axId val="224486528"/>
      </c:lineChart>
      <c:catAx>
        <c:axId val="22448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486528"/>
        <c:crosses val="autoZero"/>
        <c:auto val="1"/>
        <c:lblAlgn val="ctr"/>
        <c:lblOffset val="100"/>
        <c:noMultiLvlLbl val="0"/>
      </c:catAx>
      <c:valAx>
        <c:axId val="224486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80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29-4A19-BAF6-63CC6A8C4C57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29-4A19-BAF6-63CC6A8C4C57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29-4A19-BAF6-63CC6A8C4C57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fld id="{34D35971-5A0E-4960-8B19-39B7F4848FE5}" type="VALUE">
                      <a:rPr lang="en-US" smtClean="0"/>
                      <a:pPr/>
                      <a:t>[ЗНАЧЕНИЕ]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29-4A19-BAF6-63CC6A8C4C57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29-4A19-BAF6-63CC6A8C4C57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29-4A19-BAF6-63CC6A8C4C5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29-4A19-BAF6-63CC6A8C4C5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29-4A19-BAF6-63CC6A8C4C57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29-4A19-BAF6-63CC6A8C4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30</c:v>
                </c:pt>
                <c:pt idx="2">
                  <c:v>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629-4A19-BAF6-63CC6A8C4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08320"/>
        <c:axId val="224409856"/>
      </c:lineChart>
      <c:catAx>
        <c:axId val="2244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409856"/>
        <c:crosses val="autoZero"/>
        <c:auto val="1"/>
        <c:lblAlgn val="ctr"/>
        <c:lblOffset val="100"/>
        <c:noMultiLvlLbl val="0"/>
      </c:catAx>
      <c:valAx>
        <c:axId val="224409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08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42633040577596E-3"/>
          <c:y val="0.31016376025417058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7.2610497231665155E-2"/>
                  <c:y val="6.01284200745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0D-4DB1-9B00-12FA37C2BA93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0D-4DB1-9B00-12FA37C2BA93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0D-4DB1-9B00-12FA37C2BA93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0D-4DB1-9B00-12FA37C2BA93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0D-4DB1-9B00-12FA37C2BA93}"/>
                </c:ext>
              </c:extLst>
            </c:dLbl>
            <c:dLbl>
              <c:idx val="5"/>
              <c:layout>
                <c:manualLayout>
                  <c:x val="7.0564434259901615E-3"/>
                  <c:y val="4.60024643726453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0D-4DB1-9B00-12FA37C2BA93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0D-4DB1-9B00-12FA37C2BA93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0D-4DB1-9B00-12FA37C2BA93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0D-4DB1-9B00-12FA37C2B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325</c:v>
                </c:pt>
                <c:pt idx="1">
                  <c:v>320</c:v>
                </c:pt>
                <c:pt idx="2">
                  <c:v>320</c:v>
                </c:pt>
                <c:pt idx="3">
                  <c:v>185.3</c:v>
                </c:pt>
                <c:pt idx="4">
                  <c:v>170</c:v>
                </c:pt>
                <c:pt idx="5">
                  <c:v>320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70D-4DB1-9B00-12FA37C2B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492736"/>
        <c:axId val="219494272"/>
      </c:lineChart>
      <c:catAx>
        <c:axId val="21949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9494272"/>
        <c:crosses val="autoZero"/>
        <c:auto val="1"/>
        <c:lblAlgn val="ctr"/>
        <c:lblOffset val="100"/>
        <c:noMultiLvlLbl val="0"/>
      </c:catAx>
      <c:valAx>
        <c:axId val="2194942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9492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3402507411992867E-2"/>
          <c:w val="1"/>
          <c:h val="0.8452398162440958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45000">
                  <a:schemeClr val="accent2">
                    <a:lumMod val="60000"/>
                    <a:lumOff val="40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0"/>
              <c:layout>
                <c:manualLayout>
                  <c:x val="2.9061555835477672E-2"/>
                  <c:y val="-0.27396729094653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457047617657544E-2"/>
                      <c:h val="0.131589168733495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963-40E2-957A-C32B090F07FF}"/>
                </c:ext>
              </c:extLst>
            </c:dLbl>
            <c:dLbl>
              <c:idx val="1"/>
              <c:layout>
                <c:manualLayout>
                  <c:x val="1.7224717648029162E-2"/>
                  <c:y val="-0.30776151077029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63-40E2-957A-C32B090F07FF}"/>
                </c:ext>
              </c:extLst>
            </c:dLbl>
            <c:dLbl>
              <c:idx val="2"/>
              <c:layout>
                <c:manualLayout>
                  <c:x val="1.3422007788715561E-2"/>
                  <c:y val="-0.29271065919353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63-40E2-957A-C32B090F07FF}"/>
                </c:ext>
              </c:extLst>
            </c:dLbl>
            <c:dLbl>
              <c:idx val="3"/>
              <c:layout>
                <c:manualLayout>
                  <c:x val="1.3027129708171522E-2"/>
                  <c:y val="-0.29104461094800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63-40E2-957A-C32B090F07FF}"/>
                </c:ext>
              </c:extLst>
            </c:dLbl>
            <c:dLbl>
              <c:idx val="4"/>
              <c:layout>
                <c:manualLayout>
                  <c:x val="5.6584105467070052E-3"/>
                  <c:y val="-0.30543841718906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63-40E2-957A-C32B090F07FF}"/>
                </c:ext>
              </c:extLst>
            </c:dLbl>
            <c:dLbl>
              <c:idx val="5"/>
              <c:layout>
                <c:manualLayout>
                  <c:x val="-3.6987290696241694E-4"/>
                  <c:y val="-0.33967247548556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63-40E2-957A-C32B090F07FF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63-40E2-957A-C32B090F0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325</c:v>
                </c:pt>
                <c:pt idx="1">
                  <c:v>320</c:v>
                </c:pt>
                <c:pt idx="2">
                  <c:v>320</c:v>
                </c:pt>
                <c:pt idx="3">
                  <c:v>185.3</c:v>
                </c:pt>
                <c:pt idx="4">
                  <c:v>170</c:v>
                </c:pt>
                <c:pt idx="5">
                  <c:v>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63-40E2-957A-C32B090F0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145"/>
        <c:shape val="cylinder"/>
        <c:axId val="224620544"/>
        <c:axId val="224622080"/>
        <c:axId val="0"/>
      </c:bar3DChart>
      <c:catAx>
        <c:axId val="2246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622080"/>
        <c:crosses val="autoZero"/>
        <c:auto val="1"/>
        <c:lblAlgn val="ctr"/>
        <c:lblOffset val="100"/>
        <c:noMultiLvlLbl val="0"/>
      </c:catAx>
      <c:valAx>
        <c:axId val="22462208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246205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457704009033523"/>
          <c:y val="0.88146921971686365"/>
          <c:w val="0.28223143128478506"/>
          <c:h val="7.7769718376486177E-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953873912709455E-2"/>
                  <c:y val="-0.15526584188792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F-49D5-914F-8A9CA0EB16FF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F-49D5-914F-8A9CA0EB16FF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F-49D5-914F-8A9CA0EB16FF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F-49D5-914F-8A9CA0EB16FF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BF-49D5-914F-8A9CA0EB16FF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BF-49D5-914F-8A9CA0EB16F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F-49D5-914F-8A9CA0EB16F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F-49D5-914F-8A9CA0EB16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F-49D5-914F-8A9CA0EB1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80640"/>
        <c:axId val="224486528"/>
      </c:lineChart>
      <c:catAx>
        <c:axId val="22448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486528"/>
        <c:crosses val="autoZero"/>
        <c:auto val="1"/>
        <c:lblAlgn val="ctr"/>
        <c:lblOffset val="100"/>
        <c:noMultiLvlLbl val="0"/>
      </c:catAx>
      <c:valAx>
        <c:axId val="224486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80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29-4A19-BAF6-63CC6A8C4C57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29-4A19-BAF6-63CC6A8C4C57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29-4A19-BAF6-63CC6A8C4C57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29-4A19-BAF6-63CC6A8C4C57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29-4A19-BAF6-63CC6A8C4C57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29-4A19-BAF6-63CC6A8C4C5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29-4A19-BAF6-63CC6A8C4C5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29-4A19-BAF6-63CC6A8C4C57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29-4A19-BAF6-63CC6A8C4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629-4A19-BAF6-63CC6A8C4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08320"/>
        <c:axId val="224409856"/>
      </c:lineChart>
      <c:catAx>
        <c:axId val="2244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409856"/>
        <c:crosses val="autoZero"/>
        <c:auto val="1"/>
        <c:lblAlgn val="ctr"/>
        <c:lblOffset val="100"/>
        <c:noMultiLvlLbl val="0"/>
      </c:catAx>
      <c:valAx>
        <c:axId val="224409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08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549180019424361E-2"/>
          <c:y val="0.11564358346148673"/>
          <c:w val="0.91283215395422013"/>
          <c:h val="0.51374299054491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Лист1!$A$2:$A$12</c:f>
              <c:strCache>
                <c:ptCount val="11"/>
                <c:pt idx="0">
                  <c:v>г.п. Кола</c:v>
                </c:pt>
                <c:pt idx="1">
                  <c:v>г.п. Кильдинстрой</c:v>
                </c:pt>
                <c:pt idx="2">
                  <c:v>г.п. Верхнетуломский</c:v>
                </c:pt>
                <c:pt idx="3">
                  <c:v>с.п. Пушной</c:v>
                </c:pt>
                <c:pt idx="4">
                  <c:v>с.п. Ура-Губа</c:v>
                </c:pt>
                <c:pt idx="5">
                  <c:v>с.п. Тулома</c:v>
                </c:pt>
                <c:pt idx="6">
                  <c:v>с.п. Междуречье</c:v>
                </c:pt>
                <c:pt idx="7">
                  <c:v>г.п. Мурмаши</c:v>
                </c:pt>
                <c:pt idx="8">
                  <c:v>г.п. Молочный</c:v>
                </c:pt>
                <c:pt idx="9">
                  <c:v>г.п.  Туманный</c:v>
                </c:pt>
                <c:pt idx="10">
                  <c:v>с.п. Териберка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8.1733308522076147</c:v>
                </c:pt>
                <c:pt idx="1">
                  <c:v>16.738839990141823</c:v>
                </c:pt>
                <c:pt idx="2">
                  <c:v>11.787353360676383</c:v>
                </c:pt>
                <c:pt idx="3">
                  <c:v>4.0157819616782868</c:v>
                </c:pt>
                <c:pt idx="4">
                  <c:v>3.3028774681113502</c:v>
                </c:pt>
                <c:pt idx="5">
                  <c:v>7.5865499767159843</c:v>
                </c:pt>
                <c:pt idx="6">
                  <c:v>1.3835911244996102</c:v>
                </c:pt>
                <c:pt idx="7">
                  <c:v>18.100510973721477</c:v>
                </c:pt>
                <c:pt idx="8">
                  <c:v>14.711506661343495</c:v>
                </c:pt>
                <c:pt idx="9">
                  <c:v>11.792208963864272</c:v>
                </c:pt>
                <c:pt idx="10">
                  <c:v>2.4074486670397026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A-4677-8D61-14B9B8DC36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Лист1!$A$2:$A$12</c:f>
              <c:strCache>
                <c:ptCount val="11"/>
                <c:pt idx="0">
                  <c:v>г.п. Кола</c:v>
                </c:pt>
                <c:pt idx="1">
                  <c:v>г.п. Кильдинстрой</c:v>
                </c:pt>
                <c:pt idx="2">
                  <c:v>г.п. Верхнетуломский</c:v>
                </c:pt>
                <c:pt idx="3">
                  <c:v>с.п. Пушной</c:v>
                </c:pt>
                <c:pt idx="4">
                  <c:v>с.п. Ура-Губа</c:v>
                </c:pt>
                <c:pt idx="5">
                  <c:v>с.п. Тулома</c:v>
                </c:pt>
                <c:pt idx="6">
                  <c:v>с.п. Междуречье</c:v>
                </c:pt>
                <c:pt idx="7">
                  <c:v>г.п. Мурмаши</c:v>
                </c:pt>
                <c:pt idx="8">
                  <c:v>г.п. Молочный</c:v>
                </c:pt>
                <c:pt idx="9">
                  <c:v>г.п.  Туманный</c:v>
                </c:pt>
                <c:pt idx="10">
                  <c:v>с.п. Териберка</c:v>
                </c:pt>
              </c:strCache>
            </c:strRef>
          </c:cat>
          <c:val>
            <c:numRef>
              <c:f>Лист1!$C$2:$C$12</c:f>
              <c:numCache>
                <c:formatCode>0</c:formatCode>
                <c:ptCount val="11"/>
                <c:pt idx="0">
                  <c:v>9.7424255531735717</c:v>
                </c:pt>
                <c:pt idx="1">
                  <c:v>18.977523451286256</c:v>
                </c:pt>
                <c:pt idx="2">
                  <c:v>9.4543663205762005</c:v>
                </c:pt>
                <c:pt idx="3">
                  <c:v>4.9350156936575589</c:v>
                </c:pt>
                <c:pt idx="4">
                  <c:v>3.6574402197141302</c:v>
                </c:pt>
                <c:pt idx="5">
                  <c:v>7.7672147821555608</c:v>
                </c:pt>
                <c:pt idx="6">
                  <c:v>1.6492093334051612</c:v>
                </c:pt>
                <c:pt idx="7">
                  <c:v>17.419229472736273</c:v>
                </c:pt>
                <c:pt idx="8">
                  <c:v>15.354063344457899</c:v>
                </c:pt>
                <c:pt idx="9">
                  <c:v>8.837263342679746</c:v>
                </c:pt>
                <c:pt idx="10">
                  <c:v>2.206248486157639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CA-4677-8D61-14B9B8DC3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452480"/>
        <c:axId val="150458368"/>
      </c:barChart>
      <c:catAx>
        <c:axId val="150452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0458368"/>
        <c:crosses val="autoZero"/>
        <c:auto val="1"/>
        <c:lblAlgn val="ctr"/>
        <c:lblOffset val="100"/>
        <c:noMultiLvlLbl val="0"/>
      </c:catAx>
      <c:valAx>
        <c:axId val="1504583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0452480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3.8312835312205452E-2"/>
          <c:y val="0.90093242563691756"/>
          <c:w val="0.88488118255677684"/>
          <c:h val="9.9067574363082458E-2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99884632159489"/>
          <c:w val="1"/>
          <c:h val="0.75752052571538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2033112690681013E-2"/>
                  <c:y val="2.3521806077926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24410749192124E-2"/>
                      <c:h val="9.0955610390583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77B-4719-9478-634B31716EEF}"/>
                </c:ext>
              </c:extLst>
            </c:dLbl>
            <c:dLbl>
              <c:idx val="1"/>
              <c:layout>
                <c:manualLayout>
                  <c:x val="-1.2492976163413168E-2"/>
                  <c:y val="-1.70905687786924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512485613555079E-2"/>
                      <c:h val="9.54875291942997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7B-4719-9478-634B31716EEF}"/>
                </c:ext>
              </c:extLst>
            </c:dLbl>
            <c:dLbl>
              <c:idx val="2"/>
              <c:layout>
                <c:manualLayout>
                  <c:x val="-1.5270141567546162E-2"/>
                  <c:y val="-3.0640985351583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7B-4719-9478-634B31716EEF}"/>
                </c:ext>
              </c:extLst>
            </c:dLbl>
            <c:dLbl>
              <c:idx val="3"/>
              <c:layout>
                <c:manualLayout>
                  <c:x val="-1.701808001994632E-2"/>
                  <c:y val="-4.5320171158062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7B-4719-9478-634B31716EEF}"/>
                </c:ext>
              </c:extLst>
            </c:dLbl>
            <c:dLbl>
              <c:idx val="4"/>
              <c:layout>
                <c:manualLayout>
                  <c:x val="-1.7602215728260817E-2"/>
                  <c:y val="-4.53201711580619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49-48C8-B976-00B165E6B283}"/>
                </c:ext>
              </c:extLst>
            </c:dLbl>
            <c:dLbl>
              <c:idx val="5"/>
              <c:layout>
                <c:manualLayout>
                  <c:x val="-2.1943015487731546E-2"/>
                  <c:y val="-1.413986574388426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49-48C8-B976-00B165E6B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864573.3</c:v>
                </c:pt>
                <c:pt idx="1">
                  <c:v>797624.6</c:v>
                </c:pt>
                <c:pt idx="2">
                  <c:v>931973.5</c:v>
                </c:pt>
                <c:pt idx="3">
                  <c:v>929008</c:v>
                </c:pt>
                <c:pt idx="4">
                  <c:v>921277.6</c:v>
                </c:pt>
                <c:pt idx="5">
                  <c:v>975317.4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D3-478C-819F-C54B4AE3D4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1F5B36"/>
            </a:solidFill>
          </c:spPr>
          <c:invertIfNegative val="0"/>
          <c:dLbls>
            <c:dLbl>
              <c:idx val="0"/>
              <c:layout>
                <c:manualLayout>
                  <c:x val="6.9720964040455814E-3"/>
                  <c:y val="-1.6332749893392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7B-4719-9478-634B31716EEF}"/>
                </c:ext>
              </c:extLst>
            </c:dLbl>
            <c:dLbl>
              <c:idx val="1"/>
              <c:layout>
                <c:manualLayout>
                  <c:x val="1.8465004929532347E-2"/>
                  <c:y val="-1.9878708724300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7B-4719-9478-634B31716EEF}"/>
                </c:ext>
              </c:extLst>
            </c:dLbl>
            <c:dLbl>
              <c:idx val="2"/>
              <c:layout>
                <c:manualLayout>
                  <c:x val="2.8019835984676605E-3"/>
                  <c:y val="-5.1348850749376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7B-4719-9478-634B31716EEF}"/>
                </c:ext>
              </c:extLst>
            </c:dLbl>
            <c:dLbl>
              <c:idx val="3"/>
              <c:layout>
                <c:manualLayout>
                  <c:x val="5.603967196935321E-3"/>
                  <c:y val="-5.1348850749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7B-4719-9478-634B31716EEF}"/>
                </c:ext>
              </c:extLst>
            </c:dLbl>
            <c:dLbl>
              <c:idx val="4"/>
              <c:layout>
                <c:manualLayout>
                  <c:x val="1.867989065645107E-3"/>
                  <c:y val="-2.139535447890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7B-4719-9478-634B31716EEF}"/>
                </c:ext>
              </c:extLst>
            </c:dLbl>
            <c:dLbl>
              <c:idx val="5"/>
              <c:layout>
                <c:manualLayout>
                  <c:x val="5.1994006204895086E-3"/>
                  <c:y val="-1.3576486835132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7B-4719-9478-634B31716EEF}"/>
                </c:ext>
              </c:extLst>
            </c:dLbl>
            <c:dLbl>
              <c:idx val="6"/>
              <c:layout>
                <c:manualLayout>
                  <c:x val="1.7590986630112691E-2"/>
                  <c:y val="-2.7424888798488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7B-4719-9478-634B31716EEF}"/>
                </c:ext>
              </c:extLst>
            </c:dLbl>
            <c:dLbl>
              <c:idx val="7"/>
              <c:layout>
                <c:manualLayout>
                  <c:x val="1.0273892099704227E-2"/>
                  <c:y val="2.2173215646182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7B-4719-9478-634B31716EEF}"/>
                </c:ext>
              </c:extLst>
            </c:dLbl>
            <c:dLbl>
              <c:idx val="8"/>
              <c:layout>
                <c:manualLayout>
                  <c:x val="1.8679908572038545E-3"/>
                  <c:y val="-6.2825954691517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7B-4719-9478-634B31716EEF}"/>
                </c:ext>
              </c:extLst>
            </c:dLbl>
            <c:dLbl>
              <c:idx val="9"/>
              <c:layout>
                <c:manualLayout>
                  <c:x val="1.5883280473566967E-3"/>
                  <c:y val="-1.1067159825075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7B-4719-9478-634B31716E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1194187.5</c:v>
                </c:pt>
                <c:pt idx="1">
                  <c:v>1213465.3999999999</c:v>
                </c:pt>
                <c:pt idx="2">
                  <c:v>1547484.5</c:v>
                </c:pt>
                <c:pt idx="3">
                  <c:v>1459416.2</c:v>
                </c:pt>
                <c:pt idx="4">
                  <c:v>1394683.8</c:v>
                </c:pt>
                <c:pt idx="5">
                  <c:v>1394294.7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D3-478C-819F-C54B4AE3D44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8472315110272506E-3"/>
                  <c:y val="-1.7388651290258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7B-4719-9478-634B31716EEF}"/>
                </c:ext>
              </c:extLst>
            </c:dLbl>
            <c:dLbl>
              <c:idx val="1"/>
              <c:layout>
                <c:manualLayout>
                  <c:x val="1.7134561253184376E-2"/>
                  <c:y val="-2.7812421382807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7B-4719-9478-634B31716EEF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7B-4719-9478-634B31716EEF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77B-4719-9478-634B31716EEF}"/>
                </c:ext>
              </c:extLst>
            </c:dLbl>
            <c:dLbl>
              <c:idx val="4"/>
              <c:layout>
                <c:manualLayout>
                  <c:x val="1.3170770154735124E-2"/>
                  <c:y val="-1.812767521486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49-48C8-B976-00B165E6B283}"/>
                </c:ext>
              </c:extLst>
            </c:dLbl>
            <c:dLbl>
              <c:idx val="5"/>
              <c:layout>
                <c:manualLayout>
                  <c:x val="6.3278463958642631E-3"/>
                  <c:y val="-1.8127675214864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49-48C8-B976-00B165E6B283}"/>
                </c:ext>
              </c:extLst>
            </c:dLbl>
            <c:dLbl>
              <c:idx val="6"/>
              <c:layout>
                <c:manualLayout>
                  <c:x val="-8.7805134364901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59-4323-B676-7BC156D46895}"/>
                </c:ext>
              </c:extLst>
            </c:dLbl>
            <c:dLbl>
              <c:idx val="10"/>
              <c:layout>
                <c:manualLayout>
                  <c:x val="-2.926837812163385E-3"/>
                  <c:y val="-1.812767521486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59-4323-B676-7BC156D468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#\ ##0.0</c:formatCode>
                <c:ptCount val="6"/>
                <c:pt idx="0">
                  <c:v>143446.9</c:v>
                </c:pt>
                <c:pt idx="1">
                  <c:v>68702.8</c:v>
                </c:pt>
                <c:pt idx="2">
                  <c:v>365418.2</c:v>
                </c:pt>
                <c:pt idx="3">
                  <c:v>515377.8</c:v>
                </c:pt>
                <c:pt idx="4">
                  <c:v>377716.4</c:v>
                </c:pt>
                <c:pt idx="5">
                  <c:v>113805.3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0D3-478C-819F-C54B4AE3D4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9900416"/>
        <c:axId val="139901952"/>
      </c:barChart>
      <c:catAx>
        <c:axId val="13990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9901952"/>
        <c:crosses val="autoZero"/>
        <c:auto val="1"/>
        <c:lblAlgn val="ctr"/>
        <c:lblOffset val="100"/>
        <c:noMultiLvlLbl val="0"/>
      </c:catAx>
      <c:valAx>
        <c:axId val="13990195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99004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3692300388508914E-2"/>
          <c:y val="4.6892870078452222E-3"/>
          <c:w val="0.25513874510475099"/>
          <c:h val="0.2322654776624577"/>
        </c:manualLayout>
      </c:layout>
      <c:overlay val="0"/>
      <c:txPr>
        <a:bodyPr/>
        <a:lstStyle/>
        <a:p>
          <a:pPr>
            <a:defRPr sz="13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03302712160979E-2"/>
          <c:y val="0.34660422891839821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rgbClr val="660033"/>
              </a:solidFill>
            </a:ln>
          </c:spPr>
          <c:marker>
            <c:spPr>
              <a:solidFill>
                <a:srgbClr val="660033"/>
              </a:solidFill>
              <a:ln>
                <a:solidFill>
                  <a:srgbClr val="660033"/>
                </a:solidFill>
              </a:ln>
            </c:spPr>
          </c:marker>
          <c:dLbls>
            <c:dLbl>
              <c:idx val="0"/>
              <c:layout>
                <c:manualLayout>
                  <c:x val="-4.2118476060411227E-2"/>
                  <c:y val="-0.2354755360013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84-4959-8D97-4AE69648FBED}"/>
                </c:ext>
              </c:extLst>
            </c:dLbl>
            <c:dLbl>
              <c:idx val="1"/>
              <c:layout>
                <c:manualLayout>
                  <c:x val="-5.5333255732844214E-2"/>
                  <c:y val="0.22783894472259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84-4959-8D97-4AE69648FBED}"/>
                </c:ext>
              </c:extLst>
            </c:dLbl>
            <c:dLbl>
              <c:idx val="2"/>
              <c:layout>
                <c:manualLayout>
                  <c:x val="-6.0302903251015449E-2"/>
                  <c:y val="-0.16591669197452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84-4959-8D97-4AE69648FBED}"/>
                </c:ext>
              </c:extLst>
            </c:dLbl>
            <c:dLbl>
              <c:idx val="3"/>
              <c:layout>
                <c:manualLayout>
                  <c:x val="-5.2551851014842554E-2"/>
                  <c:y val="0.16458693044996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84-4959-8D97-4AE69648FBED}"/>
                </c:ext>
              </c:extLst>
            </c:dLbl>
            <c:dLbl>
              <c:idx val="4"/>
              <c:layout>
                <c:manualLayout>
                  <c:x val="-5.2186379819714454E-2"/>
                  <c:y val="-0.1890214051750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84-4959-8D97-4AE69648FBED}"/>
                </c:ext>
              </c:extLst>
            </c:dLbl>
            <c:dLbl>
              <c:idx val="5"/>
              <c:layout>
                <c:manualLayout>
                  <c:x val="-4.3210502999237288E-2"/>
                  <c:y val="0.18875144166350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84-4959-8D97-4AE69648FBED}"/>
                </c:ext>
              </c:extLst>
            </c:dLbl>
            <c:dLbl>
              <c:idx val="6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A7-4C1A-BBF9-E8C94C7C963A}"/>
                </c:ext>
              </c:extLst>
            </c:dLbl>
            <c:dLbl>
              <c:idx val="7"/>
              <c:layout>
                <c:manualLayout>
                  <c:x val="-4.3533334003421124E-2"/>
                  <c:y val="0.18025492261326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A7-4C1A-BBF9-E8C94C7C963A}"/>
                </c:ext>
              </c:extLst>
            </c:dLbl>
            <c:dLbl>
              <c:idx val="8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A7-4C1A-BBF9-E8C94C7C963A}"/>
                </c:ext>
              </c:extLst>
            </c:dLbl>
            <c:dLbl>
              <c:idx val="9"/>
              <c:layout>
                <c:manualLayout>
                  <c:x val="-5.9105417670582465E-2"/>
                  <c:y val="0.19742643628895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A7-4C1A-BBF9-E8C94C7C963A}"/>
                </c:ext>
              </c:extLst>
            </c:dLbl>
            <c:dLbl>
              <c:idx val="10"/>
              <c:layout>
                <c:manualLayout>
                  <c:x val="-2.2447003672193454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A7-4C1A-BBF9-E8C94C7C96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2202207.7000000002</c:v>
                </c:pt>
                <c:pt idx="1">
                  <c:v>2079792.8</c:v>
                </c:pt>
                <c:pt idx="2">
                  <c:v>2844876.2</c:v>
                </c:pt>
                <c:pt idx="3">
                  <c:v>2903802</c:v>
                </c:pt>
                <c:pt idx="4">
                  <c:v>2693677.8</c:v>
                </c:pt>
                <c:pt idx="5">
                  <c:v>2483417.4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084-4959-8D97-4AE69648F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16480"/>
        <c:axId val="139718016"/>
      </c:lineChart>
      <c:catAx>
        <c:axId val="139716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718016"/>
        <c:crosses val="autoZero"/>
        <c:auto val="1"/>
        <c:lblAlgn val="ctr"/>
        <c:lblOffset val="100"/>
        <c:noMultiLvlLbl val="0"/>
      </c:catAx>
      <c:valAx>
        <c:axId val="13971801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9716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61920"/>
        <c:axId val="139784192"/>
      </c:lineChart>
      <c:catAx>
        <c:axId val="139761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784192"/>
        <c:crosses val="autoZero"/>
        <c:auto val="1"/>
        <c:lblAlgn val="ctr"/>
        <c:lblOffset val="100"/>
        <c:noMultiLvlLbl val="0"/>
      </c:catAx>
      <c:valAx>
        <c:axId val="1397841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9761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29179608111805733"/>
          <c:w val="0.97300168473738957"/>
          <c:h val="0.208204963248732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DE-4DE5-9BAD-D7E7CE496E19}"/>
                </c:ext>
              </c:extLst>
            </c:dLbl>
            <c:dLbl>
              <c:idx val="1"/>
              <c:layout>
                <c:manualLayout>
                  <c:x val="-1.9919250225682722E-2"/>
                  <c:y val="-0.23931557210989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DE-4DE5-9BAD-D7E7CE496E19}"/>
                </c:ext>
              </c:extLst>
            </c:dLbl>
            <c:dLbl>
              <c:idx val="2"/>
              <c:layout>
                <c:manualLayout>
                  <c:x val="-2.4696313041631241E-2"/>
                  <c:y val="-0.2186821206905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DE-4DE5-9BAD-D7E7CE496E19}"/>
                </c:ext>
              </c:extLst>
            </c:dLbl>
            <c:dLbl>
              <c:idx val="3"/>
              <c:layout>
                <c:manualLayout>
                  <c:x val="-2.469625419043733E-2"/>
                  <c:y val="-0.19730149348420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DE-4DE5-9BAD-D7E7CE496E19}"/>
                </c:ext>
              </c:extLst>
            </c:dLbl>
            <c:dLbl>
              <c:idx val="4"/>
              <c:layout>
                <c:manualLayout>
                  <c:x val="-3.9432942616775962E-2"/>
                  <c:y val="-0.20992046233205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DE-4DE5-9BAD-D7E7CE496E19}"/>
                </c:ext>
              </c:extLst>
            </c:dLbl>
            <c:dLbl>
              <c:idx val="5"/>
              <c:layout>
                <c:manualLayout>
                  <c:x val="-4.2727822843001265E-2"/>
                  <c:y val="-0.18156495534912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DE-4DE5-9BAD-D7E7CE496E1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DE-4DE5-9BAD-D7E7CE496E1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DE-4DE5-9BAD-D7E7CE496E19}"/>
                </c:ext>
              </c:extLst>
            </c:dLbl>
            <c:dLbl>
              <c:idx val="8"/>
              <c:layout>
                <c:manualLayout>
                  <c:x val="-2.9998128069567312E-3"/>
                  <c:y val="-0.12434648748117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BA-48C4-A557-4E2B09F48B77}"/>
                </c:ext>
              </c:extLst>
            </c:dLbl>
            <c:dLbl>
              <c:idx val="9"/>
              <c:layout>
                <c:manualLayout>
                  <c:x val="-1.049934482434867E-2"/>
                  <c:y val="-0.11742442439724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BA-48C4-A557-4E2B09F48B77}"/>
                </c:ext>
              </c:extLst>
            </c:dLbl>
            <c:dLbl>
              <c:idx val="10"/>
              <c:layout>
                <c:manualLayout>
                  <c:x val="-4.4997192104350965E-3"/>
                  <c:y val="-0.10358029822938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BA-48C4-A557-4E2B09F48B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</c:v>
                </c:pt>
                <c:pt idx="1">
                  <c:v>43</c:v>
                </c:pt>
                <c:pt idx="2">
                  <c:v>43</c:v>
                </c:pt>
                <c:pt idx="3">
                  <c:v>45</c:v>
                </c:pt>
                <c:pt idx="4">
                  <c:v>48</c:v>
                </c:pt>
                <c:pt idx="5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DDE-4DE5-9BAD-D7E7CE496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90080"/>
        <c:axId val="140191616"/>
      </c:lineChart>
      <c:catAx>
        <c:axId val="1401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191616"/>
        <c:crosses val="autoZero"/>
        <c:auto val="1"/>
        <c:lblAlgn val="ctr"/>
        <c:lblOffset val="100"/>
        <c:noMultiLvlLbl val="0"/>
      </c:catAx>
      <c:valAx>
        <c:axId val="14019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19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495-4545-95C8-FB808C245A20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5-4545-95C8-FB808C245A20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5-4545-95C8-FB808C245A20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5-4545-95C8-FB808C245A20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5-4545-95C8-FB808C245A2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5-4545-95C8-FB808C245A20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5-4545-95C8-FB808C245A2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5-4545-95C8-FB808C245A20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5-4545-95C8-FB808C245A20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6E-4F58-8F30-4EED4FE27B89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6E-4F58-8F30-4EED4FE27B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</c:v>
                </c:pt>
                <c:pt idx="1">
                  <c:v>41</c:v>
                </c:pt>
                <c:pt idx="2">
                  <c:v>42</c:v>
                </c:pt>
                <c:pt idx="3">
                  <c:v>42</c:v>
                </c:pt>
                <c:pt idx="4">
                  <c:v>43</c:v>
                </c:pt>
                <c:pt idx="5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495-4545-95C8-FB808C245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866789211966694"/>
          <c:w val="1"/>
          <c:h val="0.60193877990714106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9995776"/>
        <c:axId val="139997568"/>
        <c:axId val="0"/>
      </c:bar3DChart>
      <c:catAx>
        <c:axId val="13999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9997568"/>
        <c:crosses val="autoZero"/>
        <c:auto val="1"/>
        <c:lblAlgn val="ctr"/>
        <c:lblOffset val="100"/>
        <c:noMultiLvlLbl val="0"/>
      </c:catAx>
      <c:valAx>
        <c:axId val="1399975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99957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4410899189746113"/>
          <c:y val="0.83816876613445557"/>
          <c:w val="0.66665538026339655"/>
          <c:h val="7.9446468282174165E-2"/>
        </c:manualLayout>
      </c:layout>
      <c:overlay val="0"/>
      <c:txPr>
        <a:bodyPr/>
        <a:lstStyle/>
        <a:p>
          <a:pPr>
            <a:defRPr sz="13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56454491374181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rgbClr val="660033"/>
              </a:solidFill>
            </a:ln>
          </c:spPr>
          <c:marker>
            <c:spPr>
              <a:solidFill>
                <a:srgbClr val="660033"/>
              </a:solidFill>
              <a:ln>
                <a:solidFill>
                  <a:srgbClr val="660033"/>
                </a:solidFill>
              </a:ln>
            </c:spPr>
          </c:marker>
          <c:dLbls>
            <c:dLbl>
              <c:idx val="0"/>
              <c:layout>
                <c:manualLayout>
                  <c:x val="-5.9039231801970328E-2"/>
                  <c:y val="-0.2204616153760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FA-440C-A5C7-7D0E4595222D}"/>
                </c:ext>
              </c:extLst>
            </c:dLbl>
            <c:dLbl>
              <c:idx val="1"/>
              <c:layout>
                <c:manualLayout>
                  <c:x val="-4.5263411048177292E-2"/>
                  <c:y val="-0.205764174350998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FA-440C-A5C7-7D0E4595222D}"/>
                </c:ext>
              </c:extLst>
            </c:dLbl>
            <c:dLbl>
              <c:idx val="2"/>
              <c:layout>
                <c:manualLayout>
                  <c:x val="-4.1410500988182844E-2"/>
                  <c:y val="-0.158692642266758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FA-440C-A5C7-7D0E4595222D}"/>
                </c:ext>
              </c:extLst>
            </c:dLbl>
            <c:dLbl>
              <c:idx val="3"/>
              <c:layout>
                <c:manualLayout>
                  <c:x val="-5.6722951297754447E-2"/>
                  <c:y val="-0.16167127263637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FA-440C-A5C7-7D0E4595222D}"/>
                </c:ext>
              </c:extLst>
            </c:dLbl>
            <c:dLbl>
              <c:idx val="4"/>
              <c:layout>
                <c:manualLayout>
                  <c:x val="-3.9359487867980221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FA-440C-A5C7-7D0E4595222D}"/>
                </c:ext>
              </c:extLst>
            </c:dLbl>
            <c:dLbl>
              <c:idx val="5"/>
              <c:layout>
                <c:manualLayout>
                  <c:x val="-4.526341104817725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FA-440C-A5C7-7D0E4595222D}"/>
                </c:ext>
              </c:extLst>
            </c:dLbl>
            <c:dLbl>
              <c:idx val="6"/>
              <c:layout>
                <c:manualLayout>
                  <c:x val="-5.5726433029487904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FA-440C-A5C7-7D0E4595222D}"/>
                </c:ext>
              </c:extLst>
            </c:dLbl>
            <c:dLbl>
              <c:idx val="7"/>
              <c:layout>
                <c:manualLayout>
                  <c:x val="-4.7531369348680859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FA-440C-A5C7-7D0E4595222D}"/>
                </c:ext>
              </c:extLst>
            </c:dLbl>
            <c:dLbl>
              <c:idx val="8"/>
              <c:layout>
                <c:manualLayout>
                  <c:x val="-5.4087420293326492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FA-440C-A5C7-7D0E4595222D}"/>
                </c:ext>
              </c:extLst>
            </c:dLbl>
            <c:dLbl>
              <c:idx val="9"/>
              <c:layout>
                <c:manualLayout>
                  <c:x val="-4.9170382084842271E-2"/>
                  <c:y val="-0.15073848504855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FA-440C-A5C7-7D0E4595222D}"/>
                </c:ext>
              </c:extLst>
            </c:dLbl>
            <c:dLbl>
              <c:idx val="10"/>
              <c:layout>
                <c:manualLayout>
                  <c:x val="-1.475111462545256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FA-440C-A5C7-7D0E459522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81381</c:v>
                </c:pt>
                <c:pt idx="1">
                  <c:v>87236.7</c:v>
                </c:pt>
                <c:pt idx="2">
                  <c:v>100025.8</c:v>
                </c:pt>
                <c:pt idx="3">
                  <c:v>101006.8</c:v>
                </c:pt>
                <c:pt idx="4">
                  <c:v>101895.3</c:v>
                </c:pt>
                <c:pt idx="5">
                  <c:v>109606.9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DFA-440C-A5C7-7D0E45952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076160"/>
        <c:axId val="140077696"/>
      </c:lineChart>
      <c:catAx>
        <c:axId val="14007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077696"/>
        <c:crosses val="autoZero"/>
        <c:auto val="1"/>
        <c:lblAlgn val="ctr"/>
        <c:lblOffset val="100"/>
        <c:noMultiLvlLbl val="0"/>
      </c:catAx>
      <c:valAx>
        <c:axId val="14007769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0076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200" dirty="0"/>
              <a:t>Уровень безработицы,  %</a:t>
            </a:r>
          </a:p>
        </c:rich>
      </c:tx>
      <c:layout>
        <c:manualLayout>
          <c:xMode val="edge"/>
          <c:yMode val="edge"/>
          <c:x val="0.22616893075272734"/>
          <c:y val="6.11893463084600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0077560747173143E-2"/>
          <c:y val="0.14647663865012731"/>
          <c:w val="0.96049218501713285"/>
          <c:h val="0.7768683298227634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4788864"/>
        <c:axId val="54790400"/>
      </c:barChart>
      <c:catAx>
        <c:axId val="54788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4790400"/>
        <c:crosses val="autoZero"/>
        <c:auto val="1"/>
        <c:lblAlgn val="ctr"/>
        <c:lblOffset val="100"/>
        <c:noMultiLvlLbl val="0"/>
      </c:catAx>
      <c:valAx>
        <c:axId val="5479040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5478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92947123916568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0"/>
              <c:layout>
                <c:manualLayout>
                  <c:x val="-8.8793031035511519E-3"/>
                  <c:y val="-3.92308407539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AD-40C7-A316-F1F7541A1327}"/>
                </c:ext>
              </c:extLst>
            </c:dLbl>
            <c:dLbl>
              <c:idx val="1"/>
              <c:layout>
                <c:manualLayout>
                  <c:x val="-1.4338966853728087E-3"/>
                  <c:y val="-3.6217057093196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4423-BE74-672D48864884}"/>
                </c:ext>
              </c:extLst>
            </c:dLbl>
            <c:dLbl>
              <c:idx val="2"/>
              <c:layout>
                <c:manualLayout>
                  <c:x val="5.7355867414911818E-3"/>
                  <c:y val="-3.6217057093196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4423-BE74-672D48864884}"/>
                </c:ext>
              </c:extLst>
            </c:dLbl>
            <c:dLbl>
              <c:idx val="3"/>
              <c:layout>
                <c:manualLayout>
                  <c:x val="1.0037333250235071E-2"/>
                  <c:y val="-2.489904851802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89764100285156E-2"/>
                      <c:h val="7.27510134359578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6B4-4423-BE74-672D48864884}"/>
                </c:ext>
              </c:extLst>
            </c:dLbl>
            <c:dLbl>
              <c:idx val="4"/>
              <c:layout>
                <c:manualLayout>
                  <c:x val="4.3016900561184263E-3"/>
                  <c:y val="-4.5271321366495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4423-BE74-672D48864884}"/>
                </c:ext>
              </c:extLst>
            </c:dLbl>
            <c:dLbl>
              <c:idx val="5"/>
              <c:layout>
                <c:manualLayout>
                  <c:x val="7.1694834268640432E-3"/>
                  <c:y val="-4.5271321366495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4423-BE74-672D4886488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AD-40C7-A316-F1F7541A13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A88000"/>
            </a:solidFill>
          </c:spPr>
          <c:invertIfNegative val="0"/>
          <c:dLbls>
            <c:dLbl>
              <c:idx val="1"/>
              <c:layout>
                <c:manualLayout>
                  <c:x val="8.0167860136752481E-3"/>
                  <c:y val="8.030574356795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AD-40C7-A316-F1F7541A1327}"/>
                </c:ext>
              </c:extLst>
            </c:dLbl>
            <c:dLbl>
              <c:idx val="2"/>
              <c:layout>
                <c:manualLayout>
                  <c:x val="8.0167071083010986E-3"/>
                  <c:y val="8.030574356795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AD-40C7-A316-F1F7541A1327}"/>
                </c:ext>
              </c:extLst>
            </c:dLbl>
            <c:dLbl>
              <c:idx val="3"/>
              <c:layout>
                <c:manualLayout>
                  <c:x val="7.0146357364443889E-3"/>
                  <c:y val="-2.04453258669182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AD-40C7-A316-F1F7541A1327}"/>
                </c:ext>
              </c:extLst>
            </c:dLbl>
            <c:dLbl>
              <c:idx val="4"/>
              <c:layout>
                <c:manualLayout>
                  <c:x val="8.6364197867052576E-3"/>
                  <c:y val="-1.2850697540214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977885925954026E-2"/>
                      <c:h val="4.68333601871880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8AD-40C7-A316-F1F7541A1327}"/>
                </c:ext>
              </c:extLst>
            </c:dLbl>
            <c:dLbl>
              <c:idx val="5"/>
              <c:layout>
                <c:manualLayout>
                  <c:x val="-6.6079348936809218E-5"/>
                  <c:y val="-8.07999911365342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AD-40C7-A316-F1F7541A1327}"/>
                </c:ext>
              </c:extLst>
            </c:dLbl>
            <c:dLbl>
              <c:idx val="6"/>
              <c:layout>
                <c:manualLayout>
                  <c:x val="-7.1063729077071293E-17"/>
                  <c:y val="-1.4090537141880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AD-40C7-A316-F1F7541A132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#,##0</c:formatCode>
                <c:ptCount val="6"/>
                <c:pt idx="0">
                  <c:v>73071</c:v>
                </c:pt>
                <c:pt idx="1">
                  <c:v>76758.7</c:v>
                </c:pt>
                <c:pt idx="2">
                  <c:v>90007.8</c:v>
                </c:pt>
                <c:pt idx="3">
                  <c:v>85801.2</c:v>
                </c:pt>
                <c:pt idx="4">
                  <c:v>86437.1</c:v>
                </c:pt>
                <c:pt idx="5">
                  <c:v>93886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AD-40C7-A316-F1F7541A13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#,##0</c:formatCode>
                <c:ptCount val="6"/>
                <c:pt idx="0">
                  <c:v>8292</c:v>
                </c:pt>
                <c:pt idx="1">
                  <c:v>10460</c:v>
                </c:pt>
                <c:pt idx="2">
                  <c:v>10000</c:v>
                </c:pt>
                <c:pt idx="3">
                  <c:v>15187.6</c:v>
                </c:pt>
                <c:pt idx="4">
                  <c:v>15440.2</c:v>
                </c:pt>
                <c:pt idx="5">
                  <c:v>15702.9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D-4276-BB40-92AC628489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gapDepth val="1"/>
        <c:shape val="cylinder"/>
        <c:axId val="140549504"/>
        <c:axId val="140551296"/>
        <c:axId val="0"/>
      </c:bar3DChart>
      <c:catAx>
        <c:axId val="14054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551296"/>
        <c:crosses val="autoZero"/>
        <c:auto val="1"/>
        <c:lblAlgn val="ctr"/>
        <c:lblOffset val="100"/>
        <c:noMultiLvlLbl val="0"/>
      </c:catAx>
      <c:valAx>
        <c:axId val="1405512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549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658825622807945E-2"/>
          <c:y val="0.8791875585497031"/>
          <c:w val="0.60315012424093795"/>
          <c:h val="7.2508521422196201E-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69600"/>
        <c:axId val="140171136"/>
      </c:lineChart>
      <c:catAx>
        <c:axId val="140169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171136"/>
        <c:crosses val="autoZero"/>
        <c:auto val="1"/>
        <c:lblAlgn val="ctr"/>
        <c:lblOffset val="100"/>
        <c:noMultiLvlLbl val="0"/>
      </c:catAx>
      <c:valAx>
        <c:axId val="1401711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0169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51520"/>
        <c:axId val="140253056"/>
      </c:lineChart>
      <c:catAx>
        <c:axId val="140251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253056"/>
        <c:crosses val="autoZero"/>
        <c:auto val="1"/>
        <c:lblAlgn val="ctr"/>
        <c:lblOffset val="100"/>
        <c:noMultiLvlLbl val="0"/>
      </c:catAx>
      <c:valAx>
        <c:axId val="140253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51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81-4810-A9E0-15D1BDBFEDD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81-4810-A9E0-15D1BDBFEDD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81-4810-A9E0-15D1BDBFEDD8}"/>
                </c:ext>
              </c:extLst>
            </c:dLbl>
            <c:dLbl>
              <c:idx val="3"/>
              <c:layout>
                <c:manualLayout>
                  <c:x val="-2.7693834240128095E-2"/>
                  <c:y val="-0.17751847895874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81-4810-A9E0-15D1BDBFEDD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81-4810-A9E0-15D1BDBFEDD8}"/>
                </c:ext>
              </c:extLst>
            </c:dLbl>
            <c:dLbl>
              <c:idx val="5"/>
              <c:layout>
                <c:manualLayout>
                  <c:x val="-2.0379013972660325E-2"/>
                  <c:y val="-0.17751847895874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81-4810-A9E0-15D1BDBFEDD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81-4810-A9E0-15D1BDBFEDD8}"/>
                </c:ext>
              </c:extLst>
            </c:dLbl>
            <c:dLbl>
              <c:idx val="7"/>
              <c:layout>
                <c:manualLayout>
                  <c:x val="-1.0639060515318237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81-4810-A9E0-15D1BDBFEDD8}"/>
                </c:ext>
              </c:extLst>
            </c:dLbl>
            <c:dLbl>
              <c:idx val="8"/>
              <c:layout>
                <c:manualLayout>
                  <c:x val="-7.4995320173918282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81-4810-A9E0-15D1BDBFEDD8}"/>
                </c:ext>
              </c:extLst>
            </c:dLbl>
            <c:dLbl>
              <c:idx val="9"/>
              <c:layout>
                <c:manualLayout>
                  <c:x val="-1.499906403478475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81-4810-A9E0-15D1BDBFEDD8}"/>
                </c:ext>
              </c:extLst>
            </c:dLbl>
            <c:dLbl>
              <c:idx val="10"/>
              <c:layout>
                <c:manualLayout>
                  <c:x val="-4.499719210435096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81-4810-A9E0-15D1BDBFED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B81-4810-A9E0-15D1BDBFE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462336"/>
        <c:axId val="140468224"/>
      </c:lineChart>
      <c:catAx>
        <c:axId val="14046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468224"/>
        <c:crosses val="autoZero"/>
        <c:auto val="1"/>
        <c:lblAlgn val="ctr"/>
        <c:lblOffset val="100"/>
        <c:noMultiLvlLbl val="0"/>
      </c:catAx>
      <c:valAx>
        <c:axId val="14046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462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6D-4E9A-917C-50031D9E4EC4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E9A-917C-50031D9E4EC4}"/>
                </c:ext>
              </c:extLst>
            </c:dLbl>
            <c:dLbl>
              <c:idx val="2"/>
              <c:layout>
                <c:manualLayout>
                  <c:x val="-2.4696272116836653E-2"/>
                  <c:y val="-0.1914498873042588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455239830746264E-2"/>
                      <c:h val="0.299997047273156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86D-4E9A-917C-50031D9E4EC4}"/>
                </c:ext>
              </c:extLst>
            </c:dLbl>
            <c:dLbl>
              <c:idx val="3"/>
              <c:layout>
                <c:manualLayout>
                  <c:x val="-2.9581609144811265E-2"/>
                  <c:y val="-0.191287487327880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E9A-917C-50031D9E4EC4}"/>
                </c:ext>
              </c:extLst>
            </c:dLbl>
            <c:dLbl>
              <c:idx val="4"/>
              <c:layout>
                <c:manualLayout>
                  <c:x val="-2.7391543867446452E-2"/>
                  <c:y val="-0.20054498901163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6D-4E9A-917C-50031D9E4EC4}"/>
                </c:ext>
              </c:extLst>
            </c:dLbl>
            <c:dLbl>
              <c:idx val="5"/>
              <c:layout>
                <c:manualLayout>
                  <c:x val="-3.2389308472326905E-2"/>
                  <c:y val="-0.19216768113924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E9A-917C-50031D9E4EC4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6D-4E9A-917C-50031D9E4EC4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E9A-917C-50031D9E4EC4}"/>
                </c:ext>
              </c:extLst>
            </c:dLbl>
            <c:dLbl>
              <c:idx val="8"/>
              <c:layout>
                <c:manualLayout>
                  <c:x val="-1.0499344824348559E-2"/>
                  <c:y val="-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6D-4E9A-917C-50031D9E4EC4}"/>
                </c:ext>
              </c:extLst>
            </c:dLbl>
            <c:dLbl>
              <c:idx val="9"/>
              <c:layout>
                <c:manualLayout>
                  <c:x val="-1.34991576313054E-2"/>
                  <c:y val="-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E9A-917C-50031D9E4EC4}"/>
                </c:ext>
              </c:extLst>
            </c:dLbl>
            <c:dLbl>
              <c:idx val="10"/>
              <c:layout>
                <c:manualLayout>
                  <c:x val="-7.4995320173918282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E9A-917C-50031D9E4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86D-4E9A-917C-50031D9E4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321536"/>
        <c:axId val="140322688"/>
      </c:lineChart>
      <c:catAx>
        <c:axId val="14032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322688"/>
        <c:crosses val="autoZero"/>
        <c:auto val="1"/>
        <c:lblAlgn val="ctr"/>
        <c:lblOffset val="100"/>
        <c:noMultiLvlLbl val="0"/>
      </c:catAx>
      <c:valAx>
        <c:axId val="140322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321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22-4A8D-9FE1-3D751D751052}"/>
                </c:ext>
              </c:extLst>
            </c:dLbl>
            <c:dLbl>
              <c:idx val="1"/>
              <c:layout>
                <c:manualLayout>
                  <c:x val="-2.8812332976767843E-2"/>
                  <c:y val="-0.159602134558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22-4A8D-9FE1-3D751D751052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22-4A8D-9FE1-3D751D751052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22-4A8D-9FE1-3D751D751052}"/>
                </c:ext>
              </c:extLst>
            </c:dLbl>
            <c:dLbl>
              <c:idx val="4"/>
              <c:layout>
                <c:manualLayout>
                  <c:x val="-3.6562081929762895E-2"/>
                  <c:y val="-0.228590964942496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22-4A8D-9FE1-3D751D751052}"/>
                </c:ext>
              </c:extLst>
            </c:dLbl>
            <c:dLbl>
              <c:idx val="5"/>
              <c:layout>
                <c:manualLayout>
                  <c:x val="-3.2402069824681461E-2"/>
                  <c:y val="-0.20736568303073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22-4A8D-9FE1-3D751D75105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22-4A8D-9FE1-3D751D75105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22-4A8D-9FE1-3D751D751052}"/>
                </c:ext>
              </c:extLst>
            </c:dLbl>
            <c:dLbl>
              <c:idx val="8"/>
              <c:layout>
                <c:manualLayout>
                  <c:x val="-1.9498783245218754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22-4A8D-9FE1-3D751D751052}"/>
                </c:ext>
              </c:extLst>
            </c:dLbl>
            <c:dLbl>
              <c:idx val="9"/>
              <c:layout>
                <c:manualLayout>
                  <c:x val="-1.34991576313054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22-4A8D-9FE1-3D751D751052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22-4A8D-9FE1-3D751D751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422-4A8D-9FE1-3D751D751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81120"/>
        <c:axId val="140587008"/>
      </c:lineChart>
      <c:catAx>
        <c:axId val="14058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587008"/>
        <c:crosses val="autoZero"/>
        <c:auto val="1"/>
        <c:lblAlgn val="ctr"/>
        <c:lblOffset val="100"/>
        <c:noMultiLvlLbl val="0"/>
      </c:catAx>
      <c:valAx>
        <c:axId val="140587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58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49270714066415E-2"/>
          <c:y val="0.24019934654429739"/>
          <c:w val="0.96570145857186718"/>
          <c:h val="0.430727548690015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E9-40F8-A7ED-2EE740A587C2}"/>
                </c:ext>
              </c:extLst>
            </c:dLbl>
            <c:dLbl>
              <c:idx val="1"/>
              <c:layout>
                <c:manualLayout>
                  <c:x val="-2.7253346041225306E-2"/>
                  <c:y val="-0.13866074679300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E9-40F8-A7ED-2EE740A587C2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E9-40F8-A7ED-2EE740A587C2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E9-40F8-A7ED-2EE740A587C2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E9-40F8-A7ED-2EE740A587C2}"/>
                </c:ext>
              </c:extLst>
            </c:dLbl>
            <c:dLbl>
              <c:idx val="5"/>
              <c:layout>
                <c:manualLayout>
                  <c:x val="-3.5370155051348176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E9-40F8-A7ED-2EE740A587C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E9-40F8-A7ED-2EE740A587C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E9-40F8-A7ED-2EE740A587C2}"/>
                </c:ext>
              </c:extLst>
            </c:dLbl>
            <c:dLbl>
              <c:idx val="8"/>
              <c:layout>
                <c:manualLayout>
                  <c:x val="-1.1999251227826925E-2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E9-40F8-A7ED-2EE740A587C2}"/>
                </c:ext>
              </c:extLst>
            </c:dLbl>
            <c:dLbl>
              <c:idx val="9"/>
              <c:layout>
                <c:manualLayout>
                  <c:x val="-7.4996501202581334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E9-40F8-A7ED-2EE740A587C2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E9-40F8-A7ED-2EE740A58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AE9-40F8-A7ED-2EE740A58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92896"/>
        <c:axId val="140994432"/>
      </c:lineChart>
      <c:catAx>
        <c:axId val="1409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994432"/>
        <c:crosses val="autoZero"/>
        <c:auto val="1"/>
        <c:lblAlgn val="ctr"/>
        <c:lblOffset val="100"/>
        <c:noMultiLvlLbl val="0"/>
      </c:catAx>
      <c:valAx>
        <c:axId val="14099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992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9339022529656E-2"/>
          <c:y val="0.19926086627841463"/>
          <c:w val="0.96327374112252939"/>
          <c:h val="0.403666571101326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cap="rnd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28025846707E-2"/>
                  <c:y val="-0.2489305953150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6D-4009-9390-296EE5E0B007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6D-4009-9390-296EE5E0B007}"/>
                </c:ext>
              </c:extLst>
            </c:dLbl>
            <c:dLbl>
              <c:idx val="2"/>
              <c:layout>
                <c:manualLayout>
                  <c:x val="-2.7756761794665751E-2"/>
                  <c:y val="-0.1480150223009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6D-4009-9390-296EE5E0B007}"/>
                </c:ext>
              </c:extLst>
            </c:dLbl>
            <c:dLbl>
              <c:idx val="3"/>
              <c:layout>
                <c:manualLayout>
                  <c:x val="-2.8195996430931378E-2"/>
                  <c:y val="-0.13293337777284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6D-4009-9390-296EE5E0B007}"/>
                </c:ext>
              </c:extLst>
            </c:dLbl>
            <c:dLbl>
              <c:idx val="4"/>
              <c:layout>
                <c:manualLayout>
                  <c:x val="-3.4986377129844252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6D-4009-9390-296EE5E0B007}"/>
                </c:ext>
              </c:extLst>
            </c:dLbl>
            <c:dLbl>
              <c:idx val="5"/>
              <c:layout>
                <c:manualLayout>
                  <c:x val="-3.2389300724559568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6D-4009-9390-296EE5E0B00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6D-4009-9390-296EE5E0B00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6D-4009-9390-296EE5E0B007}"/>
                </c:ext>
              </c:extLst>
            </c:dLbl>
            <c:dLbl>
              <c:idx val="8"/>
              <c:layout>
                <c:manualLayout>
                  <c:x val="-1.0499344824348559E-2"/>
                  <c:y val="-0.11757952820057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6D-4009-9390-296EE5E0B007}"/>
                </c:ext>
              </c:extLst>
            </c:dLbl>
            <c:dLbl>
              <c:idx val="9"/>
              <c:layout>
                <c:manualLayout>
                  <c:x val="-1.34991576313054E-2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6D-4009-9390-296EE5E0B007}"/>
                </c:ext>
              </c:extLst>
            </c:dLbl>
            <c:dLbl>
              <c:idx val="10"/>
              <c:layout>
                <c:manualLayout>
                  <c:x val="-8.9994384208701931E-3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6D-4009-9390-296EE5E0B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85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  <c:pt idx="4">
                  <c:v>85</c:v>
                </c:pt>
                <c:pt idx="5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16D-4009-9390-296EE5E0B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650752"/>
        <c:axId val="140677120"/>
      </c:lineChart>
      <c:catAx>
        <c:axId val="14065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677120"/>
        <c:crosses val="autoZero"/>
        <c:auto val="1"/>
        <c:lblAlgn val="ctr"/>
        <c:lblOffset val="100"/>
        <c:noMultiLvlLbl val="0"/>
      </c:catAx>
      <c:valAx>
        <c:axId val="140677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650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41248"/>
        <c:axId val="140743040"/>
      </c:lineChart>
      <c:catAx>
        <c:axId val="14074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743040"/>
        <c:crosses val="autoZero"/>
        <c:auto val="1"/>
        <c:lblAlgn val="ctr"/>
        <c:lblOffset val="100"/>
        <c:noMultiLvlLbl val="0"/>
      </c:catAx>
      <c:valAx>
        <c:axId val="140743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7412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  <c:spPr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041200623462895E-4"/>
          <c:y val="1.248960361846374E-2"/>
          <c:w val="0.99964948116587626"/>
          <c:h val="0.888066333128978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0316803758794775E-2"/>
                  <c:y val="-4.2591024481619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70-490C-BB6A-0A989E784A54}"/>
                </c:ext>
              </c:extLst>
            </c:dLbl>
            <c:dLbl>
              <c:idx val="1"/>
              <c:layout>
                <c:manualLayout>
                  <c:x val="3.375458891098279E-3"/>
                  <c:y val="6.112510638495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70-490C-BB6A-0A989E784A54}"/>
                </c:ext>
              </c:extLst>
            </c:dLbl>
            <c:dLbl>
              <c:idx val="2"/>
              <c:layout>
                <c:manualLayout>
                  <c:x val="3.13273963249028E-3"/>
                  <c:y val="6.7373975711883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70-490C-BB6A-0A989E784A54}"/>
                </c:ext>
              </c:extLst>
            </c:dLbl>
            <c:dLbl>
              <c:idx val="3"/>
              <c:layout>
                <c:manualLayout>
                  <c:x val="-3.1009000339276302E-4"/>
                  <c:y val="5.270263307852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70-490C-BB6A-0A989E784A54}"/>
                </c:ext>
              </c:extLst>
            </c:dLbl>
            <c:dLbl>
              <c:idx val="4"/>
              <c:layout>
                <c:manualLayout>
                  <c:x val="-1.6562745658442763E-3"/>
                  <c:y val="4.904535359706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70-490C-BB6A-0A989E784A54}"/>
                </c:ext>
              </c:extLst>
            </c:dLbl>
            <c:dLbl>
              <c:idx val="5"/>
              <c:layout>
                <c:manualLayout>
                  <c:x val="5.0331945119145281E-4"/>
                  <c:y val="6.3254936126413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70-490C-BB6A-0A989E784A54}"/>
                </c:ext>
              </c:extLst>
            </c:dLbl>
            <c:dLbl>
              <c:idx val="6"/>
              <c:layout>
                <c:manualLayout>
                  <c:x val="-5.0632332717948317E-3"/>
                  <c:y val="0.11191412813727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70-490C-BB6A-0A989E784A54}"/>
                </c:ext>
              </c:extLst>
            </c:dLbl>
            <c:dLbl>
              <c:idx val="7"/>
              <c:layout>
                <c:manualLayout>
                  <c:x val="-5.0632332717949558E-3"/>
                  <c:y val="0.1178155264192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70-490C-BB6A-0A989E784A54}"/>
                </c:ext>
              </c:extLst>
            </c:dLbl>
            <c:dLbl>
              <c:idx val="8"/>
              <c:layout>
                <c:manualLayout>
                  <c:x val="1.6877444239316931E-3"/>
                  <c:y val="0.10418342462108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70-490C-BB6A-0A989E784A54}"/>
                </c:ext>
              </c:extLst>
            </c:dLbl>
            <c:dLbl>
              <c:idx val="9"/>
              <c:layout>
                <c:manualLayout>
                  <c:x val="-2.5316166358973851E-3"/>
                  <c:y val="0.10601254378094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70-490C-BB6A-0A989E784A54}"/>
                </c:ext>
              </c:extLst>
            </c:dLbl>
            <c:dLbl>
              <c:idx val="10"/>
              <c:layout>
                <c:manualLayout>
                  <c:x val="-4.2193610598290779E-3"/>
                  <c:y val="0.1084559670765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70-490C-BB6A-0A989E784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5741.2</c:v>
                </c:pt>
                <c:pt idx="1">
                  <c:v>6016</c:v>
                </c:pt>
                <c:pt idx="2">
                  <c:v>6135</c:v>
                </c:pt>
                <c:pt idx="3">
                  <c:v>6135</c:v>
                </c:pt>
                <c:pt idx="4">
                  <c:v>6135</c:v>
                </c:pt>
                <c:pt idx="5">
                  <c:v>6135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70-490C-BB6A-0A989E784A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2.1307773352136843E-2"/>
                  <c:y val="-6.120429054894400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70-490C-BB6A-0A989E784A54}"/>
                </c:ext>
              </c:extLst>
            </c:dLbl>
            <c:dLbl>
              <c:idx val="1"/>
              <c:layout>
                <c:manualLayout>
                  <c:x val="5.2742013247863472E-3"/>
                  <c:y val="-1.0074116836878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170-490C-BB6A-0A989E784A54}"/>
                </c:ext>
              </c:extLst>
            </c:dLbl>
            <c:dLbl>
              <c:idx val="2"/>
              <c:layout>
                <c:manualLayout>
                  <c:x val="2.3066661355996804E-2"/>
                  <c:y val="4.91975949736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906821876248E-2"/>
                      <c:h val="0.104988055056369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5170-490C-BB6A-0A989E784A54}"/>
                </c:ext>
              </c:extLst>
            </c:dLbl>
            <c:dLbl>
              <c:idx val="3"/>
              <c:layout>
                <c:manualLayout>
                  <c:x val="4.535779916000765E-3"/>
                  <c:y val="-7.6996597777806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170-490C-BB6A-0A989E784A54}"/>
                </c:ext>
              </c:extLst>
            </c:dLbl>
            <c:dLbl>
              <c:idx val="4"/>
              <c:layout>
                <c:manualLayout>
                  <c:x val="7.0143721404692409E-3"/>
                  <c:y val="-3.030373430288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170-490C-BB6A-0A989E784A54}"/>
                </c:ext>
              </c:extLst>
            </c:dLbl>
            <c:dLbl>
              <c:idx val="5"/>
              <c:layout>
                <c:manualLayout>
                  <c:x val="2.8057089882091782E-3"/>
                  <c:y val="-1.5575450510442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170-490C-BB6A-0A989E784A54}"/>
                </c:ext>
              </c:extLst>
            </c:dLbl>
            <c:dLbl>
              <c:idx val="8"/>
              <c:layout>
                <c:manualLayout>
                  <c:x val="-3.375488847863262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170-490C-BB6A-0A989E784A54}"/>
                </c:ext>
              </c:extLst>
            </c:dLbl>
            <c:dLbl>
              <c:idx val="9"/>
              <c:layout>
                <c:manualLayout>
                  <c:x val="0"/>
                  <c:y val="-5.0870058244214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170-490C-BB6A-0A989E784A54}"/>
                </c:ext>
              </c:extLst>
            </c:dLbl>
            <c:dLbl>
              <c:idx val="10"/>
              <c:layout>
                <c:manualLayout>
                  <c:x val="-5.9071054837607096E-3"/>
                  <c:y val="-4.0696046595371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170-490C-BB6A-0A989E784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57547.3</c:v>
                </c:pt>
                <c:pt idx="1">
                  <c:v>59678.8</c:v>
                </c:pt>
                <c:pt idx="2">
                  <c:v>62375.4</c:v>
                </c:pt>
                <c:pt idx="3">
                  <c:v>66908.600000000006</c:v>
                </c:pt>
                <c:pt idx="4">
                  <c:v>66977.3</c:v>
                </c:pt>
                <c:pt idx="5">
                  <c:v>66984.7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170-490C-BB6A-0A989E784A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"/>
        <c:gapDepth val="5"/>
        <c:shape val="box"/>
        <c:axId val="140847360"/>
        <c:axId val="140869632"/>
        <c:axId val="0"/>
      </c:bar3DChart>
      <c:catAx>
        <c:axId val="14084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869632"/>
        <c:crosses val="autoZero"/>
        <c:auto val="1"/>
        <c:lblAlgn val="ctr"/>
        <c:lblOffset val="100"/>
        <c:noMultiLvlLbl val="0"/>
      </c:catAx>
      <c:valAx>
        <c:axId val="14086963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0847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19130758323687"/>
          <c:y val="3.0084910400332857E-2"/>
          <c:w val="0.25933006326107683"/>
          <c:h val="0.1600963343143153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600" dirty="0"/>
              <a:t>Уровень безработицы,  %</a:t>
            </a:r>
          </a:p>
        </c:rich>
      </c:tx>
      <c:layout>
        <c:manualLayout>
          <c:xMode val="edge"/>
          <c:yMode val="edge"/>
          <c:x val="0.19504491331028578"/>
          <c:y val="7.52236674986665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0117675326485795E-2"/>
          <c:y val="0.11062402550322226"/>
          <c:w val="0.96049218501713285"/>
          <c:h val="0.77686832982276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4B8-4B3E-95FB-0E2A3DF6FA9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4B8-4B3E-95FB-0E2A3DF6FA9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F4B8-4B3E-95FB-0E2A3DF6FA9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F4B8-4B3E-95FB-0E2A3DF6FA9B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F4B8-4B3E-95FB-0E2A3DF6FA9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4B8-4B3E-95FB-0E2A3DF6FA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851C-4CCB-8C91-01B0C5520E7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effectLst>
                <a:outerShdw blurRad="40000" dist="23000" dir="5400000" rotWithShape="0">
                  <a:schemeClr val="accent5">
                    <a:lumMod val="75000"/>
                    <a:alpha val="3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51C-4CCB-8C91-01B0C5520E7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851C-4CCB-8C91-01B0C5520E7D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#\ ##0.0</c:formatCode>
                <c:ptCount val="9"/>
                <c:pt idx="0">
                  <c:v>1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B8-4B3E-95FB-0E2A3DF6F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2153472"/>
        <c:axId val="62155008"/>
      </c:barChart>
      <c:catAx>
        <c:axId val="62153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155008"/>
        <c:crosses val="autoZero"/>
        <c:auto val="1"/>
        <c:lblAlgn val="ctr"/>
        <c:lblOffset val="100"/>
        <c:noMultiLvlLbl val="0"/>
      </c:catAx>
      <c:valAx>
        <c:axId val="621550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62153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03302712160979E-2"/>
          <c:y val="0.34660422891839821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6.5452710488318272E-2"/>
                  <c:y val="-0.18396111180834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41-4BC5-8274-5A0CE896CCAE}"/>
                </c:ext>
              </c:extLst>
            </c:dLbl>
            <c:dLbl>
              <c:idx val="1"/>
              <c:layout>
                <c:manualLayout>
                  <c:x val="-5.1891474273608927E-2"/>
                  <c:y val="-0.23912792226608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41-4BC5-8274-5A0CE896CCAE}"/>
                </c:ext>
              </c:extLst>
            </c:dLbl>
            <c:dLbl>
              <c:idx val="2"/>
              <c:layout>
                <c:manualLayout>
                  <c:x val="-5.8592271017723997E-2"/>
                  <c:y val="-0.31482669498551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41-4BC5-8274-5A0CE896CCAE}"/>
                </c:ext>
              </c:extLst>
            </c:dLbl>
            <c:dLbl>
              <c:idx val="3"/>
              <c:layout>
                <c:manualLayout>
                  <c:x val="-6.0787482687015587E-2"/>
                  <c:y val="-0.31058054206706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41-4BC5-8274-5A0CE896CCAE}"/>
                </c:ext>
              </c:extLst>
            </c:dLbl>
            <c:dLbl>
              <c:idx val="4"/>
              <c:layout>
                <c:manualLayout>
                  <c:x val="-5.2186379819714454E-2"/>
                  <c:y val="-0.1890214051750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41-4BC5-8274-5A0CE896CCAE}"/>
                </c:ext>
              </c:extLst>
            </c:dLbl>
            <c:dLbl>
              <c:idx val="5"/>
              <c:layout>
                <c:manualLayout>
                  <c:x val="-5.0073483006115804E-2"/>
                  <c:y val="-0.1890214051750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41-4BC5-8274-5A0CE896CCAE}"/>
                </c:ext>
              </c:extLst>
            </c:dLbl>
            <c:dLbl>
              <c:idx val="6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41-4BC5-8274-5A0CE896CCAE}"/>
                </c:ext>
              </c:extLst>
            </c:dLbl>
            <c:dLbl>
              <c:idx val="7"/>
              <c:layout>
                <c:manualLayout>
                  <c:x val="-5.4514151775326952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41-4BC5-8274-5A0CE896CCAE}"/>
                </c:ext>
              </c:extLst>
            </c:dLbl>
            <c:dLbl>
              <c:idx val="8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41-4BC5-8274-5A0CE896CCAE}"/>
                </c:ext>
              </c:extLst>
            </c:dLbl>
            <c:dLbl>
              <c:idx val="9"/>
              <c:layout>
                <c:manualLayout>
                  <c:x val="-6.734101101658024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41-4BC5-8274-5A0CE896CCAE}"/>
                </c:ext>
              </c:extLst>
            </c:dLbl>
            <c:dLbl>
              <c:idx val="10"/>
              <c:layout>
                <c:manualLayout>
                  <c:x val="-2.2447003672193454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41-4BC5-8274-5A0CE896CC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63288.5</c:v>
                </c:pt>
                <c:pt idx="1">
                  <c:v>65694.8</c:v>
                </c:pt>
                <c:pt idx="2">
                  <c:v>68510.399999999994</c:v>
                </c:pt>
                <c:pt idx="3">
                  <c:v>73043.600000000006</c:v>
                </c:pt>
                <c:pt idx="4">
                  <c:v>73112.3</c:v>
                </c:pt>
                <c:pt idx="5">
                  <c:v>73119.7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E41-4BC5-8274-5A0CE896C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03168"/>
        <c:axId val="140904704"/>
      </c:lineChart>
      <c:catAx>
        <c:axId val="140903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904704"/>
        <c:crosses val="autoZero"/>
        <c:auto val="1"/>
        <c:lblAlgn val="ctr"/>
        <c:lblOffset val="100"/>
        <c:noMultiLvlLbl val="0"/>
      </c:catAx>
      <c:valAx>
        <c:axId val="1409047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0903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0812211127770175E-2"/>
                  <c:y val="-0.197447003377282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60-43CC-83CA-0FD4A551D341}"/>
                </c:ext>
              </c:extLst>
            </c:dLbl>
            <c:dLbl>
              <c:idx val="1"/>
              <c:layout>
                <c:manualLayout>
                  <c:x val="-3.231211753124854E-2"/>
                  <c:y val="-0.18533076380011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60-43CC-83CA-0FD4A551D341}"/>
                </c:ext>
              </c:extLst>
            </c:dLbl>
            <c:dLbl>
              <c:idx val="2"/>
              <c:layout>
                <c:manualLayout>
                  <c:x val="-3.0695879804350845E-2"/>
                  <c:y val="-0.195632586252441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60-43CC-83CA-0FD4A551D341}"/>
                </c:ext>
              </c:extLst>
            </c:dLbl>
            <c:dLbl>
              <c:idx val="3"/>
              <c:layout>
                <c:manualLayout>
                  <c:x val="-2.8696162070201526E-2"/>
                  <c:y val="-0.17321452422293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60-43CC-83CA-0FD4A551D341}"/>
                </c:ext>
              </c:extLst>
            </c:dLbl>
            <c:dLbl>
              <c:idx val="4"/>
              <c:layout>
                <c:manualLayout>
                  <c:x val="-2.5987000417493689E-2"/>
                  <c:y val="-0.18332347497567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60-43CC-83CA-0FD4A551D341}"/>
                </c:ext>
              </c:extLst>
            </c:dLbl>
            <c:dLbl>
              <c:idx val="5"/>
              <c:layout>
                <c:manualLayout>
                  <c:x val="-2.9370411334568296E-2"/>
                  <c:y val="-0.16346333644984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60-43CC-83CA-0FD4A551D341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60-43CC-83CA-0FD4A551D341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60-43CC-83CA-0FD4A551D341}"/>
                </c:ext>
              </c:extLst>
            </c:dLbl>
            <c:dLbl>
              <c:idx val="8"/>
              <c:layout>
                <c:manualLayout>
                  <c:x val="-2.6998315262610581E-2"/>
                  <c:y val="-0.18174359365757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14-4104-BCE7-40D430E80A24}"/>
                </c:ext>
              </c:extLst>
            </c:dLbl>
            <c:dLbl>
              <c:idx val="9"/>
              <c:layout>
                <c:manualLayout>
                  <c:x val="-2.9998128069567424E-2"/>
                  <c:y val="-0.193859833234749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14-4104-BCE7-40D430E80A24}"/>
                </c:ext>
              </c:extLst>
            </c:dLbl>
            <c:dLbl>
              <c:idx val="10"/>
              <c:layout>
                <c:manualLayout>
                  <c:x val="-3.2997940876524155E-2"/>
                  <c:y val="-0.16962735408040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14-4104-BCE7-40D430E80A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360-43CC-83CA-0FD4A551D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036928"/>
        <c:axId val="141046912"/>
      </c:lineChart>
      <c:catAx>
        <c:axId val="14103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046912"/>
        <c:crosses val="autoZero"/>
        <c:auto val="1"/>
        <c:lblAlgn val="ctr"/>
        <c:lblOffset val="100"/>
        <c:noMultiLvlLbl val="0"/>
      </c:catAx>
      <c:valAx>
        <c:axId val="141046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10369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4708921230974335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71712"/>
        <c:axId val="141193984"/>
      </c:lineChart>
      <c:catAx>
        <c:axId val="141171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193984"/>
        <c:crosses val="autoZero"/>
        <c:auto val="1"/>
        <c:lblAlgn val="ctr"/>
        <c:lblOffset val="100"/>
        <c:noMultiLvlLbl val="0"/>
      </c:catAx>
      <c:valAx>
        <c:axId val="1411939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1171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00384"/>
        <c:axId val="141247232"/>
      </c:lineChart>
      <c:catAx>
        <c:axId val="14120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247232"/>
        <c:crosses val="autoZero"/>
        <c:auto val="1"/>
        <c:lblAlgn val="ctr"/>
        <c:lblOffset val="100"/>
        <c:noMultiLvlLbl val="0"/>
      </c:catAx>
      <c:valAx>
        <c:axId val="141247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1200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938054577931131E-3"/>
          <c:y val="1.4456429497819738E-2"/>
          <c:w val="0.9783522816726109"/>
          <c:h val="0.8383285541517029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31801970328E-2"/>
                  <c:y val="-0.2204616153760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4F-48D4-BA15-E5153350B75F}"/>
                </c:ext>
              </c:extLst>
            </c:dLbl>
            <c:dLbl>
              <c:idx val="1"/>
              <c:layout>
                <c:manualLayout>
                  <c:x val="-5.2207895888014E-2"/>
                  <c:y val="-0.11777107107000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4F-48D4-BA15-E5153350B75F}"/>
                </c:ext>
              </c:extLst>
            </c:dLbl>
            <c:dLbl>
              <c:idx val="2"/>
              <c:layout>
                <c:manualLayout>
                  <c:x val="-3.7855934674832316E-2"/>
                  <c:y val="-0.26325233268925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4F-48D4-BA15-E5153350B75F}"/>
                </c:ext>
              </c:extLst>
            </c:dLbl>
            <c:dLbl>
              <c:idx val="3"/>
              <c:layout>
                <c:manualLayout>
                  <c:x val="-5.1167322834645666E-2"/>
                  <c:y val="-0.24941398018734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4F-48D4-BA15-E5153350B75F}"/>
                </c:ext>
              </c:extLst>
            </c:dLbl>
            <c:dLbl>
              <c:idx val="4"/>
              <c:layout>
                <c:manualLayout>
                  <c:x val="-3.9359487867980221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4F-48D4-BA15-E5153350B75F}"/>
                </c:ext>
              </c:extLst>
            </c:dLbl>
            <c:dLbl>
              <c:idx val="5"/>
              <c:layout>
                <c:manualLayout>
                  <c:x val="-4.526341104817725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4F-48D4-BA15-E5153350B75F}"/>
                </c:ext>
              </c:extLst>
            </c:dLbl>
            <c:dLbl>
              <c:idx val="6"/>
              <c:layout>
                <c:manualLayout>
                  <c:x val="-4.7222222222222221E-2"/>
                  <c:y val="-0.1629505196947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4F-48D4-BA15-E5153350B75F}"/>
                </c:ext>
              </c:extLst>
            </c:dLbl>
            <c:dLbl>
              <c:idx val="7"/>
              <c:layout>
                <c:manualLayout>
                  <c:x val="-4.3055555555555555E-2"/>
                  <c:y val="-0.1629505196947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4F-48D4-BA15-E5153350B75F}"/>
                </c:ext>
              </c:extLst>
            </c:dLbl>
            <c:dLbl>
              <c:idx val="8"/>
              <c:layout>
                <c:manualLayout>
                  <c:x val="-4.5833333333333434E-2"/>
                  <c:y val="-0.22562379650036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4F-48D4-BA15-E5153350B75F}"/>
                </c:ext>
              </c:extLst>
            </c:dLbl>
            <c:dLbl>
              <c:idx val="9"/>
              <c:layout>
                <c:manualLayout>
                  <c:x val="-4.1666666666666664E-2"/>
                  <c:y val="-0.1629505196947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4F-48D4-BA15-E5153350B75F}"/>
                </c:ext>
              </c:extLst>
            </c:dLbl>
            <c:dLbl>
              <c:idx val="10"/>
              <c:layout>
                <c:manualLayout>
                  <c:x val="-4.3055555555555659E-2"/>
                  <c:y val="-0.162950519694707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1 893,8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4F-48D4-BA15-E5153350B75F}"/>
                </c:ext>
              </c:extLst>
            </c:dLbl>
            <c:dLbl>
              <c:idx val="11"/>
              <c:layout>
                <c:manualLayout>
                  <c:x val="-2.6388888888888889E-2"/>
                  <c:y val="-0.22562379650036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4F-48D4-BA15-E5153350B7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8334.5</c:v>
                </c:pt>
                <c:pt idx="1">
                  <c:v>8846.7000000000007</c:v>
                </c:pt>
                <c:pt idx="2">
                  <c:v>29476.1</c:v>
                </c:pt>
                <c:pt idx="3">
                  <c:v>1893.8</c:v>
                </c:pt>
                <c:pt idx="4">
                  <c:v>1893.8</c:v>
                </c:pt>
                <c:pt idx="5">
                  <c:v>1893.8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64F-48D4-BA15-E5153350B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85248"/>
        <c:axId val="141286784"/>
      </c:lineChart>
      <c:catAx>
        <c:axId val="141285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286784"/>
        <c:crosses val="autoZero"/>
        <c:auto val="1"/>
        <c:lblAlgn val="ctr"/>
        <c:lblOffset val="100"/>
        <c:noMultiLvlLbl val="0"/>
      </c:catAx>
      <c:valAx>
        <c:axId val="1412867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12852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7269437228332E-2"/>
          <c:y val="0"/>
          <c:w val="0.93721339446706153"/>
          <c:h val="0.601512526057565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3"/>
              <c:layout>
                <c:manualLayout>
                  <c:x val="-1.0462740287010972E-2"/>
                  <c:y val="-8.7354055962309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09-45B4-B1CC-C6774EFE8ED3}"/>
                </c:ext>
              </c:extLst>
            </c:dLbl>
            <c:dLbl>
              <c:idx val="4"/>
              <c:layout>
                <c:manualLayout>
                  <c:x val="-1.4660782424668229E-3"/>
                  <c:y val="-1.6732772593662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09-45B4-B1CC-C6774EFE8ED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10 590,2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F7-42D2-A428-5A1A69437B4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7 334,5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F7-42D2-A428-5A1A69437B4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1 893,8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F7-42D2-A428-5A1A69437B4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1 893,8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F7-42D2-A428-5A1A69437B4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1 893,8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F7-42D2-A428-5A1A69437B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7334.5</c:v>
                </c:pt>
                <c:pt idx="1">
                  <c:v>3846.7</c:v>
                </c:pt>
                <c:pt idx="2">
                  <c:v>10476.1</c:v>
                </c:pt>
                <c:pt idx="3">
                  <c:v>1893.8</c:v>
                </c:pt>
                <c:pt idx="4">
                  <c:v>1893.8</c:v>
                </c:pt>
                <c:pt idx="5">
                  <c:v>1893.8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09-45B4-B1CC-C6774EFE8E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1F5B36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09-45B4-B1CC-C6774EFE8ED3}"/>
              </c:ext>
            </c:extLst>
          </c:dPt>
          <c:dLbls>
            <c:dLbl>
              <c:idx val="1"/>
              <c:layout>
                <c:manualLayout>
                  <c:x val="1.6212317531642741E-2"/>
                  <c:y val="8.9459268032998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19-473D-A463-5C6A90D4762B}"/>
                </c:ext>
              </c:extLst>
            </c:dLbl>
            <c:dLbl>
              <c:idx val="2"/>
              <c:layout>
                <c:manualLayout>
                  <c:x val="1.4738470483311584E-3"/>
                  <c:y val="1.789202970752102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fld id="{469BEF6E-3B28-4976-907F-5B32156D4FCD}" type="VALUE">
                      <a:rPr lang="en-US" smtClean="0"/>
                      <a:pPr>
                        <a:defRPr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483128803207187E-2"/>
                      <c:h val="0.128821345967517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819-473D-A463-5C6A90D4762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1000</c:v>
                </c:pt>
                <c:pt idx="1">
                  <c:v>5000</c:v>
                </c:pt>
                <c:pt idx="2">
                  <c:v>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09-45B4-B1CC-C6774EFE8E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1989632"/>
        <c:axId val="152003712"/>
      </c:barChart>
      <c:catAx>
        <c:axId val="1519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003712"/>
        <c:crosses val="autoZero"/>
        <c:auto val="1"/>
        <c:lblAlgn val="ctr"/>
        <c:lblOffset val="100"/>
        <c:noMultiLvlLbl val="0"/>
      </c:catAx>
      <c:valAx>
        <c:axId val="1520037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51989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9536190778475566"/>
          <c:y val="0.1027688452903809"/>
          <c:w val="0.60463809221524434"/>
          <c:h val="0.19886338912784121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504384"/>
        <c:axId val="149505920"/>
      </c:lineChart>
      <c:catAx>
        <c:axId val="14950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505920"/>
        <c:crosses val="autoZero"/>
        <c:auto val="1"/>
        <c:lblAlgn val="ctr"/>
        <c:lblOffset val="100"/>
        <c:noMultiLvlLbl val="0"/>
      </c:catAx>
      <c:valAx>
        <c:axId val="149505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9504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75680"/>
        <c:axId val="152377216"/>
      </c:lineChart>
      <c:catAx>
        <c:axId val="15237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377216"/>
        <c:crosses val="autoZero"/>
        <c:auto val="1"/>
        <c:lblAlgn val="ctr"/>
        <c:lblOffset val="100"/>
        <c:noMultiLvlLbl val="0"/>
      </c:catAx>
      <c:valAx>
        <c:axId val="152377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375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 cmpd="sng" algn="ctr">
              <a:solidFill>
                <a:schemeClr val="tx1"/>
              </a:solidFill>
              <a:prstDash val="solid"/>
              <a:round/>
            </a:ln>
            <a:effectLst/>
          </c:spPr>
          <c:marker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C3D2-4E6A-A9FF-8C2535B63031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2-4E6A-A9FF-8C2535B63031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2-4E6A-A9FF-8C2535B63031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D2-4E6A-A9FF-8C2535B63031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2-4E6A-A9FF-8C2535B63031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D2-4E6A-A9FF-8C2535B63031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D2-4E6A-A9FF-8C2535B63031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D2-4E6A-A9FF-8C2535B63031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D2-4E6A-A9FF-8C2535B63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47</c:v>
                </c:pt>
                <c:pt idx="1">
                  <c:v>51</c:v>
                </c:pt>
                <c:pt idx="2">
                  <c:v>55</c:v>
                </c:pt>
                <c:pt idx="3">
                  <c:v>55</c:v>
                </c:pt>
                <c:pt idx="4">
                  <c:v>58</c:v>
                </c:pt>
                <c:pt idx="5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3D2-4E6A-A9FF-8C2535B63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409600"/>
        <c:axId val="152411136"/>
      </c:lineChart>
      <c:catAx>
        <c:axId val="15240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2411136"/>
        <c:crosses val="autoZero"/>
        <c:auto val="1"/>
        <c:lblAlgn val="ctr"/>
        <c:lblOffset val="100"/>
        <c:noMultiLvlLbl val="0"/>
      </c:catAx>
      <c:valAx>
        <c:axId val="152411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40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44323922035075E-2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D5-45E7-8A3D-E9480042ADD3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D5-45E7-8A3D-E9480042ADD3}"/>
                </c:ext>
              </c:extLst>
            </c:dLbl>
            <c:dLbl>
              <c:idx val="2"/>
              <c:layout>
                <c:manualLayout>
                  <c:x val="-4.5944462454991342E-2"/>
                  <c:y val="0.22992450634620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D5-45E7-8A3D-E9480042ADD3}"/>
                </c:ext>
              </c:extLst>
            </c:dLbl>
            <c:dLbl>
              <c:idx val="3"/>
              <c:layout>
                <c:manualLayout>
                  <c:x val="-4.0331242794516456E-2"/>
                  <c:y val="0.14011219894122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D5-45E7-8A3D-E9480042ADD3}"/>
                </c:ext>
              </c:extLst>
            </c:dLbl>
            <c:dLbl>
              <c:idx val="4"/>
              <c:layout>
                <c:manualLayout>
                  <c:x val="-2.9239920518849456E-2"/>
                  <c:y val="0.15494515755978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D5-45E7-8A3D-E9480042ADD3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D5-45E7-8A3D-E9480042ADD3}"/>
                </c:ext>
              </c:extLst>
            </c:dLbl>
            <c:dLbl>
              <c:idx val="6"/>
              <c:layout>
                <c:manualLayout>
                  <c:x val="-3.9032548296090964E-2"/>
                  <c:y val="0.218938779028423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D5-45E7-8A3D-E9480042ADD3}"/>
                </c:ext>
              </c:extLst>
            </c:dLbl>
            <c:dLbl>
              <c:idx val="7"/>
              <c:layout>
                <c:manualLayout>
                  <c:x val="-4.4830188227882005E-2"/>
                  <c:y val="0.2855207453197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D5-45E7-8A3D-E9480042ADD3}"/>
                </c:ext>
              </c:extLst>
            </c:dLbl>
            <c:dLbl>
              <c:idx val="8"/>
              <c:layout>
                <c:manualLayout>
                  <c:x val="-4.1923864437649346E-2"/>
                  <c:y val="0.31379640854548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D5-45E7-8A3D-E9480042ADD3}"/>
                </c:ext>
              </c:extLst>
            </c:dLbl>
            <c:dLbl>
              <c:idx val="9"/>
              <c:layout>
                <c:manualLayout>
                  <c:x val="-4.6230790171588113E-2"/>
                  <c:y val="0.240817367045939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D5-45E7-8A3D-E9480042ADD3}"/>
                </c:ext>
              </c:extLst>
            </c:dLbl>
            <c:dLbl>
              <c:idx val="10"/>
              <c:layout>
                <c:manualLayout>
                  <c:x val="-1.5902149305814836E-2"/>
                  <c:y val="0.127714287766580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D5-45E7-8A3D-E9480042A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296380.2</c:v>
                </c:pt>
                <c:pt idx="1">
                  <c:v>272544.59999999998</c:v>
                </c:pt>
                <c:pt idx="2">
                  <c:v>303561.40000000002</c:v>
                </c:pt>
                <c:pt idx="3">
                  <c:v>311396.09999999998</c:v>
                </c:pt>
                <c:pt idx="4">
                  <c:v>299794.3</c:v>
                </c:pt>
                <c:pt idx="5">
                  <c:v>301697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7D5-45E7-8A3D-E9480042A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610048"/>
        <c:axId val="100611584"/>
      </c:lineChart>
      <c:catAx>
        <c:axId val="100610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611584"/>
        <c:crosses val="autoZero"/>
        <c:auto val="1"/>
        <c:lblAlgn val="ctr"/>
        <c:lblOffset val="100"/>
        <c:noMultiLvlLbl val="0"/>
      </c:catAx>
      <c:valAx>
        <c:axId val="1006115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00610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Среднемесячная начисленная заработная плата на одного работника в месяц, рублей</a:t>
            </a:r>
          </a:p>
        </c:rich>
      </c:tx>
      <c:layout>
        <c:manualLayout>
          <c:xMode val="edge"/>
          <c:yMode val="edge"/>
          <c:x val="0.224345610639641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6244894340593683E-2"/>
          <c:y val="0.19768616490372246"/>
          <c:w val="0.95092087510955947"/>
          <c:h val="0.72969250551700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Объем инвестиций в основной капитал, млн.рублей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50000"/>
                  </a:schemeClr>
                </a:gs>
                <a:gs pos="70000">
                  <a:schemeClr val="accent1">
                    <a:lumMod val="75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0"/>
              <c:layout>
                <c:manualLayout>
                  <c:x val="-2.0671336626922658E-2"/>
                  <c:y val="7.960089172768531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DC-47F1-A6C3-863665966527}"/>
                </c:ext>
              </c:extLst>
            </c:dLbl>
            <c:dLbl>
              <c:idx val="1"/>
              <c:layout>
                <c:manualLayout>
                  <c:x val="-1.7379495889703608E-2"/>
                  <c:y val="3.4871725593018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B9-4650-93EB-64C0CF70E312}"/>
                </c:ext>
              </c:extLst>
            </c:dLbl>
            <c:dLbl>
              <c:idx val="2"/>
              <c:layout>
                <c:manualLayout>
                  <c:x val="-5.7931652965678686E-3"/>
                  <c:y val="6.97434511860368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B9-4650-93EB-64C0CF70E312}"/>
                </c:ext>
              </c:extLst>
            </c:dLbl>
            <c:dLbl>
              <c:idx val="3"/>
              <c:layout>
                <c:manualLayout>
                  <c:x val="-2.0276078537987539E-2"/>
                  <c:y val="-3.4871725593018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B9-4650-93EB-64C0CF70E312}"/>
                </c:ext>
              </c:extLst>
            </c:dLbl>
            <c:dLbl>
              <c:idx val="4"/>
              <c:layout>
                <c:manualLayout>
                  <c:x val="-3.0941981105413264E-3"/>
                  <c:y val="1.5010152536243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DC-47F1-A6C3-863665966527}"/>
                </c:ext>
              </c:extLst>
            </c:dLbl>
            <c:dLbl>
              <c:idx val="5"/>
              <c:layout>
                <c:manualLayout>
                  <c:x val="-5.2728808723696736E-2"/>
                  <c:y val="1.7435862796509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B9-4650-93EB-64C0CF70E312}"/>
                </c:ext>
              </c:extLst>
            </c:dLbl>
            <c:dLbl>
              <c:idx val="6"/>
              <c:layout>
                <c:manualLayout>
                  <c:x val="-2.3511179740809299E-2"/>
                  <c:y val="8.7179313982546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61766522671833"/>
                      <c:h val="4.40954343026300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133-4B16-9A5E-7FAE3F813376}"/>
                </c:ext>
              </c:extLst>
            </c:dLbl>
            <c:dLbl>
              <c:idx val="7"/>
              <c:layout>
                <c:manualLayout>
                  <c:x val="-5.2247066090688292E-3"/>
                  <c:y val="3.48717255930180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3-4B16-9A5E-7FAE3F813376}"/>
                </c:ext>
              </c:extLst>
            </c:dLbl>
            <c:dLbl>
              <c:idx val="8"/>
              <c:layout>
                <c:manualLayout>
                  <c:x val="1.0354381153043381E-2"/>
                  <c:y val="-3.19653791934787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3-4B16-9A5E-7FAE3F8133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#\ ##0.0</c:formatCode>
                <c:ptCount val="9"/>
                <c:pt idx="0">
                  <c:v>98657.3</c:v>
                </c:pt>
                <c:pt idx="1">
                  <c:v>120900.2</c:v>
                </c:pt>
                <c:pt idx="2">
                  <c:v>123759.2</c:v>
                </c:pt>
                <c:pt idx="3">
                  <c:v>142323.1</c:v>
                </c:pt>
                <c:pt idx="4">
                  <c:v>163671.5</c:v>
                </c:pt>
                <c:pt idx="5">
                  <c:v>188222.3</c:v>
                </c:pt>
                <c:pt idx="6">
                  <c:v>188222.3</c:v>
                </c:pt>
                <c:pt idx="7">
                  <c:v>188222.3</c:v>
                </c:pt>
                <c:pt idx="8">
                  <c:v>188222.3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DC-47F1-A6C3-863665966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179584"/>
        <c:axId val="110960640"/>
      </c:barChart>
      <c:catAx>
        <c:axId val="6217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0960640"/>
        <c:crosses val="autoZero"/>
        <c:auto val="1"/>
        <c:lblAlgn val="ctr"/>
        <c:lblOffset val="100"/>
        <c:noMultiLvlLbl val="0"/>
      </c:catAx>
      <c:valAx>
        <c:axId val="11096064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62179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99459201064494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739953915476886E-3"/>
                  <c:y val="7.9292377762251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60-47CE-A752-18EA9D26AB1F}"/>
                </c:ext>
              </c:extLst>
            </c:dLbl>
            <c:dLbl>
              <c:idx val="1"/>
              <c:layout>
                <c:manualLayout>
                  <c:x val="7.7466194973291463E-3"/>
                  <c:y val="6.6434293014851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60-47CE-A752-18EA9D26AB1F}"/>
                </c:ext>
              </c:extLst>
            </c:dLbl>
            <c:dLbl>
              <c:idx val="2"/>
              <c:layout>
                <c:manualLayout>
                  <c:x val="1.3535833421727378E-2"/>
                  <c:y val="6.2646391552453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60-47CE-A752-18EA9D26AB1F}"/>
                </c:ext>
              </c:extLst>
            </c:dLbl>
            <c:dLbl>
              <c:idx val="3"/>
              <c:layout>
                <c:manualLayout>
                  <c:x val="2.2964551344430952E-5"/>
                  <c:y val="0.120714330653677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60-47CE-A752-18EA9D26AB1F}"/>
                </c:ext>
              </c:extLst>
            </c:dLbl>
            <c:dLbl>
              <c:idx val="4"/>
              <c:layout>
                <c:manualLayout>
                  <c:x val="3.8245734570021756E-3"/>
                  <c:y val="0.1674060892044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60-47CE-A752-18EA9D26AB1F}"/>
                </c:ext>
              </c:extLst>
            </c:dLbl>
            <c:dLbl>
              <c:idx val="5"/>
              <c:layout>
                <c:manualLayout>
                  <c:x val="8.9714954970157561E-3"/>
                  <c:y val="0.141834013037666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60-47CE-A752-18EA9D26AB1F}"/>
                </c:ext>
              </c:extLst>
            </c:dLbl>
            <c:dLbl>
              <c:idx val="6"/>
              <c:layout>
                <c:manualLayout>
                  <c:x val="7.0020350314696621E-3"/>
                  <c:y val="0.20435597978759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60-47CE-A752-18EA9D26AB1F}"/>
                </c:ext>
              </c:extLst>
            </c:dLbl>
            <c:dLbl>
              <c:idx val="7"/>
              <c:layout>
                <c:manualLayout>
                  <c:x val="-1.0566895883932894E-4"/>
                  <c:y val="7.7791156175788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360-47CE-A752-18EA9D26AB1F}"/>
                </c:ext>
              </c:extLst>
            </c:dLbl>
            <c:dLbl>
              <c:idx val="8"/>
              <c:layout>
                <c:manualLayout>
                  <c:x val="2.9892663641232337E-4"/>
                  <c:y val="3.06882444643789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219 919,6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13888035099769E-2"/>
                      <c:h val="7.093154412462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5360-47CE-A752-18EA9D26AB1F}"/>
                </c:ext>
              </c:extLst>
            </c:dLbl>
            <c:dLbl>
              <c:idx val="9"/>
              <c:layout>
                <c:manualLayout>
                  <c:x val="-2.0058620156253454E-3"/>
                  <c:y val="9.5975990716455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360-47CE-A752-18EA9D26AB1F}"/>
                </c:ext>
              </c:extLst>
            </c:dLbl>
            <c:dLbl>
              <c:idx val="10"/>
              <c:layout>
                <c:manualLayout>
                  <c:x val="-4.3991233092464353E-3"/>
                  <c:y val="0.11378327508314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360-47CE-A752-18EA9D26AB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250864.8</c:v>
                </c:pt>
                <c:pt idx="1">
                  <c:v>256672.6</c:v>
                </c:pt>
                <c:pt idx="2">
                  <c:v>295598.7</c:v>
                </c:pt>
                <c:pt idx="3">
                  <c:v>296587</c:v>
                </c:pt>
                <c:pt idx="4">
                  <c:v>295294.3</c:v>
                </c:pt>
                <c:pt idx="5">
                  <c:v>297197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0-47CE-A752-18EA9D26AB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0001751750399461E-2"/>
                  <c:y val="-0.10262089190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360-47CE-A752-18EA9D26AB1F}"/>
                </c:ext>
              </c:extLst>
            </c:dLbl>
            <c:dLbl>
              <c:idx val="1"/>
              <c:layout>
                <c:manualLayout>
                  <c:x val="1.1320743246529321E-2"/>
                  <c:y val="1.514685956361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60-47CE-A752-18EA9D26AB1F}"/>
                </c:ext>
              </c:extLst>
            </c:dLbl>
            <c:dLbl>
              <c:idx val="2"/>
              <c:layout>
                <c:manualLayout>
                  <c:x val="1.1954795833265733E-2"/>
                  <c:y val="-6.887680816975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360-47CE-A752-18EA9D26AB1F}"/>
                </c:ext>
              </c:extLst>
            </c:dLbl>
            <c:dLbl>
              <c:idx val="3"/>
              <c:layout>
                <c:manualLayout>
                  <c:x val="-2.7638478345843264E-3"/>
                  <c:y val="3.041731541965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60-47CE-A752-18EA9D26AB1F}"/>
                </c:ext>
              </c:extLst>
            </c:dLbl>
            <c:dLbl>
              <c:idx val="4"/>
              <c:layout>
                <c:manualLayout>
                  <c:x val="3.2366853459989261E-4"/>
                  <c:y val="-9.6057278271886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360-47CE-A752-18EA9D26AB1F}"/>
                </c:ext>
              </c:extLst>
            </c:dLbl>
            <c:dLbl>
              <c:idx val="5"/>
              <c:layout>
                <c:manualLayout>
                  <c:x val="-6.6357115709194271E-3"/>
                  <c:y val="-6.8740201741291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360-47CE-A752-18EA9D26AB1F}"/>
                </c:ext>
              </c:extLst>
            </c:dLbl>
            <c:dLbl>
              <c:idx val="6"/>
              <c:layout>
                <c:manualLayout>
                  <c:x val="2.2824495109294305E-3"/>
                  <c:y val="2.38074673694881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360-47CE-A752-18EA9D26AB1F}"/>
                </c:ext>
              </c:extLst>
            </c:dLbl>
            <c:dLbl>
              <c:idx val="7"/>
              <c:layout>
                <c:manualLayout>
                  <c:x val="4.9265038239707072E-3"/>
                  <c:y val="3.91360899484428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360-47CE-A752-18EA9D26AB1F}"/>
                </c:ext>
              </c:extLst>
            </c:dLbl>
            <c:dLbl>
              <c:idx val="8"/>
              <c:layout>
                <c:manualLayout>
                  <c:x val="-1.0205291081822618E-3"/>
                  <c:y val="9.595247400120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6C-40D8-8AA6-FAC1776ACE6D}"/>
                </c:ext>
              </c:extLst>
            </c:dLbl>
            <c:dLbl>
              <c:idx val="9"/>
              <c:layout>
                <c:manualLayout>
                  <c:x val="-2.9911145664458867E-3"/>
                  <c:y val="2.5222746051115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6C-40D8-8AA6-FAC1776ACE6D}"/>
                </c:ext>
              </c:extLst>
            </c:dLbl>
            <c:dLbl>
              <c:idx val="10"/>
              <c:layout>
                <c:manualLayout>
                  <c:x val="-4.9969765820712326E-3"/>
                  <c:y val="5.9330534701693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360-47CE-A752-18EA9D26AB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45515.4</c:v>
                </c:pt>
                <c:pt idx="1">
                  <c:v>5479.4</c:v>
                </c:pt>
                <c:pt idx="2">
                  <c:v>7962.7</c:v>
                </c:pt>
                <c:pt idx="3">
                  <c:v>4500</c:v>
                </c:pt>
                <c:pt idx="4">
                  <c:v>4500</c:v>
                </c:pt>
                <c:pt idx="5">
                  <c:v>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360-47CE-A752-18EA9D26AB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7611876738391321E-3"/>
                  <c:y val="-7.2188047142150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360-47CE-A752-18EA9D26AB1F}"/>
                </c:ext>
              </c:extLst>
            </c:dLbl>
            <c:dLbl>
              <c:idx val="1"/>
              <c:layout>
                <c:manualLayout>
                  <c:x val="7.0039554112202472E-3"/>
                  <c:y val="-7.0803347085866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360-47CE-A752-18EA9D26AB1F}"/>
                </c:ext>
              </c:extLst>
            </c:dLbl>
            <c:dLbl>
              <c:idx val="2"/>
              <c:layout>
                <c:manualLayout>
                  <c:x val="1.4569574141371659E-2"/>
                  <c:y val="-7.1962368377181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360-47CE-A752-18EA9D26AB1F}"/>
                </c:ext>
              </c:extLst>
            </c:dLbl>
            <c:dLbl>
              <c:idx val="3"/>
              <c:layout>
                <c:manualLayout>
                  <c:x val="8.1178849233209133E-3"/>
                  <c:y val="-7.350962643225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360-47CE-A752-18EA9D26AB1F}"/>
                </c:ext>
              </c:extLst>
            </c:dLbl>
            <c:dLbl>
              <c:idx val="4"/>
              <c:layout>
                <c:manualLayout>
                  <c:x val="8.8848762990391128E-3"/>
                  <c:y val="-6.6170298268813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360-47CE-A752-18EA9D26AB1F}"/>
                </c:ext>
              </c:extLst>
            </c:dLbl>
            <c:dLbl>
              <c:idx val="5"/>
              <c:layout>
                <c:manualLayout>
                  <c:x val="9.542934827767028E-3"/>
                  <c:y val="-8.1743214374580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360-47CE-A752-18EA9D26AB1F}"/>
                </c:ext>
              </c:extLst>
            </c:dLbl>
            <c:dLbl>
              <c:idx val="6"/>
              <c:layout>
                <c:manualLayout>
                  <c:x val="4.8905844136276798E-3"/>
                  <c:y val="-0.10719859481212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360-47CE-A752-18EA9D26AB1F}"/>
                </c:ext>
              </c:extLst>
            </c:dLbl>
            <c:dLbl>
              <c:idx val="7"/>
              <c:layout>
                <c:manualLayout>
                  <c:x val="6.9668388307307086E-3"/>
                  <c:y val="-0.11667369317613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360-47CE-A752-18EA9D26AB1F}"/>
                </c:ext>
              </c:extLst>
            </c:dLbl>
            <c:dLbl>
              <c:idx val="8"/>
              <c:layout>
                <c:manualLayout>
                  <c:x val="3.2108477092587773E-3"/>
                  <c:y val="-6.6033698713526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360-47CE-A752-18EA9D26AB1F}"/>
                </c:ext>
              </c:extLst>
            </c:dLbl>
            <c:dLbl>
              <c:idx val="9"/>
              <c:layout>
                <c:manualLayout>
                  <c:x val="2.410055827763615E-3"/>
                  <c:y val="-5.8827276995265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817634662632761E-2"/>
                      <c:h val="7.28252810675049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5360-47CE-A752-18EA9D26AB1F}"/>
                </c:ext>
              </c:extLst>
            </c:dLbl>
            <c:dLbl>
              <c:idx val="10"/>
              <c:layout>
                <c:manualLayout>
                  <c:x val="2.3530131004229852E-3"/>
                  <c:y val="-9.33054315043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360-47CE-A752-18EA9D26AB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#\ ##0.0</c:formatCode>
                <c:ptCount val="6"/>
                <c:pt idx="1">
                  <c:v>10392.6</c:v>
                </c:pt>
                <c:pt idx="3">
                  <c:v>10309.1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360-47CE-A752-18EA9D26A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0829440"/>
        <c:axId val="100757504"/>
        <c:axId val="0"/>
      </c:bar3DChart>
      <c:catAx>
        <c:axId val="1008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757504"/>
        <c:crosses val="autoZero"/>
        <c:auto val="1"/>
        <c:lblAlgn val="ctr"/>
        <c:lblOffset val="100"/>
        <c:noMultiLvlLbl val="0"/>
      </c:catAx>
      <c:valAx>
        <c:axId val="1007575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00829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26803112073823676"/>
          <c:w val="0.14053715841797826"/>
          <c:h val="0.53218925226252189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182592"/>
        <c:axId val="161293440"/>
      </c:lineChart>
      <c:catAx>
        <c:axId val="137182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293440"/>
        <c:crosses val="autoZero"/>
        <c:auto val="1"/>
        <c:lblAlgn val="ctr"/>
        <c:lblOffset val="100"/>
        <c:noMultiLvlLbl val="0"/>
      </c:catAx>
      <c:valAx>
        <c:axId val="1612934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718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63129569914148E-2"/>
          <c:y val="0.32358371082996884"/>
          <c:w val="0.9662737408601717"/>
          <c:h val="0.313463226855749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4-476F-B534-35A2A4ECBA86}"/>
                </c:ext>
              </c:extLst>
            </c:dLbl>
            <c:dLbl>
              <c:idx val="1"/>
              <c:layout>
                <c:manualLayout>
                  <c:x val="-2.1084464603482279E-2"/>
                  <c:y val="-0.18414652142202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4-476F-B534-35A2A4ECBA86}"/>
                </c:ext>
              </c:extLst>
            </c:dLbl>
            <c:dLbl>
              <c:idx val="2"/>
              <c:layout>
                <c:manualLayout>
                  <c:x val="-1.7902077001612494E-2"/>
                  <c:y val="-0.23807713989368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4-476F-B534-35A2A4ECBA86}"/>
                </c:ext>
              </c:extLst>
            </c:dLbl>
            <c:dLbl>
              <c:idx val="3"/>
              <c:layout>
                <c:manualLayout>
                  <c:x val="-2.6898321243463273E-2"/>
                  <c:y val="-0.22459448527577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4-476F-B534-35A2A4ECBA86}"/>
                </c:ext>
              </c:extLst>
            </c:dLbl>
            <c:dLbl>
              <c:idx val="4"/>
              <c:layout>
                <c:manualLayout>
                  <c:x val="-2.2722373015323229E-2"/>
                  <c:y val="-0.227870664185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4-476F-B534-35A2A4ECBA86}"/>
                </c:ext>
              </c:extLst>
            </c:dLbl>
            <c:dLbl>
              <c:idx val="5"/>
              <c:layout>
                <c:manualLayout>
                  <c:x val="-2.1015539428229232E-4"/>
                  <c:y val="-0.12990059992504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14-476F-B534-35A2A4ECBA86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14-476F-B534-35A2A4ECBA86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14-476F-B534-35A2A4ECBA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614-476F-B534-35A2A4ECB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41824"/>
        <c:axId val="161343360"/>
      </c:lineChart>
      <c:catAx>
        <c:axId val="16134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343360"/>
        <c:crosses val="autoZero"/>
        <c:auto val="1"/>
        <c:lblAlgn val="ctr"/>
        <c:lblOffset val="100"/>
        <c:noMultiLvlLbl val="0"/>
      </c:catAx>
      <c:valAx>
        <c:axId val="161343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341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99157631305291E-2"/>
          <c:y val="0.27052276521561369"/>
          <c:w val="0.96700205912347592"/>
          <c:h val="0.4013931496019927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A5-469B-8339-FFB6A7C8564F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A5-469B-8339-FFB6A7C8564F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A5-469B-8339-FFB6A7C8564F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A5-469B-8339-FFB6A7C8564F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A5-469B-8339-FFB6A7C8564F}"/>
                </c:ext>
              </c:extLst>
            </c:dLbl>
            <c:dLbl>
              <c:idx val="5"/>
              <c:layout>
                <c:manualLayout>
                  <c:x val="-3.0870317738046715E-2"/>
                  <c:y val="-0.11730587954708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A5-469B-8339-FFB6A7C8564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A5-469B-8339-FFB6A7C8564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A5-469B-8339-FFB6A7C8564F}"/>
                </c:ext>
              </c:extLst>
            </c:dLbl>
            <c:dLbl>
              <c:idx val="8"/>
              <c:layout>
                <c:manualLayout>
                  <c:x val="-2.2498596052175485E-2"/>
                  <c:y val="-0.15584183128073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A5-469B-8339-FFB6A7C8564F}"/>
                </c:ext>
              </c:extLst>
            </c:dLbl>
            <c:dLbl>
              <c:idx val="9"/>
              <c:layout>
                <c:manualLayout>
                  <c:x val="-1.6498970438262133E-2"/>
                  <c:y val="-0.142074410695729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A5-469B-8339-FFB6A7C8564F}"/>
                </c:ext>
              </c:extLst>
            </c:dLbl>
            <c:dLbl>
              <c:idx val="10"/>
              <c:layout>
                <c:manualLayout>
                  <c:x val="-2.9998128069567312E-3"/>
                  <c:y val="-7.8930228164294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A5-469B-8339-FFB6A7C856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714</c:v>
                </c:pt>
                <c:pt idx="1">
                  <c:v>714</c:v>
                </c:pt>
                <c:pt idx="2">
                  <c:v>714</c:v>
                </c:pt>
                <c:pt idx="3">
                  <c:v>714</c:v>
                </c:pt>
                <c:pt idx="4">
                  <c:v>714</c:v>
                </c:pt>
                <c:pt idx="5">
                  <c:v>736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9A5-469B-8339-FFB6A7C85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15456"/>
        <c:axId val="152117248"/>
      </c:lineChart>
      <c:catAx>
        <c:axId val="1521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117248"/>
        <c:crosses val="autoZero"/>
        <c:auto val="1"/>
        <c:lblAlgn val="ctr"/>
        <c:lblOffset val="100"/>
        <c:noMultiLvlLbl val="0"/>
      </c:catAx>
      <c:valAx>
        <c:axId val="152117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15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8-4715-9B7C-79F24DF18A7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8-4715-9B7C-79F24DF18A7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8-4715-9B7C-79F24DF18A7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8-4715-9B7C-79F24DF18A7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8-4715-9B7C-79F24DF18A78}"/>
                </c:ext>
              </c:extLst>
            </c:dLbl>
            <c:dLbl>
              <c:idx val="5"/>
              <c:layout>
                <c:manualLayout>
                  <c:x val="-3.237119257418207E-2"/>
                  <c:y val="-0.13234379857009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D8-4715-9B7C-79F24DF18A7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D8-4715-9B7C-79F24DF18A7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D8-4715-9B7C-79F24DF18A78}"/>
                </c:ext>
              </c:extLst>
            </c:dLbl>
            <c:dLbl>
              <c:idx val="8"/>
              <c:layout>
                <c:manualLayout>
                  <c:x val="-7.4995320173918282E-3"/>
                  <c:y val="-0.11944814687419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D8-4715-9B7C-79F24DF18A78}"/>
                </c:ext>
              </c:extLst>
            </c:dLbl>
            <c:dLbl>
              <c:idx val="9"/>
              <c:layout>
                <c:manualLayout>
                  <c:x val="-1.049934482434867E-2"/>
                  <c:y val="-0.15357618883824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D8-4715-9B7C-79F24DF18A78}"/>
                </c:ext>
              </c:extLst>
            </c:dLbl>
            <c:dLbl>
              <c:idx val="10"/>
              <c:layout>
                <c:manualLayout>
                  <c:x val="-5.9996256139134624E-3"/>
                  <c:y val="-0.10238412589216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D8-4715-9B7C-79F24DF18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57.88</c:v>
                </c:pt>
                <c:pt idx="1">
                  <c:v>57.88</c:v>
                </c:pt>
                <c:pt idx="2">
                  <c:v>57.88</c:v>
                </c:pt>
                <c:pt idx="3">
                  <c:v>57.88</c:v>
                </c:pt>
                <c:pt idx="4">
                  <c:v>57.88</c:v>
                </c:pt>
                <c:pt idx="5">
                  <c:v>57.88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9D8-4715-9B7C-79F24DF18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79072"/>
        <c:axId val="152180608"/>
      </c:lineChart>
      <c:catAx>
        <c:axId val="15217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180608"/>
        <c:crosses val="autoZero"/>
        <c:auto val="1"/>
        <c:lblAlgn val="ctr"/>
        <c:lblOffset val="100"/>
        <c:noMultiLvlLbl val="0"/>
      </c:catAx>
      <c:valAx>
        <c:axId val="15218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79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217856"/>
        <c:axId val="152223744"/>
      </c:lineChart>
      <c:catAx>
        <c:axId val="15221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223744"/>
        <c:crosses val="autoZero"/>
        <c:auto val="1"/>
        <c:lblAlgn val="ctr"/>
        <c:lblOffset val="100"/>
        <c:noMultiLvlLbl val="0"/>
      </c:catAx>
      <c:valAx>
        <c:axId val="152223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2178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95776"/>
        <c:axId val="137997312"/>
      </c:lineChart>
      <c:catAx>
        <c:axId val="137995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997312"/>
        <c:crosses val="autoZero"/>
        <c:auto val="1"/>
        <c:lblAlgn val="ctr"/>
        <c:lblOffset val="100"/>
        <c:noMultiLvlLbl val="0"/>
      </c:catAx>
      <c:valAx>
        <c:axId val="13799731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7995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7467110799819740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47-4683-8F0E-7FA627E206CF}"/>
                </c:ext>
              </c:extLst>
            </c:dLbl>
            <c:dLbl>
              <c:idx val="1"/>
              <c:layout>
                <c:manualLayout>
                  <c:x val="-4.8749524262255636E-2"/>
                  <c:y val="-0.149731064953489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47-4683-8F0E-7FA627E206CF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47-4683-8F0E-7FA627E206CF}"/>
                </c:ext>
              </c:extLst>
            </c:dLbl>
            <c:dLbl>
              <c:idx val="3"/>
              <c:layout>
                <c:manualLayout>
                  <c:x val="-2.1537723034207319E-2"/>
                  <c:y val="-0.215470277995453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47-4683-8F0E-7FA627E206CF}"/>
                </c:ext>
              </c:extLst>
            </c:dLbl>
            <c:dLbl>
              <c:idx val="4"/>
              <c:layout>
                <c:manualLayout>
                  <c:x val="-3.791617037849121E-2"/>
                  <c:y val="0.24795591578634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47-4683-8F0E-7FA627E206CF}"/>
                </c:ext>
              </c:extLst>
            </c:dLbl>
            <c:dLbl>
              <c:idx val="5"/>
              <c:layout>
                <c:manualLayout>
                  <c:x val="-3.9516717501046315E-2"/>
                  <c:y val="-0.22721218823465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47-4683-8F0E-7FA627E206CF}"/>
                </c:ext>
              </c:extLst>
            </c:dLbl>
            <c:dLbl>
              <c:idx val="6"/>
              <c:layout>
                <c:manualLayout>
                  <c:x val="-2.4535510065298097E-2"/>
                  <c:y val="0.25245682444259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47-4683-8F0E-7FA627E206CF}"/>
                </c:ext>
              </c:extLst>
            </c:dLbl>
            <c:dLbl>
              <c:idx val="7"/>
              <c:layout>
                <c:manualLayout>
                  <c:x val="-4.1854693640802632E-2"/>
                  <c:y val="-0.19930801929678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47-4683-8F0E-7FA627E206CF}"/>
                </c:ext>
              </c:extLst>
            </c:dLbl>
            <c:dLbl>
              <c:idx val="8"/>
              <c:layout>
                <c:manualLayout>
                  <c:x val="-5.0514285428554899E-2"/>
                  <c:y val="0.199308088804569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47-4683-8F0E-7FA627E206CF}"/>
                </c:ext>
              </c:extLst>
            </c:dLbl>
            <c:dLbl>
              <c:idx val="9"/>
              <c:layout>
                <c:manualLayout>
                  <c:x val="-5.4844081322430932E-2"/>
                  <c:y val="-0.19930801929678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47-4683-8F0E-7FA627E206CF}"/>
                </c:ext>
              </c:extLst>
            </c:dLbl>
            <c:dLbl>
              <c:idx val="10"/>
              <c:layout>
                <c:manualLayout>
                  <c:x val="-3.7524897746926501E-2"/>
                  <c:y val="0.25245682444259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E47-4683-8F0E-7FA627E206CF}"/>
                </c:ext>
              </c:extLst>
            </c:dLbl>
            <c:dLbl>
              <c:idx val="11"/>
              <c:layout>
                <c:manualLayout>
                  <c:x val="-3.7524897746926501E-2"/>
                  <c:y val="-0.19930801929678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47-4683-8F0E-7FA627E206CF}"/>
                </c:ext>
              </c:extLst>
            </c:dLbl>
            <c:dLbl>
              <c:idx val="12"/>
              <c:layout>
                <c:manualLayout>
                  <c:x val="-2.958746618575293E-2"/>
                  <c:y val="-0.206863974720245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E47-4683-8F0E-7FA627E20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2697.5</c:v>
                </c:pt>
                <c:pt idx="1">
                  <c:v>2697.5</c:v>
                </c:pt>
                <c:pt idx="2">
                  <c:v>2697.5</c:v>
                </c:pt>
                <c:pt idx="3">
                  <c:v>2697.5</c:v>
                </c:pt>
                <c:pt idx="4">
                  <c:v>2697.5</c:v>
                </c:pt>
                <c:pt idx="5">
                  <c:v>2697.5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E47-4683-8F0E-7FA627E20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098176"/>
        <c:axId val="138099712"/>
      </c:lineChart>
      <c:catAx>
        <c:axId val="13809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99712"/>
        <c:crosses val="autoZero"/>
        <c:auto val="1"/>
        <c:lblAlgn val="ctr"/>
        <c:lblOffset val="100"/>
        <c:noMultiLvlLbl val="0"/>
      </c:catAx>
      <c:valAx>
        <c:axId val="1380997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8098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267808836789897E-3"/>
          <c:y val="2.5195613185836494E-2"/>
          <c:w val="0.9950508944356482"/>
          <c:h val="0.86234366017199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5000">
                  <a:schemeClr val="accent1">
                    <a:lumMod val="60000"/>
                    <a:lumOff val="40000"/>
                  </a:schemeClr>
                </a:gs>
                <a:gs pos="83000">
                  <a:schemeClr val="tx2">
                    <a:lumMod val="75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0"/>
              <c:layout>
                <c:manualLayout>
                  <c:x val="-1.373734869702147E-2"/>
                  <c:y val="-4.5823990833317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98-430E-949E-8D64B35A70F4}"/>
                </c:ext>
              </c:extLst>
            </c:dLbl>
            <c:dLbl>
              <c:idx val="1"/>
              <c:layout>
                <c:manualLayout>
                  <c:x val="-5.1445361792304997E-4"/>
                  <c:y val="-7.6394048629214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98-430E-949E-8D64B35A70F4}"/>
                </c:ext>
              </c:extLst>
            </c:dLbl>
            <c:dLbl>
              <c:idx val="2"/>
              <c:layout>
                <c:manualLayout>
                  <c:x val="6.0896412922649299E-3"/>
                  <c:y val="1.0792962173476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98-430E-949E-8D64B35A70F4}"/>
                </c:ext>
              </c:extLst>
            </c:dLbl>
            <c:dLbl>
              <c:idx val="3"/>
              <c:layout>
                <c:manualLayout>
                  <c:x val="1.4253348586724226E-2"/>
                  <c:y val="-4.5220372339581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98-430E-949E-8D64B35A70F4}"/>
                </c:ext>
              </c:extLst>
            </c:dLbl>
            <c:dLbl>
              <c:idx val="4"/>
              <c:layout>
                <c:manualLayout>
                  <c:x val="3.3663340889154938E-3"/>
                  <c:y val="-1.2055770897007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98-430E-949E-8D64B35A70F4}"/>
                </c:ext>
              </c:extLst>
            </c:dLbl>
            <c:dLbl>
              <c:idx val="5"/>
              <c:layout>
                <c:manualLayout>
                  <c:x val="1.5897022748734304E-2"/>
                  <c:y val="-6.1947482025806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98-430E-949E-8D64B35A70F4}"/>
                </c:ext>
              </c:extLst>
            </c:dLbl>
            <c:dLbl>
              <c:idx val="6"/>
              <c:layout>
                <c:manualLayout>
                  <c:x val="5.5639202056598468E-3"/>
                  <c:y val="-5.2605244175533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98-430E-949E-8D64B35A70F4}"/>
                </c:ext>
              </c:extLst>
            </c:dLbl>
            <c:dLbl>
              <c:idx val="7"/>
              <c:layout>
                <c:manualLayout>
                  <c:x val="5.560878592166702E-3"/>
                  <c:y val="-0.10736402464204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98-430E-949E-8D64B35A70F4}"/>
                </c:ext>
              </c:extLst>
            </c:dLbl>
            <c:dLbl>
              <c:idx val="8"/>
              <c:layout>
                <c:manualLayout>
                  <c:x val="6.1422141597312846E-3"/>
                  <c:y val="-8.3770363666088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398-430E-949E-8D64B35A70F4}"/>
                </c:ext>
              </c:extLst>
            </c:dLbl>
            <c:dLbl>
              <c:idx val="9"/>
              <c:layout>
                <c:manualLayout>
                  <c:x val="3.5098366627035913E-3"/>
                  <c:y val="-7.7787237410770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98-430E-949E-8D64B35A70F4}"/>
                </c:ext>
              </c:extLst>
            </c:dLbl>
            <c:dLbl>
              <c:idx val="10"/>
              <c:layout>
                <c:manualLayout>
                  <c:x val="8.7739007440300993E-4"/>
                  <c:y val="-5.9835974047206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98-430E-949E-8D64B35A70F4}"/>
                </c:ext>
              </c:extLst>
            </c:dLbl>
            <c:dLbl>
              <c:idx val="11"/>
              <c:layout>
                <c:manualLayout>
                  <c:x val="-1.7549183313517957E-3"/>
                  <c:y val="-4.7868779237765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98-430E-949E-8D64B35A70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2697.5</c:v>
                </c:pt>
                <c:pt idx="1">
                  <c:v>2697.5</c:v>
                </c:pt>
                <c:pt idx="2">
                  <c:v>2697.5</c:v>
                </c:pt>
                <c:pt idx="3">
                  <c:v>2697.5</c:v>
                </c:pt>
                <c:pt idx="4">
                  <c:v>2697.5</c:v>
                </c:pt>
                <c:pt idx="5">
                  <c:v>2697.5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98-430E-949E-8D64B35A7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38068352"/>
        <c:axId val="138069888"/>
        <c:axId val="0"/>
      </c:bar3DChart>
      <c:catAx>
        <c:axId val="13806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069888"/>
        <c:crosses val="autoZero"/>
        <c:auto val="1"/>
        <c:lblAlgn val="ctr"/>
        <c:lblOffset val="100"/>
        <c:noMultiLvlLbl val="0"/>
      </c:catAx>
      <c:valAx>
        <c:axId val="13806988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8068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80768923962083794"/>
          <c:y val="0.32048274186288955"/>
          <c:w val="0.16494000666592601"/>
          <c:h val="0.20683892265938708"/>
        </c:manualLayout>
      </c:layout>
      <c:overlay val="0"/>
      <c:txPr>
        <a:bodyPr/>
        <a:lstStyle/>
        <a:p>
          <a:pPr>
            <a:defRPr sz="105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098048"/>
        <c:axId val="166099584"/>
      </c:lineChart>
      <c:catAx>
        <c:axId val="166098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6099584"/>
        <c:crosses val="autoZero"/>
        <c:auto val="1"/>
        <c:lblAlgn val="ctr"/>
        <c:lblOffset val="100"/>
        <c:noMultiLvlLbl val="0"/>
      </c:catAx>
      <c:valAx>
        <c:axId val="1660995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6098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малых предприятий и индивидуальных предпринимателей</a:t>
            </a:r>
          </a:p>
        </c:rich>
      </c:tx>
      <c:layout>
        <c:manualLayout>
          <c:xMode val="edge"/>
          <c:yMode val="edge"/>
          <c:x val="6.1985210455543248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718781578496584E-2"/>
          <c:y val="0.25116447730117331"/>
          <c:w val="0.85778074237877966"/>
          <c:h val="0.6257214378458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малых предприятий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533</c:v>
                </c:pt>
                <c:pt idx="1">
                  <c:v>552</c:v>
                </c:pt>
                <c:pt idx="2">
                  <c:v>555</c:v>
                </c:pt>
                <c:pt idx="3">
                  <c:v>558</c:v>
                </c:pt>
                <c:pt idx="4">
                  <c:v>561</c:v>
                </c:pt>
                <c:pt idx="5">
                  <c:v>563</c:v>
                </c:pt>
                <c:pt idx="6">
                  <c:v>563</c:v>
                </c:pt>
                <c:pt idx="7">
                  <c:v>563</c:v>
                </c:pt>
                <c:pt idx="8">
                  <c:v>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0-43E8-A259-EE6AFE25CF87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Индивидуальные предприниматели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Лист1!$B$3:$J$3</c:f>
              <c:numCache>
                <c:formatCode>General</c:formatCode>
                <c:ptCount val="9"/>
                <c:pt idx="0">
                  <c:v>921</c:v>
                </c:pt>
                <c:pt idx="1">
                  <c:v>974</c:v>
                </c:pt>
                <c:pt idx="2">
                  <c:v>1030</c:v>
                </c:pt>
                <c:pt idx="3">
                  <c:v>1045</c:v>
                </c:pt>
                <c:pt idx="4">
                  <c:v>1045</c:v>
                </c:pt>
                <c:pt idx="5">
                  <c:v>1040</c:v>
                </c:pt>
                <c:pt idx="6">
                  <c:v>1040</c:v>
                </c:pt>
                <c:pt idx="7">
                  <c:v>1040</c:v>
                </c:pt>
                <c:pt idx="8">
                  <c:v>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70-43E8-A259-EE6AFE25C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4676864"/>
        <c:axId val="134678400"/>
      </c:barChart>
      <c:catAx>
        <c:axId val="134676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4678400"/>
        <c:crosses val="autoZero"/>
        <c:auto val="1"/>
        <c:lblAlgn val="ctr"/>
        <c:lblOffset val="100"/>
        <c:noMultiLvlLbl val="0"/>
      </c:catAx>
      <c:valAx>
        <c:axId val="1346784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4676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0750943497860508E-2"/>
          <c:y val="0.93880763772578724"/>
          <c:w val="0.95390459261140292"/>
          <c:h val="6.119236227421271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36155978268815836"/>
          <c:w val="0.96700205912347592"/>
          <c:h val="0.138441261678631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1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7311181566032201E-2"/>
                  <c:y val="-0.2142623042839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6A-43D2-9E88-26B6C349E422}"/>
                </c:ext>
              </c:extLst>
            </c:dLbl>
            <c:dLbl>
              <c:idx val="1"/>
              <c:layout>
                <c:manualLayout>
                  <c:x val="-5.3310807179945664E-2"/>
                  <c:y val="-0.2142623042839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6A-43D2-9E88-26B6C349E422}"/>
                </c:ext>
              </c:extLst>
            </c:dLbl>
            <c:dLbl>
              <c:idx val="2"/>
              <c:layout>
                <c:manualLayout>
                  <c:x val="-5.469438226000467E-2"/>
                  <c:y val="-0.22652169833939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6A-43D2-9E88-26B6C349E422}"/>
                </c:ext>
              </c:extLst>
            </c:dLbl>
            <c:dLbl>
              <c:idx val="3"/>
              <c:layout>
                <c:manualLayout>
                  <c:x val="-4.3695226104985184E-2"/>
                  <c:y val="-0.253730225915496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6A-43D2-9E88-26B6C349E422}"/>
                </c:ext>
              </c:extLst>
            </c:dLbl>
            <c:dLbl>
              <c:idx val="4"/>
              <c:layout>
                <c:manualLayout>
                  <c:x val="-4.0986064452277343E-2"/>
                  <c:y val="-0.26953509666050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6A-43D2-9E88-26B6C349E422}"/>
                </c:ext>
              </c:extLst>
            </c:dLbl>
            <c:dLbl>
              <c:idx val="5"/>
              <c:layout>
                <c:manualLayout>
                  <c:x val="-3.6869943351960068E-2"/>
                  <c:y val="-0.25940546735080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6A-43D2-9E88-26B6C349E422}"/>
                </c:ext>
              </c:extLst>
            </c:dLbl>
            <c:dLbl>
              <c:idx val="6"/>
              <c:layout>
                <c:manualLayout>
                  <c:x val="-3.5928191095161974E-2"/>
                  <c:y val="-0.29144711458171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6A-43D2-9E88-26B6C349E422}"/>
                </c:ext>
              </c:extLst>
            </c:dLbl>
            <c:dLbl>
              <c:idx val="7"/>
              <c:layout>
                <c:manualLayout>
                  <c:x val="-4.3637001391842282E-2"/>
                  <c:y val="-0.27761317370097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6A-43D2-9E88-26B6C349E422}"/>
                </c:ext>
              </c:extLst>
            </c:dLbl>
            <c:dLbl>
              <c:idx val="8"/>
              <c:layout>
                <c:manualLayout>
                  <c:x val="-4.0497472893915872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6A-43D2-9E88-26B6C349E422}"/>
                </c:ext>
              </c:extLst>
            </c:dLbl>
            <c:dLbl>
              <c:idx val="9"/>
              <c:layout>
                <c:manualLayout>
                  <c:x val="-4.6497098507829446E-2"/>
                  <c:y val="-0.28535148489193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6A-43D2-9E88-26B6C349E422}"/>
                </c:ext>
              </c:extLst>
            </c:dLbl>
            <c:dLbl>
              <c:idx val="10"/>
              <c:layout>
                <c:manualLayout>
                  <c:x val="-4.9496911314786174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6A-43D2-9E88-26B6C349E422}"/>
                </c:ext>
              </c:extLst>
            </c:dLbl>
            <c:dLbl>
              <c:idx val="11"/>
              <c:layout>
                <c:manualLayout>
                  <c:x val="-2.9998128069567424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6A-43D2-9E88-26B6C349E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3786.1</c:v>
                </c:pt>
                <c:pt idx="1">
                  <c:v>3786.1</c:v>
                </c:pt>
                <c:pt idx="2">
                  <c:v>3786.1</c:v>
                </c:pt>
                <c:pt idx="3">
                  <c:v>3786.1</c:v>
                </c:pt>
                <c:pt idx="4">
                  <c:v>3786.1</c:v>
                </c:pt>
                <c:pt idx="5">
                  <c:v>3786.1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A6A-43D2-9E88-26B6C349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27616"/>
        <c:axId val="165733504"/>
      </c:lineChart>
      <c:catAx>
        <c:axId val="16572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733504"/>
        <c:crosses val="autoZero"/>
        <c:auto val="1"/>
        <c:lblAlgn val="ctr"/>
        <c:lblOffset val="100"/>
        <c:noMultiLvlLbl val="0"/>
      </c:catAx>
      <c:valAx>
        <c:axId val="165733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727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181216752657872E-2"/>
                  <c:y val="-0.17516743869535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B-4875-8F73-60170FAB1258}"/>
                </c:ext>
              </c:extLst>
            </c:dLbl>
            <c:dLbl>
              <c:idx val="1"/>
              <c:layout>
                <c:manualLayout>
                  <c:x val="-3.3313796367306005E-2"/>
                  <c:y val="-0.14299375129926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7B-4875-8F73-60170FAB1258}"/>
                </c:ext>
              </c:extLst>
            </c:dLbl>
            <c:dLbl>
              <c:idx val="2"/>
              <c:layout>
                <c:manualLayout>
                  <c:x val="-3.2214192079786166E-2"/>
                  <c:y val="-0.14608440420637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7B-4875-8F73-60170FAB125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7B-4875-8F73-60170FAB1258}"/>
                </c:ext>
              </c:extLst>
            </c:dLbl>
            <c:dLbl>
              <c:idx val="4"/>
              <c:layout>
                <c:manualLayout>
                  <c:x val="-3.9478221646157323E-2"/>
                  <c:y val="-0.16078633112499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7B-4875-8F73-60170FAB1258}"/>
                </c:ext>
              </c:extLst>
            </c:dLbl>
            <c:dLbl>
              <c:idx val="5"/>
              <c:layout>
                <c:manualLayout>
                  <c:x val="-3.8369883574396767E-2"/>
                  <c:y val="-0.16821041251570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7B-4875-8F73-60170FAB125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7B-4875-8F73-60170FAB125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7B-4875-8F73-60170FAB1258}"/>
                </c:ext>
              </c:extLst>
            </c:dLbl>
            <c:dLbl>
              <c:idx val="8"/>
              <c:layout>
                <c:manualLayout>
                  <c:x val="-2.8466639448464757E-2"/>
                  <c:y val="-0.1588278151056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7B-4875-8F73-60170FAB1258}"/>
                </c:ext>
              </c:extLst>
            </c:dLbl>
            <c:dLbl>
              <c:idx val="9"/>
              <c:layout>
                <c:manualLayout>
                  <c:x val="-3.7445109206256273E-2"/>
                  <c:y val="-0.1588278151056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7B-4875-8F73-60170FAB1258}"/>
                </c:ext>
              </c:extLst>
            </c:dLbl>
            <c:dLbl>
              <c:idx val="10"/>
              <c:layout>
                <c:manualLayout>
                  <c:x val="-3.2963773343508411E-2"/>
                  <c:y val="-0.17540991740285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7B-4875-8F73-60170FAB1258}"/>
                </c:ext>
              </c:extLst>
            </c:dLbl>
            <c:dLbl>
              <c:idx val="11"/>
              <c:layout>
                <c:manualLayout>
                  <c:x val="-4.1936937791946863E-2"/>
                  <c:y val="-0.15074436665508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7B-4875-8F73-60170FAB1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128.1</c:v>
                </c:pt>
                <c:pt idx="1">
                  <c:v>128.1</c:v>
                </c:pt>
                <c:pt idx="2">
                  <c:v>128.1</c:v>
                </c:pt>
                <c:pt idx="3">
                  <c:v>128.1</c:v>
                </c:pt>
                <c:pt idx="4">
                  <c:v>128.1</c:v>
                </c:pt>
                <c:pt idx="5">
                  <c:v>128.1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77B-4875-8F73-60170FAB1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91616"/>
        <c:axId val="165793152"/>
      </c:lineChart>
      <c:catAx>
        <c:axId val="1657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793152"/>
        <c:crosses val="autoZero"/>
        <c:auto val="1"/>
        <c:lblAlgn val="ctr"/>
        <c:lblOffset val="100"/>
        <c:noMultiLvlLbl val="0"/>
      </c:catAx>
      <c:valAx>
        <c:axId val="165793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791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41275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75290754495E-2"/>
                  <c:y val="-0.26417342980695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48-41D9-9B9F-FEF7C6F1F64E}"/>
                </c:ext>
              </c:extLst>
            </c:dLbl>
            <c:dLbl>
              <c:idx val="1"/>
              <c:layout>
                <c:manualLayout>
                  <c:x val="-3.1812188097711226E-2"/>
                  <c:y val="-0.24371432283312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48-41D9-9B9F-FEF7C6F1F64E}"/>
                </c:ext>
              </c:extLst>
            </c:dLbl>
            <c:dLbl>
              <c:idx val="2"/>
              <c:layout>
                <c:manualLayout>
                  <c:x val="-3.8195411821742589E-2"/>
                  <c:y val="-0.23991627051147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48-41D9-9B9F-FEF7C6F1F64E}"/>
                </c:ext>
              </c:extLst>
            </c:dLbl>
            <c:dLbl>
              <c:idx val="3"/>
              <c:layout>
                <c:manualLayout>
                  <c:x val="-3.5695528448323202E-2"/>
                  <c:y val="-0.240775306429247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48-41D9-9B9F-FEF7C6F1F64E}"/>
                </c:ext>
              </c:extLst>
            </c:dLbl>
            <c:dLbl>
              <c:idx val="4"/>
              <c:layout>
                <c:manualLayout>
                  <c:x val="-3.1986626031407152E-2"/>
                  <c:y val="-0.21431885610352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48-41D9-9B9F-FEF7C6F1F64E}"/>
                </c:ext>
              </c:extLst>
            </c:dLbl>
            <c:dLbl>
              <c:idx val="5"/>
              <c:layout>
                <c:manualLayout>
                  <c:x val="-2.4870692124133252E-2"/>
                  <c:y val="-0.25093128508061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48-41D9-9B9F-FEF7C6F1F64E}"/>
                </c:ext>
              </c:extLst>
            </c:dLbl>
            <c:dLbl>
              <c:idx val="6"/>
              <c:layout>
                <c:manualLayout>
                  <c:x val="-2.8428659077770146E-2"/>
                  <c:y val="-0.2311548995537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48-41D9-9B9F-FEF7C6F1F64E}"/>
                </c:ext>
              </c:extLst>
            </c:dLbl>
            <c:dLbl>
              <c:idx val="7"/>
              <c:layout>
                <c:manualLayout>
                  <c:x val="-3.313765656749372E-2"/>
                  <c:y val="-0.223082878406647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48-41D9-9B9F-FEF7C6F1F64E}"/>
                </c:ext>
              </c:extLst>
            </c:dLbl>
            <c:dLbl>
              <c:idx val="8"/>
              <c:layout>
                <c:manualLayout>
                  <c:x val="-2.8498221666088945E-2"/>
                  <c:y val="-0.23195560587219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48-41D9-9B9F-FEF7C6F1F64E}"/>
                </c:ext>
              </c:extLst>
            </c:dLbl>
            <c:dLbl>
              <c:idx val="9"/>
              <c:layout>
                <c:manualLayout>
                  <c:x val="-2.8498221666088945E-2"/>
                  <c:y val="-0.20142403762789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48-41D9-9B9F-FEF7C6F1F64E}"/>
                </c:ext>
              </c:extLst>
            </c:dLbl>
            <c:dLbl>
              <c:idx val="10"/>
              <c:layout>
                <c:manualLayout>
                  <c:x val="-2.8498221666089056E-2"/>
                  <c:y val="-0.248791649322448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48-41D9-9B9F-FEF7C6F1F64E}"/>
                </c:ext>
              </c:extLst>
            </c:dLbl>
            <c:dLbl>
              <c:idx val="11"/>
              <c:layout>
                <c:manualLayout>
                  <c:x val="-3.2997940876524155E-2"/>
                  <c:y val="-0.20142403762789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48-41D9-9B9F-FEF7C6F1F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20.3</c:v>
                </c:pt>
                <c:pt idx="1">
                  <c:v>20.3</c:v>
                </c:pt>
                <c:pt idx="2">
                  <c:v>20.3</c:v>
                </c:pt>
                <c:pt idx="3">
                  <c:v>20.3</c:v>
                </c:pt>
                <c:pt idx="4">
                  <c:v>20.3</c:v>
                </c:pt>
                <c:pt idx="5">
                  <c:v>20.3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548-41D9-9B9F-FEF7C6F1F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863808"/>
        <c:axId val="165865344"/>
      </c:lineChart>
      <c:catAx>
        <c:axId val="16586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865344"/>
        <c:crosses val="autoZero"/>
        <c:auto val="1"/>
        <c:lblAlgn val="ctr"/>
        <c:lblOffset val="100"/>
        <c:noMultiLvlLbl val="0"/>
      </c:catAx>
      <c:valAx>
        <c:axId val="165865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863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07547481515281E-2"/>
          <c:y val="0.29077338278770393"/>
          <c:w val="0.96652810291614022"/>
          <c:h val="0.310867082793141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1411350806687295E-4"/>
                  <c:y val="-0.20028161516600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C3-4CD6-8EB8-FF196FD20D42}"/>
                </c:ext>
              </c:extLst>
            </c:dLbl>
            <c:dLbl>
              <c:idx val="1"/>
              <c:layout>
                <c:manualLayout>
                  <c:x val="2.7716743412031669E-3"/>
                  <c:y val="-0.189263135601709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C3-4CD6-8EB8-FF196FD20D42}"/>
                </c:ext>
              </c:extLst>
            </c:dLbl>
            <c:dLbl>
              <c:idx val="2"/>
              <c:layout>
                <c:manualLayout>
                  <c:x val="8.0217545767183123E-4"/>
                  <c:y val="-0.18812980627509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3-4CD6-8EB8-FF196FD20D42}"/>
                </c:ext>
              </c:extLst>
            </c:dLbl>
            <c:dLbl>
              <c:idx val="3"/>
              <c:layout>
                <c:manualLayout>
                  <c:x val="-1.6282867959355966E-2"/>
                  <c:y val="-0.15178313342663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3-4CD6-8EB8-FF196FD20D42}"/>
                </c:ext>
              </c:extLst>
            </c:dLbl>
            <c:dLbl>
              <c:idx val="4"/>
              <c:layout>
                <c:manualLayout>
                  <c:x val="-1.2595568316034129E-2"/>
                  <c:y val="-0.1589608858285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3-4CD6-8EB8-FF196FD20D42}"/>
                </c:ext>
              </c:extLst>
            </c:dLbl>
            <c:dLbl>
              <c:idx val="5"/>
              <c:layout>
                <c:manualLayout>
                  <c:x val="-5.3719088789144455E-3"/>
                  <c:y val="-9.075473095581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3-4CD6-8EB8-FF196FD20D42}"/>
                </c:ext>
              </c:extLst>
            </c:dLbl>
            <c:dLbl>
              <c:idx val="6"/>
              <c:layout>
                <c:manualLayout>
                  <c:x val="-1.042978223602976E-2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3-4CD6-8EB8-FF196FD20D42}"/>
                </c:ext>
              </c:extLst>
            </c:dLbl>
            <c:dLbl>
              <c:idx val="7"/>
              <c:layout>
                <c:manualLayout>
                  <c:x val="-3.1395284979264088E-3"/>
                  <c:y val="-9.7036131787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C3-4CD6-8EB8-FF196FD20D42}"/>
                </c:ext>
              </c:extLst>
            </c:dLbl>
            <c:dLbl>
              <c:idx val="8"/>
              <c:layout>
                <c:manualLayout>
                  <c:x val="-1.0499344824348559E-2"/>
                  <c:y val="-9.7036131787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C3-4CD6-8EB8-FF196FD20D42}"/>
                </c:ext>
              </c:extLst>
            </c:dLbl>
            <c:dLbl>
              <c:idx val="9"/>
              <c:layout>
                <c:manualLayout>
                  <c:x val="1.4999064034783656E-3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C3-4CD6-8EB8-FF196FD20D42}"/>
                </c:ext>
              </c:extLst>
            </c:dLbl>
            <c:dLbl>
              <c:idx val="10"/>
              <c:layout>
                <c:manualLayout>
                  <c:x val="-4.4997192104349873E-3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C3-4CD6-8EB8-FF196FD20D42}"/>
                </c:ext>
              </c:extLst>
            </c:dLbl>
            <c:dLbl>
              <c:idx val="11"/>
              <c:layout>
                <c:manualLayout>
                  <c:x val="-3.0508417981181112E-2"/>
                  <c:y val="-9.703678218079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C3-4CD6-8EB8-FF196FD20D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1.6</c:v>
                </c:pt>
                <c:pt idx="1">
                  <c:v>1.6</c:v>
                </c:pt>
                <c:pt idx="2">
                  <c:v>1.6</c:v>
                </c:pt>
                <c:pt idx="3">
                  <c:v>1.6</c:v>
                </c:pt>
                <c:pt idx="4">
                  <c:v>1.6</c:v>
                </c:pt>
                <c:pt idx="5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CC3-4CD6-8EB8-FF196FD20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35232"/>
        <c:axId val="161145216"/>
      </c:lineChart>
      <c:catAx>
        <c:axId val="16113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145216"/>
        <c:crosses val="autoZero"/>
        <c:auto val="1"/>
        <c:lblAlgn val="ctr"/>
        <c:lblOffset val="100"/>
        <c:noMultiLvlLbl val="0"/>
      </c:catAx>
      <c:valAx>
        <c:axId val="161145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135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3906648084009831E-2"/>
                  <c:y val="0.456995694014526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E-49C0-8F08-D3FF48B26DD6}"/>
                </c:ext>
              </c:extLst>
            </c:dLbl>
            <c:dLbl>
              <c:idx val="1"/>
              <c:layout>
                <c:manualLayout>
                  <c:x val="-5.1877046582426721E-2"/>
                  <c:y val="0.4385362714149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E-49C0-8F08-D3FF48B26DD6}"/>
                </c:ext>
              </c:extLst>
            </c:dLbl>
            <c:dLbl>
              <c:idx val="2"/>
              <c:layout>
                <c:manualLayout>
                  <c:x val="-3.1242256720008306E-2"/>
                  <c:y val="0.44278096172116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FE-49C0-8F08-D3FF48B26DD6}"/>
                </c:ext>
              </c:extLst>
            </c:dLbl>
            <c:dLbl>
              <c:idx val="3"/>
              <c:layout>
                <c:manualLayout>
                  <c:x val="-2.4183353787657142E-2"/>
                  <c:y val="0.28201650883161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E-49C0-8F08-D3FF48B26DD6}"/>
                </c:ext>
              </c:extLst>
            </c:dLbl>
            <c:dLbl>
              <c:idx val="4"/>
              <c:layout>
                <c:manualLayout>
                  <c:x val="-3.9359479524515351E-2"/>
                  <c:y val="0.44632075760826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E-49C0-8F08-D3FF48B26DD6}"/>
                </c:ext>
              </c:extLst>
            </c:dLbl>
            <c:dLbl>
              <c:idx val="5"/>
              <c:layout>
                <c:manualLayout>
                  <c:x val="-4.685083439163585E-2"/>
                  <c:y val="0.29684993921562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FE-49C0-8F08-D3FF48B26DD6}"/>
                </c:ext>
              </c:extLst>
            </c:dLbl>
            <c:dLbl>
              <c:idx val="6"/>
              <c:layout>
                <c:manualLayout>
                  <c:x val="-4.100585903629253E-2"/>
                  <c:y val="0.324353591385985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E-49C0-8F08-D3FF48B26DD6}"/>
                </c:ext>
              </c:extLst>
            </c:dLbl>
            <c:dLbl>
              <c:idx val="7"/>
              <c:layout>
                <c:manualLayout>
                  <c:x val="-2.7778162572972359E-2"/>
                  <c:y val="0.379759314311399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FE-49C0-8F08-D3FF48B26DD6}"/>
                </c:ext>
              </c:extLst>
            </c:dLbl>
            <c:dLbl>
              <c:idx val="8"/>
              <c:layout>
                <c:manualLayout>
                  <c:x val="-3.8360319743628496E-2"/>
                  <c:y val="0.30002451806675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FE-49C0-8F08-D3FF48B26D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46842.1</c:v>
                </c:pt>
                <c:pt idx="1">
                  <c:v>56432.9</c:v>
                </c:pt>
                <c:pt idx="2">
                  <c:v>44359.8</c:v>
                </c:pt>
                <c:pt idx="3">
                  <c:v>28779.7</c:v>
                </c:pt>
                <c:pt idx="4">
                  <c:v>27930.1</c:v>
                </c:pt>
                <c:pt idx="5">
                  <c:v>26821.1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4FE-49C0-8F08-D3FF48B26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728384"/>
        <c:axId val="137729920"/>
      </c:lineChart>
      <c:catAx>
        <c:axId val="137728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729920"/>
        <c:crosses val="autoZero"/>
        <c:auto val="1"/>
        <c:lblAlgn val="ctr"/>
        <c:lblOffset val="100"/>
        <c:noMultiLvlLbl val="0"/>
      </c:catAx>
      <c:valAx>
        <c:axId val="13772992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7728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675768129593596E-2"/>
          <c:y val="2.2981250266252515E-2"/>
          <c:w val="0.91607820110804028"/>
          <c:h val="0.809935895654943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529996203842883E-2"/>
                  <c:y val="-1.2319377594876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88-4841-A94E-9CAEBC1C5919}"/>
                </c:ext>
              </c:extLst>
            </c:dLbl>
            <c:dLbl>
              <c:idx val="1"/>
              <c:layout>
                <c:manualLayout>
                  <c:x val="5.6049178605376811E-3"/>
                  <c:y val="2.8933452664728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88-4841-A94E-9CAEBC1C5919}"/>
                </c:ext>
              </c:extLst>
            </c:dLbl>
            <c:dLbl>
              <c:idx val="2"/>
              <c:layout>
                <c:manualLayout>
                  <c:x val="1.3141355732057226E-2"/>
                  <c:y val="9.0186325331579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88-4841-A94E-9CAEBC1C5919}"/>
                </c:ext>
              </c:extLst>
            </c:dLbl>
            <c:dLbl>
              <c:idx val="3"/>
              <c:layout>
                <c:manualLayout>
                  <c:x val="6.6985359111743697E-3"/>
                  <c:y val="4.314595695454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88-4841-A94E-9CAEBC1C5919}"/>
                </c:ext>
              </c:extLst>
            </c:dLbl>
            <c:dLbl>
              <c:idx val="4"/>
              <c:layout>
                <c:manualLayout>
                  <c:x val="5.8975150078603451E-3"/>
                  <c:y val="3.764400637047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88-4841-A94E-9CAEBC1C5919}"/>
                </c:ext>
              </c:extLst>
            </c:dLbl>
            <c:dLbl>
              <c:idx val="5"/>
              <c:layout>
                <c:manualLayout>
                  <c:x val="3.5655402567879807E-6"/>
                  <c:y val="3.0672185039863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88-4841-A94E-9CAEBC1C5919}"/>
                </c:ext>
              </c:extLst>
            </c:dLbl>
            <c:dLbl>
              <c:idx val="6"/>
              <c:layout>
                <c:manualLayout>
                  <c:x val="-2.5418578702601741E-3"/>
                  <c:y val="-1.2031379454521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488681986150311E-2"/>
                      <c:h val="2.72523383134726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B88-4841-A94E-9CAEBC1C5919}"/>
                </c:ext>
              </c:extLst>
            </c:dLbl>
            <c:dLbl>
              <c:idx val="7"/>
              <c:layout>
                <c:manualLayout>
                  <c:x val="-7.8863413336771167E-17"/>
                  <c:y val="-1.3062772794667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B88-4841-A94E-9CAEBC1C5919}"/>
                </c:ext>
              </c:extLst>
            </c:dLbl>
            <c:dLbl>
              <c:idx val="8"/>
              <c:layout>
                <c:manualLayout>
                  <c:x val="-1.0754226050952507E-3"/>
                  <c:y val="-1.3062772794667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B88-4841-A94E-9CAEBC1C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13875.1</c:v>
                </c:pt>
                <c:pt idx="1">
                  <c:v>31798.799999999999</c:v>
                </c:pt>
                <c:pt idx="2">
                  <c:v>11741.7</c:v>
                </c:pt>
                <c:pt idx="3">
                  <c:v>12361.1</c:v>
                </c:pt>
                <c:pt idx="4">
                  <c:v>11468.9</c:v>
                </c:pt>
                <c:pt idx="5">
                  <c:v>10316.6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88-4841-A94E-9CAEBC1C59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1F5B36"/>
            </a:solidFill>
          </c:spPr>
          <c:invertIfNegative val="0"/>
          <c:dLbls>
            <c:dLbl>
              <c:idx val="0"/>
              <c:layout>
                <c:manualLayout>
                  <c:x val="1.2427397330801114E-2"/>
                  <c:y val="-4.1536017510286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88-4841-A94E-9CAEBC1C5919}"/>
                </c:ext>
              </c:extLst>
            </c:dLbl>
            <c:dLbl>
              <c:idx val="1"/>
              <c:layout>
                <c:manualLayout>
                  <c:x val="1.053541565634104E-2"/>
                  <c:y val="-2.3537605003447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88-4841-A94E-9CAEBC1C5919}"/>
                </c:ext>
              </c:extLst>
            </c:dLbl>
            <c:dLbl>
              <c:idx val="2"/>
              <c:layout>
                <c:manualLayout>
                  <c:x val="1.294512440226191E-2"/>
                  <c:y val="-2.76913000040555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88-4841-A94E-9CAEBC1C5919}"/>
                </c:ext>
              </c:extLst>
            </c:dLbl>
            <c:dLbl>
              <c:idx val="3"/>
              <c:layout>
                <c:manualLayout>
                  <c:x val="8.381945398846723E-3"/>
                  <c:y val="-1.0286162152210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88-4841-A94E-9CAEBC1C5919}"/>
                </c:ext>
              </c:extLst>
            </c:dLbl>
            <c:dLbl>
              <c:idx val="4"/>
              <c:layout>
                <c:manualLayout>
                  <c:x val="8.5314037372712995E-3"/>
                  <c:y val="-2.0474610649656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B88-4841-A94E-9CAEBC1C5919}"/>
                </c:ext>
              </c:extLst>
            </c:dLbl>
            <c:dLbl>
              <c:idx val="5"/>
              <c:layout>
                <c:manualLayout>
                  <c:x val="6.4525356305715044E-3"/>
                  <c:y val="-1.3120779977756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88-4841-A94E-9CAEBC1C5919}"/>
                </c:ext>
              </c:extLst>
            </c:dLbl>
            <c:dLbl>
              <c:idx val="6"/>
              <c:layout>
                <c:manualLayout>
                  <c:x val="3.2262678152856733E-3"/>
                  <c:y val="-2.612554558933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88-4841-A94E-9CAEBC1C5919}"/>
                </c:ext>
              </c:extLst>
            </c:dLbl>
            <c:dLbl>
              <c:idx val="7"/>
              <c:layout>
                <c:manualLayout>
                  <c:x val="6.4525356305715044E-3"/>
                  <c:y val="-2.2859852390667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88-4841-A94E-9CAEBC1C5919}"/>
                </c:ext>
              </c:extLst>
            </c:dLbl>
            <c:dLbl>
              <c:idx val="8"/>
              <c:layout>
                <c:manualLayout>
                  <c:x val="3.2262678152855944E-3"/>
                  <c:y val="-2.2859852390667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B88-4841-A94E-9CAEBC1C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32967</c:v>
                </c:pt>
                <c:pt idx="1">
                  <c:v>24634.1</c:v>
                </c:pt>
                <c:pt idx="2">
                  <c:v>32618.1</c:v>
                </c:pt>
                <c:pt idx="3">
                  <c:v>16418.599999999999</c:v>
                </c:pt>
                <c:pt idx="4">
                  <c:v>16461.2</c:v>
                </c:pt>
                <c:pt idx="5">
                  <c:v>16504.5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B88-4841-A94E-9CAEBC1C5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6022144"/>
        <c:axId val="166052608"/>
        <c:axId val="165869760"/>
      </c:bar3DChart>
      <c:catAx>
        <c:axId val="16602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052608"/>
        <c:crosses val="autoZero"/>
        <c:auto val="1"/>
        <c:lblAlgn val="ctr"/>
        <c:lblOffset val="100"/>
        <c:noMultiLvlLbl val="0"/>
      </c:catAx>
      <c:valAx>
        <c:axId val="1660526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6022144"/>
        <c:crosses val="autoZero"/>
        <c:crossBetween val="between"/>
      </c:valAx>
      <c:serAx>
        <c:axId val="165869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66052608"/>
        <c:crosses val="autoZero"/>
      </c:serAx>
    </c:plotArea>
    <c:legend>
      <c:legendPos val="b"/>
      <c:layout>
        <c:manualLayout>
          <c:xMode val="edge"/>
          <c:yMode val="edge"/>
          <c:x val="0.84406956502748742"/>
          <c:y val="0.19085769111768452"/>
          <c:w val="0.15593046242702924"/>
          <c:h val="0.25387802578620894"/>
        </c:manualLayout>
      </c:layout>
      <c:overlay val="0"/>
      <c:txPr>
        <a:bodyPr/>
        <a:lstStyle/>
        <a:p>
          <a:pPr>
            <a:defRPr sz="1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507456"/>
        <c:axId val="167508992"/>
      </c:lineChart>
      <c:catAx>
        <c:axId val="167507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508992"/>
        <c:crosses val="autoZero"/>
        <c:auto val="1"/>
        <c:lblAlgn val="ctr"/>
        <c:lblOffset val="100"/>
        <c:noMultiLvlLbl val="0"/>
      </c:catAx>
      <c:valAx>
        <c:axId val="1675089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7507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64-4027-8B8A-58E1DD4F330C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64-4027-8B8A-58E1DD4F330C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64-4027-8B8A-58E1DD4F330C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64-4027-8B8A-58E1DD4F330C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64-4027-8B8A-58E1DD4F330C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64-4027-8B8A-58E1DD4F330C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64-4027-8B8A-58E1DD4F330C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64-4027-8B8A-58E1DD4F33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964-4027-8B8A-58E1DD4F3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07808"/>
        <c:axId val="137621888"/>
      </c:lineChart>
      <c:catAx>
        <c:axId val="13760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7621888"/>
        <c:crosses val="autoZero"/>
        <c:auto val="1"/>
        <c:lblAlgn val="ctr"/>
        <c:lblOffset val="100"/>
        <c:noMultiLvlLbl val="0"/>
      </c:catAx>
      <c:valAx>
        <c:axId val="137621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607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804462144021743E-2"/>
          <c:y val="0.30600246729548436"/>
          <c:w val="0.96735848606929342"/>
          <c:h val="0.226425762677015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29-4959-B776-D5839DA386FB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29-4959-B776-D5839DA386FB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29-4959-B776-D5839DA386FB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29-4959-B776-D5839DA386FB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29-4959-B776-D5839DA386FB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29-4959-B776-D5839DA386FB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29-4959-B776-D5839DA386FB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29-4959-B776-D5839DA386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97</c:v>
                </c:pt>
                <c:pt idx="2">
                  <c:v>97</c:v>
                </c:pt>
                <c:pt idx="3">
                  <c:v>97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729-4959-B776-D5839DA38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648640"/>
        <c:axId val="167650432"/>
      </c:lineChart>
      <c:catAx>
        <c:axId val="16764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650432"/>
        <c:crosses val="autoZero"/>
        <c:auto val="1"/>
        <c:lblAlgn val="ctr"/>
        <c:lblOffset val="100"/>
        <c:noMultiLvlLbl val="0"/>
      </c:catAx>
      <c:valAx>
        <c:axId val="16765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7648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024896"/>
        <c:axId val="101027200"/>
      </c:lineChart>
      <c:catAx>
        <c:axId val="1010248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027200"/>
        <c:crosses val="autoZero"/>
        <c:auto val="1"/>
        <c:lblAlgn val="ctr"/>
        <c:lblOffset val="100"/>
        <c:noMultiLvlLbl val="0"/>
      </c:catAx>
      <c:valAx>
        <c:axId val="10102720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01024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работников </a:t>
            </a:r>
          </a:p>
          <a:p>
            <a: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внешних совместителей), чел.</a:t>
            </a:r>
          </a:p>
        </c:rich>
      </c:tx>
      <c:layout>
        <c:manualLayout>
          <c:xMode val="edge"/>
          <c:yMode val="edge"/>
          <c:x val="0.1585205810465504"/>
          <c:y val="7.19874662452471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15491550764873"/>
          <c:y val="0.22846748505307726"/>
          <c:w val="0.84028100901266445"/>
          <c:h val="0.5899051149304114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по малым предприятиям, чел.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533</c:v>
                </c:pt>
                <c:pt idx="1">
                  <c:v>552</c:v>
                </c:pt>
                <c:pt idx="2">
                  <c:v>555</c:v>
                </c:pt>
                <c:pt idx="3">
                  <c:v>558</c:v>
                </c:pt>
                <c:pt idx="4">
                  <c:v>561</c:v>
                </c:pt>
                <c:pt idx="5">
                  <c:v>563</c:v>
                </c:pt>
                <c:pt idx="6">
                  <c:v>563</c:v>
                </c:pt>
                <c:pt idx="7">
                  <c:v>563</c:v>
                </c:pt>
                <c:pt idx="8">
                  <c:v>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3B-46A0-AA91-04F454EE17A1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по средним предприятиям, чел.</c:v>
                </c:pt>
              </c:strCache>
            </c:strRef>
          </c:tx>
          <c:spPr>
            <a:ln w="22225">
              <a:solidFill>
                <a:schemeClr val="accent6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Лист1!$B$3:$J$3</c:f>
              <c:numCache>
                <c:formatCode>General</c:formatCode>
                <c:ptCount val="9"/>
                <c:pt idx="0">
                  <c:v>12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3B-46A0-AA91-04F454EE1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734208"/>
        <c:axId val="134735744"/>
      </c:lineChart>
      <c:catAx>
        <c:axId val="134734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rnd">
            <a:solidFill>
              <a:prstClr val="black"/>
            </a:solidFill>
          </a:ln>
        </c:spPr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35744"/>
        <c:crosses val="autoZero"/>
        <c:auto val="1"/>
        <c:lblAlgn val="ctr"/>
        <c:lblOffset val="100"/>
        <c:noMultiLvlLbl val="0"/>
      </c:catAx>
      <c:valAx>
        <c:axId val="134735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34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9412169333431035"/>
          <c:w val="0.99388857618249415"/>
          <c:h val="0.10587830666568963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31490247301225771"/>
          <c:w val="0.96700205912347592"/>
          <c:h val="0.185097526987742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96-467D-89D7-BB0F0EE8A3A1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96-467D-89D7-BB0F0EE8A3A1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96-467D-89D7-BB0F0EE8A3A1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96-467D-89D7-BB0F0EE8A3A1}"/>
                </c:ext>
              </c:extLst>
            </c:dLbl>
            <c:dLbl>
              <c:idx val="4"/>
              <c:layout>
                <c:manualLayout>
                  <c:x val="-3.1986626031407096E-2"/>
                  <c:y val="-0.22263477498390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96-467D-89D7-BB0F0EE8A3A1}"/>
                </c:ext>
              </c:extLst>
            </c:dLbl>
            <c:dLbl>
              <c:idx val="5"/>
              <c:layout>
                <c:manualLayout>
                  <c:x val="-2.48706921241332E-2"/>
                  <c:y val="-0.22263477498390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96-467D-89D7-BB0F0EE8A3A1}"/>
                </c:ext>
              </c:extLst>
            </c:dLbl>
            <c:dLbl>
              <c:idx val="6"/>
              <c:layout>
                <c:manualLayout>
                  <c:x val="-3.2928378288205246E-2"/>
                  <c:y val="-0.2503993130723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96-467D-89D7-BB0F0EE8A3A1}"/>
                </c:ext>
              </c:extLst>
            </c:dLbl>
            <c:dLbl>
              <c:idx val="7"/>
              <c:layout>
                <c:manualLayout>
                  <c:x val="-3.0137843760536989E-2"/>
                  <c:y val="-0.2503993130723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96-467D-89D7-BB0F0EE8A3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89</c:v>
                </c:pt>
                <c:pt idx="1">
                  <c:v>86</c:v>
                </c:pt>
                <c:pt idx="2">
                  <c:v>86</c:v>
                </c:pt>
                <c:pt idx="3">
                  <c:v>85</c:v>
                </c:pt>
                <c:pt idx="4">
                  <c:v>89</c:v>
                </c:pt>
                <c:pt idx="5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796-467D-89D7-BB0F0EE8A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48448"/>
        <c:axId val="108265472"/>
      </c:lineChart>
      <c:catAx>
        <c:axId val="10784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8265472"/>
        <c:crosses val="autoZero"/>
        <c:auto val="1"/>
        <c:lblAlgn val="ctr"/>
        <c:lblOffset val="100"/>
        <c:noMultiLvlLbl val="0"/>
      </c:catAx>
      <c:valAx>
        <c:axId val="108265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8484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97630383994951E-2"/>
          <c:y val="0.28219086768136875"/>
          <c:w val="0.95600274376590055"/>
          <c:h val="0.331207643595156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94-459E-A0EC-BABEEC4532C9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94-459E-A0EC-BABEEC4532C9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94-459E-A0EC-BABEEC4532C9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94-459E-A0EC-BABEEC4532C9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94-459E-A0EC-BABEEC4532C9}"/>
                </c:ext>
              </c:extLst>
            </c:dLbl>
            <c:dLbl>
              <c:idx val="5"/>
              <c:layout>
                <c:manualLayout>
                  <c:x val="-3.312021900426166E-2"/>
                  <c:y val="-0.17505441936855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99157631305291E-2"/>
                      <c:h val="0.158778868885251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794-459E-A0EC-BABEEC4532C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94-459E-A0EC-BABEEC4532C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94-459E-A0EC-BABEEC4532C9}"/>
                </c:ext>
              </c:extLst>
            </c:dLbl>
            <c:dLbl>
              <c:idx val="8"/>
              <c:layout>
                <c:manualLayout>
                  <c:x val="-2.9999309098230368E-3"/>
                  <c:y val="-0.16238747954173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39-486B-8BF2-B6E49CF819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794-459E-A0EC-BABEEC453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009216"/>
        <c:axId val="161395456"/>
      </c:lineChart>
      <c:catAx>
        <c:axId val="13800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395456"/>
        <c:crosses val="autoZero"/>
        <c:auto val="1"/>
        <c:lblAlgn val="ctr"/>
        <c:lblOffset val="100"/>
        <c:noMultiLvlLbl val="0"/>
      </c:catAx>
      <c:valAx>
        <c:axId val="161395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8009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285290715772225E-2"/>
          <c:y val="0.29880399973857918"/>
          <c:w val="0.94602597176805203"/>
          <c:h val="0.432614612122618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9F-4B46-8CBB-7BA6EFEDD110}"/>
                </c:ext>
              </c:extLst>
            </c:dLbl>
            <c:dLbl>
              <c:idx val="1"/>
              <c:layout>
                <c:manualLayout>
                  <c:x val="-5.5845355521422772E-2"/>
                  <c:y val="0.31219160869165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9F-4B46-8CBB-7BA6EFEDD110}"/>
                </c:ext>
              </c:extLst>
            </c:dLbl>
            <c:dLbl>
              <c:idx val="2"/>
              <c:layout>
                <c:manualLayout>
                  <c:x val="-3.1030562948013197E-2"/>
                  <c:y val="0.37791024344397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9F-4B46-8CBB-7BA6EFEDD110}"/>
                </c:ext>
              </c:extLst>
            </c:dLbl>
            <c:dLbl>
              <c:idx val="3"/>
              <c:layout>
                <c:manualLayout>
                  <c:x val="-2.3971685532405956E-2"/>
                  <c:y val="0.41175794538600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9F-4B46-8CBB-7BA6EFEDD110}"/>
                </c:ext>
              </c:extLst>
            </c:dLbl>
            <c:dLbl>
              <c:idx val="4"/>
              <c:layout>
                <c:manualLayout>
                  <c:x val="-2.962388523426315E-2"/>
                  <c:y val="0.31712076169460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9F-4B46-8CBB-7BA6EFEDD110}"/>
                </c:ext>
              </c:extLst>
            </c:dLbl>
            <c:dLbl>
              <c:idx val="5"/>
              <c:layout>
                <c:manualLayout>
                  <c:x val="-2.4998713579815639E-2"/>
                  <c:y val="0.42659137577002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9F-4B46-8CBB-7BA6EFEDD110}"/>
                </c:ext>
              </c:extLst>
            </c:dLbl>
            <c:dLbl>
              <c:idx val="6"/>
              <c:layout>
                <c:manualLayout>
                  <c:x val="-2.0688127956311055E-2"/>
                  <c:y val="0.38922430966318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48-4761-8FF5-3CDF8DBF399E}"/>
                </c:ext>
              </c:extLst>
            </c:dLbl>
            <c:dLbl>
              <c:idx val="7"/>
              <c:layout>
                <c:manualLayout>
                  <c:x val="-2.1905076659623376E-2"/>
                  <c:y val="0.38922430966318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48-4761-8FF5-3CDF8DBF399E}"/>
                </c:ext>
              </c:extLst>
            </c:dLbl>
            <c:dLbl>
              <c:idx val="8"/>
              <c:layout>
                <c:manualLayout>
                  <c:x val="-2.7989820176185426E-2"/>
                  <c:y val="0.38922430966318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48-4761-8FF5-3CDF8DBF3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3250</c:v>
                </c:pt>
                <c:pt idx="1">
                  <c:v>3620</c:v>
                </c:pt>
                <c:pt idx="2">
                  <c:v>4280</c:v>
                </c:pt>
                <c:pt idx="3">
                  <c:v>3250</c:v>
                </c:pt>
                <c:pt idx="4">
                  <c:v>2350</c:v>
                </c:pt>
                <c:pt idx="5">
                  <c:v>2350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29F-4B46-8CBB-7BA6EFEDD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433728"/>
        <c:axId val="167435264"/>
      </c:lineChart>
      <c:catAx>
        <c:axId val="167433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435264"/>
        <c:crosses val="autoZero"/>
        <c:auto val="1"/>
        <c:lblAlgn val="ctr"/>
        <c:lblOffset val="100"/>
        <c:noMultiLvlLbl val="0"/>
      </c:catAx>
      <c:valAx>
        <c:axId val="1674352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7433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89655259795200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00332518630558E-2"/>
                  <c:y val="2.8522003539632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86-4DE2-9E42-9C4BB7B8EB24}"/>
                </c:ext>
              </c:extLst>
            </c:dLbl>
            <c:dLbl>
              <c:idx val="1"/>
              <c:layout>
                <c:manualLayout>
                  <c:x val="2.9445840009721152E-2"/>
                  <c:y val="-8.32822074843004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978616197631107E-2"/>
                      <c:h val="0.149221130155171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86-4DE2-9E42-9C4BB7B8EB24}"/>
                </c:ext>
              </c:extLst>
            </c:dLbl>
            <c:dLbl>
              <c:idx val="2"/>
              <c:layout>
                <c:manualLayout>
                  <c:x val="1.691597583179719E-2"/>
                  <c:y val="-0.29327096525384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86-4DE2-9E42-9C4BB7B8EB24}"/>
                </c:ext>
              </c:extLst>
            </c:dLbl>
            <c:dLbl>
              <c:idx val="3"/>
              <c:layout>
                <c:manualLayout>
                  <c:x val="7.789482446282938E-3"/>
                  <c:y val="-0.23816652252240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86-4DE2-9E42-9C4BB7B8EB24}"/>
                </c:ext>
              </c:extLst>
            </c:dLbl>
            <c:dLbl>
              <c:idx val="4"/>
              <c:layout>
                <c:manualLayout>
                  <c:x val="8.5313671242658214E-3"/>
                  <c:y val="-0.2612424312530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86-4DE2-9E42-9C4BB7B8EB24}"/>
                </c:ext>
              </c:extLst>
            </c:dLbl>
            <c:dLbl>
              <c:idx val="5"/>
              <c:layout>
                <c:manualLayout>
                  <c:x val="1.4977735589320607E-2"/>
                  <c:y val="-0.25066742000228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86-4DE2-9E42-9C4BB7B8EB24}"/>
                </c:ext>
              </c:extLst>
            </c:dLbl>
            <c:dLbl>
              <c:idx val="6"/>
              <c:layout>
                <c:manualLayout>
                  <c:x val="1.1275055646146458E-2"/>
                  <c:y val="-0.26782395034742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86-4DE2-9E42-9C4BB7B8E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2750</c:v>
                </c:pt>
                <c:pt idx="1">
                  <c:v>3620</c:v>
                </c:pt>
                <c:pt idx="2">
                  <c:v>4280</c:v>
                </c:pt>
                <c:pt idx="3">
                  <c:v>3250</c:v>
                </c:pt>
                <c:pt idx="4">
                  <c:v>2350</c:v>
                </c:pt>
                <c:pt idx="5">
                  <c:v>2350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86-4DE2-9E42-9C4BB7B8EB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7375357751365585E-2"/>
                  <c:y val="-5.8208170489046848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ru-RU" sz="12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B1EB038-CC81-4507-AB49-48783B79C49C}" type="VALUE">
                      <a:rPr lang="en-US" smtClean="0"/>
                      <a:pPr algn="ctr">
                        <a:defRPr lang="ru-RU" sz="12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/>
                      <a:t>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444175986247016E-2"/>
                      <c:h val="8.98068916116722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554-4D1F-9696-B54BB5065357}"/>
                </c:ext>
              </c:extLst>
            </c:dLbl>
            <c:dLbl>
              <c:idx val="1"/>
              <c:layout>
                <c:manualLayout>
                  <c:x val="2.0534440211384147E-2"/>
                  <c:y val="-0.149678152686120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ru-RU"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387169718578669E-2"/>
                      <c:h val="0.172961420881739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5C0-4376-AB72-51E218F1075B}"/>
                </c:ext>
              </c:extLst>
            </c:dLbl>
            <c:dLbl>
              <c:idx val="2"/>
              <c:layout>
                <c:manualLayout>
                  <c:x val="1.0164215535791877E-2"/>
                  <c:y val="-4.5643847804323269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ru-RU" sz="12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E3706A6-3C31-4FD9-B8BF-4F8A74ABD7C8}" type="VALUE">
                      <a:rPr lang="en-US" smtClean="0"/>
                      <a:pPr algn="ctr">
                        <a:defRPr lang="ru-RU" sz="12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/>
                      <a:t>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697477959716092E-2"/>
                      <c:h val="0.100416465169511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49-4F89-A192-526169E07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9-4F89-A192-526169E07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7749888"/>
        <c:axId val="167755776"/>
        <c:axId val="0"/>
      </c:bar3DChart>
      <c:catAx>
        <c:axId val="16774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755776"/>
        <c:crosses val="autoZero"/>
        <c:auto val="1"/>
        <c:lblAlgn val="ctr"/>
        <c:lblOffset val="100"/>
        <c:noMultiLvlLbl val="0"/>
      </c:catAx>
      <c:valAx>
        <c:axId val="1677557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7749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703160248299138"/>
          <c:y val="0.16008225373738769"/>
          <c:w val="0.3739704158444685"/>
          <c:h val="8.6034460106757887E-2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97630383994951E-2"/>
          <c:y val="0.28219086768136875"/>
          <c:w val="0.95600274376590055"/>
          <c:h val="0.33120764359515609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39584"/>
        <c:axId val="201947776"/>
      </c:lineChart>
      <c:catAx>
        <c:axId val="20193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947776"/>
        <c:crosses val="autoZero"/>
        <c:auto val="1"/>
        <c:lblAlgn val="ctr"/>
        <c:lblOffset val="100"/>
        <c:noMultiLvlLbl val="0"/>
      </c:catAx>
      <c:valAx>
        <c:axId val="201947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1939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87672927538417E-2"/>
          <c:y val="8.4010266451459259E-2"/>
          <c:w val="0.95600274376590055"/>
          <c:h val="0.5252138651260971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C1-4EC3-895C-B04E073BCF9A}"/>
                </c:ext>
              </c:extLst>
            </c:dLbl>
            <c:dLbl>
              <c:idx val="1"/>
              <c:layout>
                <c:manualLayout>
                  <c:x val="-3.7845803239596208E-2"/>
                  <c:y val="-9.918396046489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C1-4EC3-895C-B04E073BCF9A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C1-4EC3-895C-B04E073BCF9A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C1-4EC3-895C-B04E073BCF9A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C1-4EC3-895C-B04E073BCF9A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C1-4EC3-895C-B04E073BCF9A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C1-4EC3-895C-B04E073BCF9A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C1-4EC3-895C-B04E073BCF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9C1-4EC3-895C-B04E073BC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17664"/>
        <c:axId val="210216832"/>
      </c:lineChart>
      <c:catAx>
        <c:axId val="21001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216832"/>
        <c:crosses val="autoZero"/>
        <c:auto val="1"/>
        <c:lblAlgn val="ctr"/>
        <c:lblOffset val="100"/>
        <c:noMultiLvlLbl val="0"/>
      </c:catAx>
      <c:valAx>
        <c:axId val="21021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017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52-42AE-883A-CBBA03753CBE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52-42AE-883A-CBBA03753CBE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52-42AE-883A-CBBA03753CBE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52-42AE-883A-CBBA03753CB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52-42AE-883A-CBBA03753CBE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52-42AE-883A-CBBA03753CBE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52-42AE-883A-CBBA03753CBE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52-42AE-883A-CBBA03753C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A52-42AE-883A-CBBA03753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578112"/>
        <c:axId val="217614208"/>
      </c:lineChart>
      <c:catAx>
        <c:axId val="21757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614208"/>
        <c:crosses val="autoZero"/>
        <c:auto val="1"/>
        <c:lblAlgn val="ctr"/>
        <c:lblOffset val="100"/>
        <c:noMultiLvlLbl val="0"/>
      </c:catAx>
      <c:valAx>
        <c:axId val="217614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578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52251188539235E-2"/>
          <c:y val="0.23667122848906619"/>
          <c:w val="0.95343458698913197"/>
          <c:h val="0.1886267538969644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42-4A4D-8CCA-6B9101E97900}"/>
                </c:ext>
              </c:extLst>
            </c:dLbl>
            <c:dLbl>
              <c:idx val="1"/>
              <c:layout>
                <c:manualLayout>
                  <c:x val="1.972204081029566E-2"/>
                  <c:y val="-0.11157906997059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42-4A4D-8CCA-6B9101E97900}"/>
                </c:ext>
              </c:extLst>
            </c:dLbl>
            <c:dLbl>
              <c:idx val="2"/>
              <c:layout>
                <c:manualLayout>
                  <c:x val="-2.3200797508166081E-2"/>
                  <c:y val="-9.8692860298293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42-4A4D-8CCA-6B9101E97900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42-4A4D-8CCA-6B9101E9790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42-4A4D-8CCA-6B9101E97900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42-4A4D-8CCA-6B9101E9790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42-4A4D-8CCA-6B9101E97900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42-4A4D-8CCA-6B9101E97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441</c:v>
                </c:pt>
                <c:pt idx="1">
                  <c:v>441</c:v>
                </c:pt>
                <c:pt idx="2">
                  <c:v>441</c:v>
                </c:pt>
                <c:pt idx="3">
                  <c:v>441</c:v>
                </c:pt>
                <c:pt idx="4">
                  <c:v>441</c:v>
                </c:pt>
                <c:pt idx="5">
                  <c:v>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042-4A4D-8CCA-6B9101E97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105024"/>
        <c:axId val="143106816"/>
      </c:lineChart>
      <c:catAx>
        <c:axId val="1431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106816"/>
        <c:crosses val="autoZero"/>
        <c:auto val="1"/>
        <c:lblAlgn val="ctr"/>
        <c:lblOffset val="100"/>
        <c:noMultiLvlLbl val="0"/>
      </c:catAx>
      <c:valAx>
        <c:axId val="14310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3105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02-4B72-A842-E776F255D4C7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02-4B72-A842-E776F255D4C7}"/>
                </c:ext>
              </c:extLst>
            </c:dLbl>
            <c:dLbl>
              <c:idx val="2"/>
              <c:layout>
                <c:manualLayout>
                  <c:x val="-5.8134113926634014E-2"/>
                  <c:y val="0.284659201103313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02-4B72-A842-E776F255D4C7}"/>
                </c:ext>
              </c:extLst>
            </c:dLbl>
            <c:dLbl>
              <c:idx val="3"/>
              <c:layout>
                <c:manualLayout>
                  <c:x val="-6.4366967851112025E-2"/>
                  <c:y val="0.26782648670780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02-4B72-A842-E776F255D4C7}"/>
                </c:ext>
              </c:extLst>
            </c:dLbl>
            <c:dLbl>
              <c:idx val="4"/>
              <c:layout>
                <c:manualLayout>
                  <c:x val="-4.9697468541228668E-2"/>
                  <c:y val="0.2096798523168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02-4B72-A842-E776F255D4C7}"/>
                </c:ext>
              </c:extLst>
            </c:dLbl>
            <c:dLbl>
              <c:idx val="5"/>
              <c:layout>
                <c:manualLayout>
                  <c:x val="-3.6731020571394948E-2"/>
                  <c:y val="0.22792475056925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02-4B72-A842-E776F255D4C7}"/>
                </c:ext>
              </c:extLst>
            </c:dLbl>
            <c:dLbl>
              <c:idx val="6"/>
              <c:layout>
                <c:manualLayout>
                  <c:x val="-4.430608129456555E-2"/>
                  <c:y val="0.328408168542634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420 100,0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02-4B72-A842-E776F255D4C7}"/>
                </c:ext>
              </c:extLst>
            </c:dLbl>
            <c:dLbl>
              <c:idx val="7"/>
              <c:layout>
                <c:manualLayout>
                  <c:x val="-4.1352342541594513E-2"/>
                  <c:y val="0.1824489825236860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448 980,9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02-4B72-A842-E776F255D4C7}"/>
                </c:ext>
              </c:extLst>
            </c:dLbl>
            <c:dLbl>
              <c:idx val="8"/>
              <c:layout>
                <c:manualLayout>
                  <c:x val="-4.5782950671051176E-2"/>
                  <c:y val="0.328408168542634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238 354,6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02-4B72-A842-E776F255D4C7}"/>
                </c:ext>
              </c:extLst>
            </c:dLbl>
            <c:dLbl>
              <c:idx val="9"/>
              <c:layout>
                <c:manualLayout>
                  <c:x val="-5.169042817699325E-2"/>
                  <c:y val="0.3466530667950034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207 438,7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02-4B72-A842-E776F255D4C7}"/>
                </c:ext>
              </c:extLst>
            </c:dLbl>
            <c:dLbl>
              <c:idx val="10"/>
              <c:layout>
                <c:manualLayout>
                  <c:x val="-1.6245563141340593E-2"/>
                  <c:y val="0.328408168542634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211 041,0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02-4B72-A842-E776F255D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471648</c:v>
                </c:pt>
                <c:pt idx="1">
                  <c:v>281565.09999999998</c:v>
                </c:pt>
                <c:pt idx="2">
                  <c:v>303162.90000000002</c:v>
                </c:pt>
                <c:pt idx="3">
                  <c:v>222736.7</c:v>
                </c:pt>
                <c:pt idx="4">
                  <c:v>173686.5</c:v>
                </c:pt>
                <c:pt idx="5">
                  <c:v>156330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102-4B72-A842-E776F255D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004224"/>
        <c:axId val="168010112"/>
      </c:lineChart>
      <c:catAx>
        <c:axId val="168004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010112"/>
        <c:crosses val="autoZero"/>
        <c:auto val="1"/>
        <c:lblAlgn val="ctr"/>
        <c:lblOffset val="100"/>
        <c:noMultiLvlLbl val="0"/>
      </c:catAx>
      <c:valAx>
        <c:axId val="1680101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8004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00771492666557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452539139082567E-2"/>
                  <c:y val="1.1303373699218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0E-48B6-99E6-9D35770192F7}"/>
                </c:ext>
              </c:extLst>
            </c:dLbl>
            <c:dLbl>
              <c:idx val="1"/>
              <c:layout>
                <c:manualLayout>
                  <c:x val="1.1127832066118558E-2"/>
                  <c:y val="-9.81326148946418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0E-48B6-99E6-9D35770192F7}"/>
                </c:ext>
              </c:extLst>
            </c:dLbl>
            <c:dLbl>
              <c:idx val="2"/>
              <c:layout>
                <c:manualLayout>
                  <c:x val="1.0974155340169213E-2"/>
                  <c:y val="8.8076847117683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056622562938694E-2"/>
                      <c:h val="9.25732120461224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10E-48B6-99E6-9D35770192F7}"/>
                </c:ext>
              </c:extLst>
            </c:dLbl>
            <c:dLbl>
              <c:idx val="3"/>
              <c:layout>
                <c:manualLayout>
                  <c:x val="9.6441503308777633E-3"/>
                  <c:y val="7.133466651853497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0E-48B6-99E6-9D35770192F7}"/>
                </c:ext>
              </c:extLst>
            </c:dLbl>
            <c:dLbl>
              <c:idx val="4"/>
              <c:layout>
                <c:manualLayout>
                  <c:x val="8.317043252503804E-3"/>
                  <c:y val="9.01551762845119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44088699702795E-2"/>
                      <c:h val="7.124681182195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10E-48B6-99E6-9D35770192F7}"/>
                </c:ext>
              </c:extLst>
            </c:dLbl>
            <c:dLbl>
              <c:idx val="5"/>
              <c:layout>
                <c:manualLayout>
                  <c:x val="1.1152679881339025E-2"/>
                  <c:y val="-5.6737331264992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0E-48B6-99E6-9D35770192F7}"/>
                </c:ext>
              </c:extLst>
            </c:dLbl>
            <c:dLbl>
              <c:idx val="6"/>
              <c:layout>
                <c:manualLayout>
                  <c:x val="-3.3383496198355796E-3"/>
                  <c:y val="1.9760977563374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0E-48B6-99E6-9D35770192F7}"/>
                </c:ext>
              </c:extLst>
            </c:dLbl>
            <c:dLbl>
              <c:idx val="8"/>
              <c:layout>
                <c:manualLayout>
                  <c:x val="-1.0754225140296853E-3"/>
                  <c:y val="3.736009924590593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165 656,0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10E-48B6-99E6-9D3577019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260552.1</c:v>
                </c:pt>
                <c:pt idx="1">
                  <c:v>115909.1</c:v>
                </c:pt>
                <c:pt idx="2">
                  <c:v>164582</c:v>
                </c:pt>
                <c:pt idx="3">
                  <c:v>103579.7</c:v>
                </c:pt>
                <c:pt idx="4">
                  <c:v>52824.1</c:v>
                </c:pt>
                <c:pt idx="5">
                  <c:v>35467.599999999999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10E-48B6-99E6-9D35770192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189557561971778E-2"/>
                  <c:y val="-2.1914909183532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0E-48B6-99E6-9D35770192F7}"/>
                </c:ext>
              </c:extLst>
            </c:dLbl>
            <c:dLbl>
              <c:idx val="1"/>
              <c:layout>
                <c:manualLayout>
                  <c:x val="1.4483172020418036E-2"/>
                  <c:y val="-4.2227692857975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0E-48B6-99E6-9D35770192F7}"/>
                </c:ext>
              </c:extLst>
            </c:dLbl>
            <c:dLbl>
              <c:idx val="2"/>
              <c:layout>
                <c:manualLayout>
                  <c:x val="1.2524846272109284E-2"/>
                  <c:y val="-6.2642091258152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10E-48B6-99E6-9D35770192F7}"/>
                </c:ext>
              </c:extLst>
            </c:dLbl>
            <c:dLbl>
              <c:idx val="3"/>
              <c:layout>
                <c:manualLayout>
                  <c:x val="1.3223632611465835E-2"/>
                  <c:y val="-5.0332483382605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10E-48B6-99E6-9D35770192F7}"/>
                </c:ext>
              </c:extLst>
            </c:dLbl>
            <c:dLbl>
              <c:idx val="4"/>
              <c:layout>
                <c:manualLayout>
                  <c:x val="5.5638636385547226E-3"/>
                  <c:y val="-3.195986353819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10E-48B6-99E6-9D35770192F7}"/>
                </c:ext>
              </c:extLst>
            </c:dLbl>
            <c:dLbl>
              <c:idx val="5"/>
              <c:layout>
                <c:manualLayout>
                  <c:x val="8.3150016757942164E-3"/>
                  <c:y val="-6.5676645684354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10E-48B6-99E6-9D35770192F7}"/>
                </c:ext>
              </c:extLst>
            </c:dLbl>
            <c:dLbl>
              <c:idx val="6"/>
              <c:layout>
                <c:manualLayout>
                  <c:x val="8.8648686731284607E-3"/>
                  <c:y val="-0.1792133282679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10E-48B6-99E6-9D35770192F7}"/>
                </c:ext>
              </c:extLst>
            </c:dLbl>
            <c:dLbl>
              <c:idx val="7"/>
              <c:layout>
                <c:manualLayout>
                  <c:x val="1.0680808500952391E-2"/>
                  <c:y val="-0.16449160007127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10E-48B6-99E6-9D35770192F7}"/>
                </c:ext>
              </c:extLst>
            </c:dLbl>
            <c:dLbl>
              <c:idx val="8"/>
              <c:layout>
                <c:manualLayout>
                  <c:x val="-6.9267371376159032E-5"/>
                  <c:y val="-0.11094814804853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10E-48B6-99E6-9D35770192F7}"/>
                </c:ext>
              </c:extLst>
            </c:dLbl>
            <c:dLbl>
              <c:idx val="9"/>
              <c:layout>
                <c:manualLayout>
                  <c:x val="9.5301910898788235E-3"/>
                  <c:y val="-9.7538856184210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10E-48B6-99E6-9D35770192F7}"/>
                </c:ext>
              </c:extLst>
            </c:dLbl>
            <c:dLbl>
              <c:idx val="10"/>
              <c:layout>
                <c:manualLayout>
                  <c:x val="1.4108357878933283E-3"/>
                  <c:y val="-0.108582989009659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10E-48B6-99E6-9D3577019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211095.9</c:v>
                </c:pt>
                <c:pt idx="1">
                  <c:v>165656</c:v>
                </c:pt>
                <c:pt idx="2">
                  <c:v>138580.9</c:v>
                </c:pt>
                <c:pt idx="3">
                  <c:v>119157</c:v>
                </c:pt>
                <c:pt idx="4">
                  <c:v>120862.39999999999</c:v>
                </c:pt>
                <c:pt idx="5">
                  <c:v>120862.39999999999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10E-48B6-99E6-9D3577019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8355712"/>
        <c:axId val="168357248"/>
        <c:axId val="0"/>
      </c:bar3DChart>
      <c:catAx>
        <c:axId val="16835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357248"/>
        <c:crosses val="autoZero"/>
        <c:auto val="1"/>
        <c:lblAlgn val="ctr"/>
        <c:lblOffset val="100"/>
        <c:noMultiLvlLbl val="0"/>
      </c:catAx>
      <c:valAx>
        <c:axId val="1683572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83557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546770040456209"/>
          <c:y val="0.12503698187551904"/>
          <c:w val="0.34532294624471815"/>
          <c:h val="9.2158314040170178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sz="1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учащихся в учреждениях, чел.</a:t>
            </a:r>
          </a:p>
        </c:rich>
      </c:tx>
      <c:layout>
        <c:manualLayout>
          <c:xMode val="edge"/>
          <c:yMode val="edge"/>
          <c:x val="0.31057555229624345"/>
          <c:y val="3.7734984718502361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108469246146786E-4"/>
          <c:y val="0.14314284150269743"/>
          <c:w val="0.98323797355849352"/>
          <c:h val="0.7704369862950550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среднего профессионального образования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9999"/>
              </a:solidFill>
            </a:ln>
          </c:spPr>
          <c:invertIfNegative val="0"/>
          <c:dLbls>
            <c:dLbl>
              <c:idx val="0"/>
              <c:layout>
                <c:manualLayout>
                  <c:x val="1.1856759146275998E-2"/>
                  <c:y val="5.1226438143355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7E-4B87-8A6B-4F7CD1E4AFE2}"/>
                </c:ext>
              </c:extLst>
            </c:dLbl>
            <c:dLbl>
              <c:idx val="1"/>
              <c:layout>
                <c:manualLayout>
                  <c:x val="7.7100443554824439E-3"/>
                  <c:y val="7.6524750033421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75-4706-BEDC-EC5B0683F635}"/>
                </c:ext>
              </c:extLst>
            </c:dLbl>
            <c:dLbl>
              <c:idx val="2"/>
              <c:layout>
                <c:manualLayout>
                  <c:x val="5.4238838074948063E-3"/>
                  <c:y val="7.6918311982261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75-4706-BEDC-EC5B0683F635}"/>
                </c:ext>
              </c:extLst>
            </c:dLbl>
            <c:dLbl>
              <c:idx val="3"/>
              <c:layout>
                <c:manualLayout>
                  <c:x val="7.4104744664224981E-3"/>
                  <c:y val="7.3180625919079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75-4706-BEDC-EC5B0683F635}"/>
                </c:ext>
              </c:extLst>
            </c:dLbl>
            <c:dLbl>
              <c:idx val="4"/>
              <c:layout>
                <c:manualLayout>
                  <c:x val="2.9640730861837015E-3"/>
                  <c:y val="7.6839657215033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75-4706-BEDC-EC5B0683F635}"/>
                </c:ext>
              </c:extLst>
            </c:dLbl>
            <c:dLbl>
              <c:idx val="5"/>
              <c:layout>
                <c:manualLayout>
                  <c:x val="4.446284679853499E-3"/>
                  <c:y val="6.9521594623125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75-4706-BEDC-EC5B0683F635}"/>
                </c:ext>
              </c:extLst>
            </c:dLbl>
            <c:dLbl>
              <c:idx val="6"/>
              <c:layout>
                <c:manualLayout>
                  <c:x val="1.3338854039560496E-2"/>
                  <c:y val="8.4157719806941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75-4706-BEDC-EC5B0683F635}"/>
                </c:ext>
              </c:extLst>
            </c:dLbl>
            <c:dLbl>
              <c:idx val="7"/>
              <c:layout>
                <c:manualLayout>
                  <c:x val="7.4104744664224981E-3"/>
                  <c:y val="7.6839657215033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75-4706-BEDC-EC5B0683F635}"/>
                </c:ext>
              </c:extLst>
            </c:dLbl>
            <c:dLbl>
              <c:idx val="8"/>
              <c:layout>
                <c:manualLayout>
                  <c:x val="0"/>
                  <c:y val="8.4157719806941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75-4706-BEDC-EC5B0683F6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#,##0</c:formatCode>
                <c:ptCount val="9"/>
                <c:pt idx="0">
                  <c:v>650</c:v>
                </c:pt>
                <c:pt idx="1">
                  <c:v>660</c:v>
                </c:pt>
                <c:pt idx="2">
                  <c:v>680</c:v>
                </c:pt>
                <c:pt idx="3">
                  <c:v>710</c:v>
                </c:pt>
                <c:pt idx="4">
                  <c:v>740</c:v>
                </c:pt>
                <c:pt idx="5">
                  <c:v>770</c:v>
                </c:pt>
                <c:pt idx="6">
                  <c:v>770</c:v>
                </c:pt>
                <c:pt idx="7">
                  <c:v>770</c:v>
                </c:pt>
                <c:pt idx="8">
                  <c:v>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51-4241-A79C-22CC6EA571C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общеобразовательных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Лист1!$B$3:$J$3</c:f>
              <c:numCache>
                <c:formatCode>#,##0</c:formatCode>
                <c:ptCount val="9"/>
                <c:pt idx="0">
                  <c:v>3864</c:v>
                </c:pt>
                <c:pt idx="1">
                  <c:v>3855</c:v>
                </c:pt>
                <c:pt idx="2">
                  <c:v>3855</c:v>
                </c:pt>
                <c:pt idx="3">
                  <c:v>3855</c:v>
                </c:pt>
                <c:pt idx="4">
                  <c:v>3855</c:v>
                </c:pt>
                <c:pt idx="5">
                  <c:v>3855</c:v>
                </c:pt>
                <c:pt idx="6">
                  <c:v>3855</c:v>
                </c:pt>
                <c:pt idx="7">
                  <c:v>3855</c:v>
                </c:pt>
                <c:pt idx="8">
                  <c:v>3855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51-4241-A79C-22CC6EA57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56747520"/>
        <c:axId val="56749056"/>
        <c:axId val="56742784"/>
      </c:bar3DChart>
      <c:catAx>
        <c:axId val="56747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6749056"/>
        <c:crosses val="autoZero"/>
        <c:auto val="1"/>
        <c:lblAlgn val="ctr"/>
        <c:lblOffset val="100"/>
        <c:noMultiLvlLbl val="0"/>
      </c:catAx>
      <c:valAx>
        <c:axId val="567490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6747520"/>
        <c:crosses val="autoZero"/>
        <c:crossBetween val="between"/>
      </c:valAx>
      <c:serAx>
        <c:axId val="56742784"/>
        <c:scaling>
          <c:orientation val="minMax"/>
        </c:scaling>
        <c:delete val="1"/>
        <c:axPos val="b"/>
        <c:majorTickMark val="out"/>
        <c:minorTickMark val="none"/>
        <c:tickLblPos val="nextTo"/>
        <c:crossAx val="56749056"/>
        <c:crosses val="autoZero"/>
      </c:serAx>
    </c:plotArea>
    <c:legend>
      <c:legendPos val="b"/>
      <c:legendEntry>
        <c:idx val="0"/>
        <c:txPr>
          <a:bodyPr/>
          <a:lstStyle/>
          <a:p>
            <a:pPr>
              <a:defRPr sz="1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8356656531691313"/>
          <c:w val="0.71849474708225691"/>
          <c:h val="7.4099129208174117E-2"/>
        </c:manualLayout>
      </c:layout>
      <c:overlay val="0"/>
      <c:txPr>
        <a:bodyPr/>
        <a:lstStyle/>
        <a:p>
          <a:pPr>
            <a:defRPr sz="13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AC-49B6-BC63-7F34A89530DC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AC-49B6-BC63-7F34A89530DC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AC-49B6-BC63-7F34A89530DC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AC-49B6-BC63-7F34A89530DC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AC-49B6-BC63-7F34A89530DC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AC-49B6-BC63-7F34A89530DC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AC-49B6-BC63-7F34A89530DC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AC-49B6-BC63-7F34A89530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50</c:v>
                </c:pt>
                <c:pt idx="5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DAC-49B6-BC63-7F34A8953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30272"/>
        <c:axId val="209831808"/>
      </c:lineChart>
      <c:catAx>
        <c:axId val="20983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9831808"/>
        <c:crosses val="autoZero"/>
        <c:auto val="1"/>
        <c:lblAlgn val="ctr"/>
        <c:lblOffset val="100"/>
        <c:noMultiLvlLbl val="0"/>
      </c:catAx>
      <c:valAx>
        <c:axId val="209831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9830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9803447304568E-2"/>
          <c:y val="0.15769202983618993"/>
          <c:w val="0.96700205912347592"/>
          <c:h val="0.456392566237425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0-4C4A-AEB6-757F2509B530}"/>
                </c:ext>
              </c:extLst>
            </c:dLbl>
            <c:dLbl>
              <c:idx val="1"/>
              <c:layout>
                <c:manualLayout>
                  <c:x val="-2.3812844749648551E-2"/>
                  <c:y val="-8.2911918221387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0-4C4A-AEB6-757F2509B530}"/>
                </c:ext>
              </c:extLst>
            </c:dLbl>
            <c:dLbl>
              <c:idx val="2"/>
              <c:layout>
                <c:manualLayout>
                  <c:x val="-2.1696441383480543E-2"/>
                  <c:y val="-0.18614998753580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F0-4C4A-AEB6-757F2509B530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0-4C4A-AEB6-757F2509B53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0-4C4A-AEB6-757F2509B530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F0-4C4A-AEB6-757F2509B53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0-4C4A-AEB6-757F2509B530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F0-4C4A-AEB6-757F2509B5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4F0-4C4A-AEB6-757F2509B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02592"/>
        <c:axId val="215104128"/>
      </c:lineChart>
      <c:catAx>
        <c:axId val="21510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5104128"/>
        <c:crosses val="autoZero"/>
        <c:auto val="1"/>
        <c:lblAlgn val="ctr"/>
        <c:lblOffset val="100"/>
        <c:noMultiLvlLbl val="0"/>
      </c:catAx>
      <c:valAx>
        <c:axId val="215104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510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4523981624409583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217388928"/>
        <c:axId val="217390464"/>
        <c:axId val="0"/>
      </c:bar3DChart>
      <c:catAx>
        <c:axId val="21738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390464"/>
        <c:crosses val="autoZero"/>
        <c:auto val="1"/>
        <c:lblAlgn val="ctr"/>
        <c:lblOffset val="100"/>
        <c:noMultiLvlLbl val="0"/>
      </c:catAx>
      <c:valAx>
        <c:axId val="21739046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173889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7656989172064785"/>
          <c:y val="0.85068926950557833"/>
          <c:w val="0.48995580293935975"/>
          <c:h val="9.5090167949938548E-2"/>
        </c:manualLayout>
      </c:layout>
      <c:overlay val="0"/>
      <c:txPr>
        <a:bodyPr/>
        <a:lstStyle/>
        <a:p>
          <a:pPr>
            <a:defRPr sz="13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8244898252368604E-2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9539259147174199E-2"/>
                  <c:y val="0.408342655306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06-4222-916B-CF808066BC85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06-4222-916B-CF808066BC85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06-4222-916B-CF808066BC85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06-4222-916B-CF808066BC85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06-4222-916B-CF808066BC85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06-4222-916B-CF808066BC85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06-4222-916B-CF808066BC85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06-4222-916B-CF808066BC85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06-4222-916B-CF808066BC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20077.2</c:v>
                </c:pt>
                <c:pt idx="1">
                  <c:v>15385.6</c:v>
                </c:pt>
                <c:pt idx="2">
                  <c:v>21924.5</c:v>
                </c:pt>
                <c:pt idx="3">
                  <c:v>1390</c:v>
                </c:pt>
                <c:pt idx="4">
                  <c:v>1390</c:v>
                </c:pt>
                <c:pt idx="5">
                  <c:v>1390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206-4222-916B-CF808066B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505152"/>
        <c:axId val="217523328"/>
      </c:lineChart>
      <c:catAx>
        <c:axId val="217505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7523328"/>
        <c:crosses val="autoZero"/>
        <c:auto val="1"/>
        <c:lblAlgn val="ctr"/>
        <c:lblOffset val="100"/>
        <c:noMultiLvlLbl val="0"/>
      </c:catAx>
      <c:valAx>
        <c:axId val="21752332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7505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06870393265763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0"/>
              <c:layout>
                <c:manualLayout>
                  <c:x val="1.0698072078012811E-2"/>
                  <c:y val="-0.23161695469543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69-4C89-B3B6-A3282EA60614}"/>
                </c:ext>
              </c:extLst>
            </c:dLbl>
            <c:dLbl>
              <c:idx val="1"/>
              <c:layout>
                <c:manualLayout>
                  <c:x val="1.5578914170826897E-2"/>
                  <c:y val="-0.20434673290080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69-4C89-B3B6-A3282EA60614}"/>
                </c:ext>
              </c:extLst>
            </c:dLbl>
            <c:dLbl>
              <c:idx val="2"/>
              <c:layout>
                <c:manualLayout>
                  <c:x val="1.3291981894484842E-2"/>
                  <c:y val="-0.12948387120597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69-4C89-B3B6-A3282EA60614}"/>
                </c:ext>
              </c:extLst>
            </c:dLbl>
            <c:dLbl>
              <c:idx val="3"/>
              <c:layout>
                <c:manualLayout>
                  <c:x val="6.1189437732725041E-3"/>
                  <c:y val="-0.10512308626562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69-4C89-B3B6-A3282EA60614}"/>
                </c:ext>
              </c:extLst>
            </c:dLbl>
            <c:dLbl>
              <c:idx val="4"/>
              <c:layout>
                <c:manualLayout>
                  <c:x val="6.5233567238047775E-3"/>
                  <c:y val="-0.11543569211330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57521386512617E-2"/>
                      <c:h val="6.34389496620763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569-4C89-B3B6-A3282EA60614}"/>
                </c:ext>
              </c:extLst>
            </c:dLbl>
            <c:dLbl>
              <c:idx val="5"/>
              <c:layout>
                <c:manualLayout>
                  <c:x val="7.0475101475752063E-3"/>
                  <c:y val="-6.3500083170799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69-4C89-B3B6-A3282EA60614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69-4C89-B3B6-A3282EA606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20077.2</c:v>
                </c:pt>
                <c:pt idx="1">
                  <c:v>15385.6</c:v>
                </c:pt>
                <c:pt idx="2">
                  <c:v>21924.5</c:v>
                </c:pt>
                <c:pt idx="3">
                  <c:v>1390</c:v>
                </c:pt>
                <c:pt idx="4">
                  <c:v>1390</c:v>
                </c:pt>
                <c:pt idx="5">
                  <c:v>1390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569-4C89-B3B6-A3282EA60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217572864"/>
        <c:axId val="217574400"/>
        <c:axId val="0"/>
      </c:bar3DChart>
      <c:catAx>
        <c:axId val="21757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574400"/>
        <c:crosses val="autoZero"/>
        <c:auto val="1"/>
        <c:lblAlgn val="ctr"/>
        <c:lblOffset val="100"/>
        <c:noMultiLvlLbl val="0"/>
      </c:catAx>
      <c:valAx>
        <c:axId val="21757440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7572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0153533539031798"/>
          <c:y val="0.19603448937698673"/>
          <c:w val="0.23340493545533436"/>
          <c:h val="0.14931077911846263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663744"/>
        <c:axId val="217731072"/>
      </c:lineChart>
      <c:catAx>
        <c:axId val="217663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7731072"/>
        <c:crosses val="autoZero"/>
        <c:auto val="1"/>
        <c:lblAlgn val="ctr"/>
        <c:lblOffset val="100"/>
        <c:noMultiLvlLbl val="0"/>
      </c:catAx>
      <c:valAx>
        <c:axId val="21773107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17663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23-428E-AAC8-2F97C6F3AD3B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23-428E-AAC8-2F97C6F3AD3B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23-428E-AAC8-2F97C6F3AD3B}"/>
                </c:ext>
              </c:extLst>
            </c:dLbl>
            <c:dLbl>
              <c:idx val="3"/>
              <c:layout>
                <c:manualLayout>
                  <c:x val="-2.0196653082868648E-2"/>
                  <c:y val="-0.24533697632058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23-428E-AAC8-2F97C6F3AD3B}"/>
                </c:ext>
              </c:extLst>
            </c:dLbl>
            <c:dLbl>
              <c:idx val="4"/>
              <c:layout>
                <c:manualLayout>
                  <c:x val="-1.998737480358017E-2"/>
                  <c:y val="-0.22408500303582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23-428E-AAC8-2F97C6F3AD3B}"/>
                </c:ext>
              </c:extLst>
            </c:dLbl>
            <c:dLbl>
              <c:idx val="5"/>
              <c:layout>
                <c:manualLayout>
                  <c:x val="5.1274359454342236E-3"/>
                  <c:y val="-0.1183047965998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23-428E-AAC8-2F97C6F3AD3B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23-428E-AAC8-2F97C6F3AD3B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23-428E-AAC8-2F97C6F3AD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</c:v>
                </c:pt>
                <c:pt idx="1">
                  <c:v>31</c:v>
                </c:pt>
                <c:pt idx="2">
                  <c:v>31</c:v>
                </c:pt>
                <c:pt idx="3">
                  <c:v>31</c:v>
                </c:pt>
                <c:pt idx="4">
                  <c:v>31</c:v>
                </c:pt>
                <c:pt idx="5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523-428E-AAC8-2F97C6F3A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762816"/>
        <c:axId val="217768704"/>
      </c:lineChart>
      <c:catAx>
        <c:axId val="21776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768704"/>
        <c:crosses val="autoZero"/>
        <c:auto val="1"/>
        <c:lblAlgn val="ctr"/>
        <c:lblOffset val="100"/>
        <c:noMultiLvlLbl val="0"/>
      </c:catAx>
      <c:valAx>
        <c:axId val="217768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762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99157631305291E-2"/>
          <c:y val="0.14224050068656241"/>
          <c:w val="0.96700205912347592"/>
          <c:h val="0.460624021396555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C-4A1F-89A6-7AA7F86B40F8}"/>
                </c:ext>
              </c:extLst>
            </c:dLbl>
            <c:dLbl>
              <c:idx val="1"/>
              <c:layout>
                <c:manualLayout>
                  <c:x val="-1.3142486974730119E-3"/>
                  <c:y val="-9.9295366500930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8C-4A1F-89A6-7AA7F86B40F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8C-4A1F-89A6-7AA7F86B40F8}"/>
                </c:ext>
              </c:extLst>
            </c:dLbl>
            <c:dLbl>
              <c:idx val="3"/>
              <c:layout>
                <c:manualLayout>
                  <c:x val="-2.0196653082868648E-2"/>
                  <c:y val="-0.21329579080118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8C-4A1F-89A6-7AA7F86B40F8}"/>
                </c:ext>
              </c:extLst>
            </c:dLbl>
            <c:dLbl>
              <c:idx val="4"/>
              <c:layout>
                <c:manualLayout>
                  <c:x val="-1.998737480358017E-2"/>
                  <c:y val="-0.20387095762577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8C-4A1F-89A6-7AA7F86B40F8}"/>
                </c:ext>
              </c:extLst>
            </c:dLbl>
            <c:dLbl>
              <c:idx val="5"/>
              <c:layout>
                <c:manualLayout>
                  <c:x val="-1.4371347299784749E-2"/>
                  <c:y val="-0.159778642420821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8C-4A1F-89A6-7AA7F86B40F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8C-4A1F-89A6-7AA7F86B40F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8C-4A1F-89A6-7AA7F86B40F8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8C-4A1F-89A6-7AA7F86B4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2022</c:v>
                </c:pt>
                <c:pt idx="2">
                  <c:v>2022</c:v>
                </c:pt>
                <c:pt idx="3">
                  <c:v>2022</c:v>
                </c:pt>
                <c:pt idx="4">
                  <c:v>2022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</c:v>
                </c:pt>
                <c:pt idx="1">
                  <c:v>44</c:v>
                </c:pt>
                <c:pt idx="2">
                  <c:v>24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78C-4A1F-89A6-7AA7F86B4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850240"/>
        <c:axId val="217851776"/>
      </c:lineChart>
      <c:catAx>
        <c:axId val="21785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851776"/>
        <c:crosses val="autoZero"/>
        <c:auto val="1"/>
        <c:lblAlgn val="ctr"/>
        <c:lblOffset val="100"/>
        <c:noMultiLvlLbl val="0"/>
      </c:catAx>
      <c:valAx>
        <c:axId val="217851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850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C5-4354-B939-00440610C25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C5-4354-B939-00440610C25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C5-4354-B939-00440610C25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C5-4354-B939-00440610C25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C5-4354-B939-00440610C258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C5-4354-B939-00440610C25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C5-4354-B939-00440610C25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C5-4354-B939-00440610C258}"/>
                </c:ext>
              </c:extLst>
            </c:dLbl>
            <c:dLbl>
              <c:idx val="8"/>
              <c:layout>
                <c:manualLayout>
                  <c:x val="-2.3998502455653849E-2"/>
                  <c:y val="-0.19875037656936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C5-4354-B939-00440610C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0C5-4354-B939-00440610C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904640"/>
        <c:axId val="217906176"/>
      </c:lineChart>
      <c:catAx>
        <c:axId val="21790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906176"/>
        <c:crosses val="autoZero"/>
        <c:auto val="1"/>
        <c:lblAlgn val="ctr"/>
        <c:lblOffset val="100"/>
        <c:noMultiLvlLbl val="0"/>
      </c:catAx>
      <c:valAx>
        <c:axId val="217906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904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976832"/>
        <c:axId val="217978368"/>
      </c:lineChart>
      <c:catAx>
        <c:axId val="21797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978368"/>
        <c:crosses val="autoZero"/>
        <c:auto val="1"/>
        <c:lblAlgn val="ctr"/>
        <c:lblOffset val="100"/>
        <c:noMultiLvlLbl val="0"/>
      </c:catAx>
      <c:valAx>
        <c:axId val="217978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976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Обеспеченность, учреждений на  100 тыс. населения</a:t>
            </a:r>
          </a:p>
        </c:rich>
      </c:tx>
      <c:layout>
        <c:manualLayout>
          <c:xMode val="edge"/>
          <c:yMode val="edge"/>
          <c:x val="9.655316075991556E-2"/>
          <c:y val="1.4586763086929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167185127578417E-2"/>
          <c:y val="0.26141609617008621"/>
          <c:w val="0.9588471651298005"/>
          <c:h val="0.61691267538787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общедоступными библиотеками</c:v>
                </c:pt>
              </c:strCache>
            </c:strRef>
          </c:tx>
          <c:spPr>
            <a:solidFill>
              <a:srgbClr val="7DAE4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0.0</c:formatCode>
                <c:ptCount val="9"/>
                <c:pt idx="0">
                  <c:v>65.3</c:v>
                </c:pt>
                <c:pt idx="1">
                  <c:v>66.099999999999994</c:v>
                </c:pt>
                <c:pt idx="2">
                  <c:v>66.7</c:v>
                </c:pt>
                <c:pt idx="3">
                  <c:v>66.7</c:v>
                </c:pt>
                <c:pt idx="4">
                  <c:v>67.099999999999994</c:v>
                </c:pt>
                <c:pt idx="5">
                  <c:v>67.7</c:v>
                </c:pt>
                <c:pt idx="6">
                  <c:v>67.7</c:v>
                </c:pt>
                <c:pt idx="7">
                  <c:v>67.7</c:v>
                </c:pt>
                <c:pt idx="8">
                  <c:v>67.7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C-4514-989E-1E99605FF3FF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учреждениями культурно-досугового типа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54C-4514-989E-1E99605FF3F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54C-4514-989E-1E99605FF3F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54C-4514-989E-1E99605FF3F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54C-4514-989E-1E99605FF3F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54C-4514-989E-1E99605FF3F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54C-4514-989E-1E99605FF3FF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44,5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4C-4514-989E-1E99605FF3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4C-4514-989E-1E99605FF3F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45,5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4C-4514-989E-1E99605FF3F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45,7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4C-4514-989E-1E99605FF3F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46,2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4C-4514-989E-1E99605FF3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Лист1!$B$3:$J$3</c:f>
              <c:numCache>
                <c:formatCode>0.0</c:formatCode>
                <c:ptCount val="9"/>
                <c:pt idx="0">
                  <c:v>44.5</c:v>
                </c:pt>
                <c:pt idx="1">
                  <c:v>45</c:v>
                </c:pt>
                <c:pt idx="2">
                  <c:v>45.5</c:v>
                </c:pt>
                <c:pt idx="3">
                  <c:v>45.6</c:v>
                </c:pt>
                <c:pt idx="4">
                  <c:v>45.7</c:v>
                </c:pt>
                <c:pt idx="5">
                  <c:v>46.2</c:v>
                </c:pt>
                <c:pt idx="6">
                  <c:v>46.2</c:v>
                </c:pt>
                <c:pt idx="7">
                  <c:v>46.2</c:v>
                </c:pt>
                <c:pt idx="8">
                  <c:v>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4C-4514-989E-1E99605FF3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35288320"/>
        <c:axId val="135289856"/>
      </c:barChart>
      <c:catAx>
        <c:axId val="135288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289856"/>
        <c:crosses val="autoZero"/>
        <c:auto val="1"/>
        <c:lblAlgn val="ctr"/>
        <c:lblOffset val="100"/>
        <c:noMultiLvlLbl val="0"/>
      </c:catAx>
      <c:valAx>
        <c:axId val="1352898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352883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000000000000001E-2"/>
          <c:y val="0.22017298369406396"/>
          <c:w val="0.9"/>
          <c:h val="5.9846659894194153E-2"/>
        </c:manualLayout>
      </c:layout>
      <c:overlay val="0"/>
      <c:spPr>
        <a:noFill/>
      </c:spPr>
      <c:txPr>
        <a:bodyPr/>
        <a:lstStyle/>
        <a:p>
          <a:pPr>
            <a:def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23711675068515E-3"/>
          <c:y val="0.10946938951421163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7433256854604265E-2"/>
                  <c:y val="0.38401613595268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36-4452-BD54-AB62EEB37F0C}"/>
                </c:ext>
              </c:extLst>
            </c:dLbl>
            <c:dLbl>
              <c:idx val="1"/>
              <c:layout>
                <c:manualLayout>
                  <c:x val="-3.3452039430726901E-2"/>
                  <c:y val="0.28131614357596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36-4452-BD54-AB62EEB37F0C}"/>
                </c:ext>
              </c:extLst>
            </c:dLbl>
            <c:dLbl>
              <c:idx val="2"/>
              <c:layout>
                <c:manualLayout>
                  <c:x val="-3.327903134644717E-2"/>
                  <c:y val="-0.21403506083545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36-4452-BD54-AB62EEB37F0C}"/>
                </c:ext>
              </c:extLst>
            </c:dLbl>
            <c:dLbl>
              <c:idx val="3"/>
              <c:layout>
                <c:manualLayout>
                  <c:x val="-3.6180241171572119E-2"/>
                  <c:y val="-0.1516348076065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36-4452-BD54-AB62EEB37F0C}"/>
                </c:ext>
              </c:extLst>
            </c:dLbl>
            <c:dLbl>
              <c:idx val="4"/>
              <c:layout>
                <c:manualLayout>
                  <c:x val="-3.6634745522080896E-2"/>
                  <c:y val="0.248200373509693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36-4452-BD54-AB62EEB37F0C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36-4452-BD54-AB62EEB37F0C}"/>
                </c:ext>
              </c:extLst>
            </c:dLbl>
            <c:dLbl>
              <c:idx val="6"/>
              <c:layout>
                <c:manualLayout>
                  <c:x val="-4.3594658495814793E-2"/>
                  <c:y val="0.4196474300725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36-4452-BD54-AB62EEB37F0C}"/>
                </c:ext>
              </c:extLst>
            </c:dLbl>
            <c:dLbl>
              <c:idx val="7"/>
              <c:layout>
                <c:manualLayout>
                  <c:x val="-4.9044098078112747E-2"/>
                  <c:y val="0.4196474300725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36-4452-BD54-AB62EEB37F0C}"/>
                </c:ext>
              </c:extLst>
            </c:dLbl>
            <c:dLbl>
              <c:idx val="8"/>
              <c:layout>
                <c:manualLayout>
                  <c:x val="-3.5420660027849521E-2"/>
                  <c:y val="0.2564512072665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36-4452-BD54-AB62EEB37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217183.4</c:v>
                </c:pt>
                <c:pt idx="1">
                  <c:v>48329.599999999999</c:v>
                </c:pt>
                <c:pt idx="2">
                  <c:v>33327.599999999999</c:v>
                </c:pt>
                <c:pt idx="3">
                  <c:v>17160.599999999999</c:v>
                </c:pt>
                <c:pt idx="4">
                  <c:v>37036.699999999997</c:v>
                </c:pt>
                <c:pt idx="5">
                  <c:v>10000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836-4452-BD54-AB62EEB37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55808"/>
        <c:axId val="218057344"/>
      </c:lineChart>
      <c:catAx>
        <c:axId val="218055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057344"/>
        <c:crosses val="autoZero"/>
        <c:auto val="1"/>
        <c:lblAlgn val="ctr"/>
        <c:lblOffset val="100"/>
        <c:noMultiLvlLbl val="0"/>
      </c:catAx>
      <c:valAx>
        <c:axId val="2180573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8055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35727258268992E-2"/>
          <c:y val="7.2783033607378755E-2"/>
          <c:w val="0.93501107026443531"/>
          <c:h val="0.6902313159439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944693608686229E-3"/>
                  <c:y val="-2.276389197738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4E-414A-A386-3AF8C0D3C3F2}"/>
                </c:ext>
              </c:extLst>
            </c:dLbl>
            <c:dLbl>
              <c:idx val="1"/>
              <c:layout>
                <c:manualLayout>
                  <c:x val="2.6190491656327471E-3"/>
                  <c:y val="-2.28746984129634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E6-485E-A144-7E9D0701B562}"/>
                </c:ext>
              </c:extLst>
            </c:dLbl>
            <c:dLbl>
              <c:idx val="2"/>
              <c:layout>
                <c:manualLayout>
                  <c:x val="2.4191010127911309E-3"/>
                  <c:y val="5.5655568061335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4E-414A-A386-3AF8C0D3C3F2}"/>
                </c:ext>
              </c:extLst>
            </c:dLbl>
            <c:dLbl>
              <c:idx val="3"/>
              <c:layout>
                <c:manualLayout>
                  <c:x val="1.7598508124591439E-3"/>
                  <c:y val="2.3293448076180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193289513233127E-2"/>
                      <c:h val="8.56029046465084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D4E-414A-A386-3AF8C0D3C3F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4E-414A-A386-3AF8C0D3C3F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4E-414A-A386-3AF8C0D3C3F2}"/>
                </c:ext>
              </c:extLst>
            </c:dLbl>
            <c:dLbl>
              <c:idx val="6"/>
              <c:layout>
                <c:manualLayout>
                  <c:x val="3.4246496076787867E-3"/>
                  <c:y val="1.300481261912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4E-414A-A386-3AF8C0D3C3F2}"/>
                </c:ext>
              </c:extLst>
            </c:dLbl>
            <c:dLbl>
              <c:idx val="7"/>
              <c:layout>
                <c:manualLayout>
                  <c:x val="5.6893324344884939E-3"/>
                  <c:y val="3.8278461145580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D4E-414A-A386-3AF8C0D3C3F2}"/>
                </c:ext>
              </c:extLst>
            </c:dLbl>
            <c:dLbl>
              <c:idx val="8"/>
              <c:layout>
                <c:manualLayout>
                  <c:x val="9.4822207241474909E-4"/>
                  <c:y val="2.0879160624862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4E-414A-A386-3AF8C0D3C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 formatCode="#,##0.00">
                  <c:v>63685.599999999999</c:v>
                </c:pt>
                <c:pt idx="1">
                  <c:v>9159.4</c:v>
                </c:pt>
                <c:pt idx="2">
                  <c:v>11365.3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4E-414A-A386-3AF8C0D3C3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D2A000"/>
            </a:solidFill>
          </c:spPr>
          <c:invertIfNegative val="0"/>
          <c:dLbls>
            <c:dLbl>
              <c:idx val="0"/>
              <c:layout>
                <c:manualLayout>
                  <c:x val="4.1596435233247934E-3"/>
                  <c:y val="-1.09847280286056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4E-414A-A386-3AF8C0D3C3F2}"/>
                </c:ext>
              </c:extLst>
            </c:dLbl>
            <c:dLbl>
              <c:idx val="1"/>
              <c:layout>
                <c:manualLayout>
                  <c:x val="-8.8473174196312683E-4"/>
                  <c:y val="2.20761039021476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4E-414A-A386-3AF8C0D3C3F2}"/>
                </c:ext>
              </c:extLst>
            </c:dLbl>
            <c:dLbl>
              <c:idx val="2"/>
              <c:layout>
                <c:manualLayout>
                  <c:x val="2.9240618127895387E-3"/>
                  <c:y val="9.252508486582678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4E-414A-A386-3AF8C0D3C3F2}"/>
                </c:ext>
              </c:extLst>
            </c:dLbl>
            <c:dLbl>
              <c:idx val="3"/>
              <c:layout>
                <c:manualLayout>
                  <c:x val="2.0330105583839277E-3"/>
                  <c:y val="-1.587210790435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4E-414A-A386-3AF8C0D3C3F2}"/>
                </c:ext>
              </c:extLst>
            </c:dLbl>
            <c:dLbl>
              <c:idx val="4"/>
              <c:layout>
                <c:manualLayout>
                  <c:x val="1.6743443371742353E-3"/>
                  <c:y val="-3.9366832294459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745834954787267E-2"/>
                      <c:h val="9.77840230780965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9D4E-414A-A386-3AF8C0D3C3F2}"/>
                </c:ext>
              </c:extLst>
            </c:dLbl>
            <c:dLbl>
              <c:idx val="5"/>
              <c:layout>
                <c:manualLayout>
                  <c:x val="-7.4839411241453004E-4"/>
                  <c:y val="6.06253738011598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10 000,0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656860538775879E-2"/>
                      <c:h val="8.4499402631845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9D4E-414A-A386-3AF8C0D3C3F2}"/>
                </c:ext>
              </c:extLst>
            </c:dLbl>
            <c:dLbl>
              <c:idx val="6"/>
              <c:layout>
                <c:manualLayout>
                  <c:x val="6.6375545069032437E-3"/>
                  <c:y val="-4.175832124972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4E-414A-A386-3AF8C0D3C3F2}"/>
                </c:ext>
              </c:extLst>
            </c:dLbl>
            <c:dLbl>
              <c:idx val="7"/>
              <c:layout>
                <c:manualLayout>
                  <c:x val="6.6375545069032437E-3"/>
                  <c:y val="-3.1318740937293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D4E-414A-A386-3AF8C0D3C3F2}"/>
                </c:ext>
              </c:extLst>
            </c:dLbl>
            <c:dLbl>
              <c:idx val="8"/>
              <c:layout>
                <c:manualLayout>
                  <c:x val="7.585776579317853E-3"/>
                  <c:y val="-2.4359020729006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4E-414A-A386-3AF8C0D3C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5885.9</c:v>
                </c:pt>
                <c:pt idx="1">
                  <c:v>39170.199999999997</c:v>
                </c:pt>
                <c:pt idx="2">
                  <c:v>21962.3</c:v>
                </c:pt>
                <c:pt idx="3">
                  <c:v>17160.599999999999</c:v>
                </c:pt>
                <c:pt idx="4">
                  <c:v>37036.699999999997</c:v>
                </c:pt>
                <c:pt idx="5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D4E-414A-A386-3AF8C0D3C3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C2-4B7C-9D85-E57F03AC52B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C2-4B7C-9D85-E57F03AC52B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C2-4B7C-9D85-E57F03AC52B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C2-4B7C-9D85-E57F03AC52B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C2-4B7C-9D85-E57F03AC52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 formatCode="#\ ##0.0">
                  <c:v>147611.9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CD-4ABD-89D8-B0DB77F04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8165248"/>
        <c:axId val="218166784"/>
      </c:barChart>
      <c:catAx>
        <c:axId val="2181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166784"/>
        <c:crosses val="autoZero"/>
        <c:auto val="1"/>
        <c:lblAlgn val="ctr"/>
        <c:lblOffset val="100"/>
        <c:noMultiLvlLbl val="0"/>
      </c:catAx>
      <c:valAx>
        <c:axId val="2181667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8165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828854261861637"/>
          <c:y val="0.90261856008604235"/>
          <c:w val="0.62517426933270515"/>
          <c:h val="8.1839437146450117E-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CE-4EA1-971E-17E012262D8E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CE-4EA1-971E-17E012262D8E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40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CE-4EA1-971E-17E012262D8E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CE-4EA1-971E-17E012262D8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CE-4EA1-971E-17E012262D8E}"/>
                </c:ext>
              </c:extLst>
            </c:dLbl>
            <c:dLbl>
              <c:idx val="5"/>
              <c:layout>
                <c:manualLayout>
                  <c:x val="6.2771673499890685E-4"/>
                  <c:y val="-0.18999123554172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CE-4EA1-971E-17E012262D8E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CE-4EA1-971E-17E012262D8E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CE-4EA1-971E-17E012262D8E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CE-4EA1-971E-17E012262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30</c:v>
                </c:pt>
                <c:pt idx="2">
                  <c:v>40</c:v>
                </c:pt>
                <c:pt idx="3">
                  <c:v>52</c:v>
                </c:pt>
                <c:pt idx="4">
                  <c:v>64</c:v>
                </c:pt>
                <c:pt idx="5">
                  <c:v>10</c:v>
                </c:pt>
                <c:pt idx="6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ACE-4EA1-971E-17E012262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520192"/>
        <c:axId val="218521984"/>
      </c:lineChart>
      <c:catAx>
        <c:axId val="21852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21984"/>
        <c:crosses val="autoZero"/>
        <c:auto val="1"/>
        <c:lblAlgn val="ctr"/>
        <c:lblOffset val="100"/>
        <c:noMultiLvlLbl val="0"/>
      </c:catAx>
      <c:valAx>
        <c:axId val="218521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520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8244898252368604E-2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C8-4832-9C4E-D2FDC5F71A8F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C8-4832-9C4E-D2FDC5F71A8F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C8-4832-9C4E-D2FDC5F71A8F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C8-4832-9C4E-D2FDC5F71A8F}"/>
                </c:ext>
              </c:extLst>
            </c:dLbl>
            <c:dLbl>
              <c:idx val="4"/>
              <c:layout>
                <c:manualLayout>
                  <c:x val="-3.9359434237386991E-2"/>
                  <c:y val="0.15494515755978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C8-4832-9C4E-D2FDC5F71A8F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C8-4832-9C4E-D2FDC5F71A8F}"/>
                </c:ext>
              </c:extLst>
            </c:dLbl>
            <c:dLbl>
              <c:idx val="6"/>
              <c:layout>
                <c:manualLayout>
                  <c:x val="-4.2071081212895274E-2"/>
                  <c:y val="0.31624475160133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C8-4832-9C4E-D2FDC5F71A8F}"/>
                </c:ext>
              </c:extLst>
            </c:dLbl>
            <c:dLbl>
              <c:idx val="7"/>
              <c:layout>
                <c:manualLayout>
                  <c:x val="-4.2071081212895274E-2"/>
                  <c:y val="0.24326519353948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C8-4832-9C4E-D2FDC5F71A8F}"/>
                </c:ext>
              </c:extLst>
            </c:dLbl>
            <c:dLbl>
              <c:idx val="8"/>
              <c:layout>
                <c:manualLayout>
                  <c:x val="-3.6642554604779852E-2"/>
                  <c:y val="0.21893867418554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C8-4832-9C4E-D2FDC5F71A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1257.4000000000001</c:v>
                </c:pt>
                <c:pt idx="1">
                  <c:v>1327.4</c:v>
                </c:pt>
                <c:pt idx="2">
                  <c:v>1187.4000000000001</c:v>
                </c:pt>
                <c:pt idx="3">
                  <c:v>1337.4</c:v>
                </c:pt>
                <c:pt idx="4">
                  <c:v>1337.4</c:v>
                </c:pt>
                <c:pt idx="5">
                  <c:v>1337.4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BC8-4832-9C4E-D2FDC5F71A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00416"/>
        <c:axId val="141902208"/>
      </c:lineChart>
      <c:catAx>
        <c:axId val="141900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902208"/>
        <c:crosses val="autoZero"/>
        <c:auto val="1"/>
        <c:lblAlgn val="ctr"/>
        <c:lblOffset val="100"/>
        <c:noMultiLvlLbl val="0"/>
      </c:catAx>
      <c:valAx>
        <c:axId val="1419022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1900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44647189874379E-2"/>
          <c:y val="0"/>
          <c:w val="0.98179322069960095"/>
          <c:h val="0.872595531272316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45000">
                  <a:schemeClr val="accent3">
                    <a:lumMod val="60000"/>
                    <a:lumOff val="40000"/>
                  </a:schemeClr>
                </a:gs>
                <a:gs pos="8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0"/>
              <c:layout>
                <c:manualLayout>
                  <c:x val="1.3219988233629973E-2"/>
                  <c:y val="-0.24742932750188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47-40DC-B635-F8C4BF3BA400}"/>
                </c:ext>
              </c:extLst>
            </c:dLbl>
            <c:dLbl>
              <c:idx val="1"/>
              <c:layout>
                <c:manualLayout>
                  <c:x val="8.1492656207091899E-3"/>
                  <c:y val="-0.19176582904662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47-40DC-B635-F8C4BF3BA400}"/>
                </c:ext>
              </c:extLst>
            </c:dLbl>
            <c:dLbl>
              <c:idx val="2"/>
              <c:layout>
                <c:manualLayout>
                  <c:x val="9.9386257988679939E-3"/>
                  <c:y val="-0.26613216811035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47-40DC-B635-F8C4BF3BA400}"/>
                </c:ext>
              </c:extLst>
            </c:dLbl>
            <c:dLbl>
              <c:idx val="3"/>
              <c:layout>
                <c:manualLayout>
                  <c:x val="2.188341057926034E-2"/>
                  <c:y val="-0.3017352910608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47-40DC-B635-F8C4BF3BA400}"/>
                </c:ext>
              </c:extLst>
            </c:dLbl>
            <c:dLbl>
              <c:idx val="4"/>
              <c:layout>
                <c:manualLayout>
                  <c:x val="2.1445785016620058E-2"/>
                  <c:y val="-0.29013980525461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47-40DC-B635-F8C4BF3BA400}"/>
                </c:ext>
              </c:extLst>
            </c:dLbl>
            <c:dLbl>
              <c:idx val="5"/>
              <c:layout>
                <c:manualLayout>
                  <c:x val="1.6638893515772885E-2"/>
                  <c:y val="-0.29543267593923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47-40DC-B635-F8C4BF3BA400}"/>
                </c:ext>
              </c:extLst>
            </c:dLbl>
            <c:dLbl>
              <c:idx val="6"/>
              <c:layout>
                <c:manualLayout>
                  <c:x val="4.6150594596402065E-3"/>
                  <c:y val="-0.22091782190172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47-40DC-B635-F8C4BF3BA400}"/>
                </c:ext>
              </c:extLst>
            </c:dLbl>
            <c:dLbl>
              <c:idx val="7"/>
              <c:layout>
                <c:manualLayout>
                  <c:x val="1.3517355889629041E-2"/>
                  <c:y val="-0.19841556864953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47-40DC-B635-F8C4BF3BA400}"/>
                </c:ext>
              </c:extLst>
            </c:dLbl>
            <c:dLbl>
              <c:idx val="8"/>
              <c:layout>
                <c:manualLayout>
                  <c:x val="5.7931525241268021E-3"/>
                  <c:y val="-0.18371811911993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47-40DC-B635-F8C4BF3BA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1257.4000000000001</c:v>
                </c:pt>
                <c:pt idx="1">
                  <c:v>1327.4</c:v>
                </c:pt>
                <c:pt idx="2">
                  <c:v>1187.4000000000001</c:v>
                </c:pt>
                <c:pt idx="3">
                  <c:v>1337.4</c:v>
                </c:pt>
                <c:pt idx="4">
                  <c:v>1337.4</c:v>
                </c:pt>
                <c:pt idx="5">
                  <c:v>1337.4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47-40DC-B635-F8C4BF3BA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42229888"/>
        <c:axId val="142231424"/>
        <c:axId val="0"/>
      </c:bar3DChart>
      <c:catAx>
        <c:axId val="14222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231424"/>
        <c:crosses val="autoZero"/>
        <c:auto val="1"/>
        <c:lblAlgn val="ctr"/>
        <c:lblOffset val="100"/>
        <c:noMultiLvlLbl val="0"/>
      </c:catAx>
      <c:valAx>
        <c:axId val="1422314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2229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0141046994353138"/>
          <c:w val="0.35325143335643006"/>
          <c:h val="9.5090167949938548E-2"/>
        </c:manualLayout>
      </c:layout>
      <c:overlay val="0"/>
      <c:txPr>
        <a:bodyPr/>
        <a:lstStyle/>
        <a:p>
          <a:pPr>
            <a:defRPr sz="13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59936"/>
        <c:axId val="141961472"/>
      </c:lineChart>
      <c:catAx>
        <c:axId val="141959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961472"/>
        <c:crosses val="autoZero"/>
        <c:auto val="1"/>
        <c:lblAlgn val="ctr"/>
        <c:lblOffset val="100"/>
        <c:noMultiLvlLbl val="0"/>
      </c:catAx>
      <c:valAx>
        <c:axId val="14196147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1959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80416"/>
        <c:axId val="141981952"/>
      </c:lineChart>
      <c:catAx>
        <c:axId val="14198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981952"/>
        <c:crosses val="autoZero"/>
        <c:auto val="1"/>
        <c:lblAlgn val="ctr"/>
        <c:lblOffset val="100"/>
        <c:noMultiLvlLbl val="0"/>
      </c:catAx>
      <c:valAx>
        <c:axId val="14198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1980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037760"/>
        <c:axId val="142039296"/>
      </c:lineChart>
      <c:catAx>
        <c:axId val="142037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039296"/>
        <c:crosses val="autoZero"/>
        <c:auto val="1"/>
        <c:lblAlgn val="ctr"/>
        <c:lblOffset val="100"/>
        <c:noMultiLvlLbl val="0"/>
      </c:catAx>
      <c:valAx>
        <c:axId val="1420392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2037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CE-4B6A-8955-C66C67C364AA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E-4B6A-8955-C66C67C364AA}"/>
                </c:ext>
              </c:extLst>
            </c:dLbl>
            <c:dLbl>
              <c:idx val="2"/>
              <c:layout>
                <c:manualLayout>
                  <c:x val="-2.019653595223507E-2"/>
                  <c:y val="-0.31741005797035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998315262610581E-2"/>
                      <c:h val="0.24614451858818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DCE-4B6A-8955-C66C67C364AA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CE-4B6A-8955-C66C67C364AA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CE-4B6A-8955-C66C67C364AA}"/>
                </c:ext>
              </c:extLst>
            </c:dLbl>
            <c:dLbl>
              <c:idx val="5"/>
              <c:layout>
                <c:manualLayout>
                  <c:x val="-3.087031773804666E-2"/>
                  <c:y val="-0.129409577678957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CE-4B6A-8955-C66C67C364AA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CE-4B6A-8955-C66C67C364AA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CE-4B6A-8955-C66C67C364AA}"/>
                </c:ext>
              </c:extLst>
            </c:dLbl>
            <c:dLbl>
              <c:idx val="8"/>
              <c:layout>
                <c:manualLayout>
                  <c:x val="-1.0499344824348559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CE-4B6A-8955-C66C67C364AA}"/>
                </c:ext>
              </c:extLst>
            </c:dLbl>
            <c:dLbl>
              <c:idx val="9"/>
              <c:layout>
                <c:manualLayout>
                  <c:x val="-4.499719210435096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CE-4B6A-8955-C66C67C36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DCE-4B6A-8955-C66C67C36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080256"/>
        <c:axId val="142168064"/>
      </c:lineChart>
      <c:catAx>
        <c:axId val="14208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168064"/>
        <c:crosses val="autoZero"/>
        <c:auto val="1"/>
        <c:lblAlgn val="ctr"/>
        <c:lblOffset val="100"/>
        <c:noMultiLvlLbl val="0"/>
      </c:catAx>
      <c:valAx>
        <c:axId val="142168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080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45575798174575644"/>
          <c:w val="0.96700205912347592"/>
          <c:h val="0.1352751893010514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5C-4856-84CD-A61E8FCB009E}"/>
                </c:ext>
              </c:extLst>
            </c:dLbl>
            <c:dLbl>
              <c:idx val="1"/>
              <c:layout>
                <c:manualLayout>
                  <c:x val="-3.4312189573997058E-2"/>
                  <c:y val="-0.2016603466631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C-4856-84CD-A61E8FCB009E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5C-4856-84CD-A61E8FCB009E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C-4856-84CD-A61E8FCB009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5C-4856-84CD-A61E8FCB009E}"/>
                </c:ext>
              </c:extLst>
            </c:dLbl>
            <c:dLbl>
              <c:idx val="5"/>
              <c:layout>
                <c:manualLayout>
                  <c:x val="6.2771673499890685E-4"/>
                  <c:y val="-8.012488486428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C-4856-84CD-A61E8FCB009E}"/>
                </c:ext>
              </c:extLst>
            </c:dLbl>
            <c:dLbl>
              <c:idx val="6"/>
              <c:layout>
                <c:manualLayout>
                  <c:x val="-3.442828469168361E-2"/>
                  <c:y val="-6.4932957679996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5C-4856-84CD-A61E8FCB009E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5C-4856-84CD-A61E8FCB009E}"/>
                </c:ext>
              </c:extLst>
            </c:dLbl>
            <c:dLbl>
              <c:idx val="8"/>
              <c:layout>
                <c:manualLayout>
                  <c:x val="0"/>
                  <c:y val="-5.5506629108637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5C-4856-84CD-A61E8FCB0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65C-4856-84CD-A61E8FCB0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871936"/>
        <c:axId val="142886016"/>
      </c:lineChart>
      <c:catAx>
        <c:axId val="14287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886016"/>
        <c:crosses val="autoZero"/>
        <c:auto val="1"/>
        <c:lblAlgn val="ctr"/>
        <c:lblOffset val="100"/>
        <c:noMultiLvlLbl val="0"/>
      </c:catAx>
      <c:valAx>
        <c:axId val="142886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871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жилых домов, тыс.кв.м общей площади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ввод жилья</c:v>
                </c:pt>
              </c:strCache>
            </c:strRef>
          </c:tx>
          <c:spPr>
            <a:solidFill>
              <a:srgbClr val="A88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180-4C2D-ADDB-7AEE8348407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180-4C2D-ADDB-7AEE8348407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180-4C2D-ADDB-7AEE8348407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180-4C2D-ADDB-7AEE8348407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180-4C2D-ADDB-7AEE8348407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180-4C2D-ADDB-7AEE8348407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164.8</c:v>
                </c:pt>
                <c:pt idx="1">
                  <c:v>32.5</c:v>
                </c:pt>
                <c:pt idx="2">
                  <c:v>38</c:v>
                </c:pt>
                <c:pt idx="3">
                  <c:v>42</c:v>
                </c:pt>
                <c:pt idx="4">
                  <c:v>42</c:v>
                </c:pt>
                <c:pt idx="5">
                  <c:v>42</c:v>
                </c:pt>
                <c:pt idx="6">
                  <c:v>42</c:v>
                </c:pt>
                <c:pt idx="7">
                  <c:v>42</c:v>
                </c:pt>
                <c:pt idx="8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C1-423C-8AC9-FFA311000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4978560"/>
        <c:axId val="134984448"/>
      </c:barChart>
      <c:catAx>
        <c:axId val="134978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984448"/>
        <c:crosses val="autoZero"/>
        <c:auto val="1"/>
        <c:lblAlgn val="ctr"/>
        <c:lblOffset val="100"/>
        <c:noMultiLvlLbl val="0"/>
      </c:catAx>
      <c:valAx>
        <c:axId val="134984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97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13949560866394E-3"/>
          <c:y val="1.3700699059290585E-2"/>
          <c:w val="0.9783522816726109"/>
          <c:h val="0.519000819884353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700032"/>
        <c:axId val="214701568"/>
      </c:lineChart>
      <c:catAx>
        <c:axId val="214700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701568"/>
        <c:crosses val="autoZero"/>
        <c:auto val="1"/>
        <c:lblAlgn val="ctr"/>
        <c:lblOffset val="100"/>
        <c:noMultiLvlLbl val="0"/>
      </c:catAx>
      <c:valAx>
        <c:axId val="2147015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14700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620364276482201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4720512"/>
        <c:axId val="214722048"/>
      </c:barChart>
      <c:catAx>
        <c:axId val="21472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722048"/>
        <c:crosses val="autoZero"/>
        <c:auto val="1"/>
        <c:lblAlgn val="ctr"/>
        <c:lblOffset val="100"/>
        <c:noMultiLvlLbl val="0"/>
      </c:catAx>
      <c:valAx>
        <c:axId val="214722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47205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7412273625789008"/>
          <c:y val="5.659093434062879E-3"/>
          <c:w val="0.72524142581769935"/>
          <c:h val="0.1061632040884346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13949560866394E-3"/>
          <c:y val="0.28667836972354971"/>
          <c:w val="0.9783522816726109"/>
          <c:h val="0.642841837707563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732507427891428E-2"/>
                  <c:y val="-0.23391624234055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A-4DC7-8514-B4F2961004E0}"/>
                </c:ext>
              </c:extLst>
            </c:dLbl>
            <c:dLbl>
              <c:idx val="1"/>
              <c:layout>
                <c:manualLayout>
                  <c:x val="-5.0451208873033601E-2"/>
                  <c:y val="0.18385043583326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A-4DC7-8514-B4F2961004E0}"/>
                </c:ext>
              </c:extLst>
            </c:dLbl>
            <c:dLbl>
              <c:idx val="2"/>
              <c:layout>
                <c:manualLayout>
                  <c:x val="-4.4645724716033841E-2"/>
                  <c:y val="-0.2127839842421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A-4DC7-8514-B4F2961004E0}"/>
                </c:ext>
              </c:extLst>
            </c:dLbl>
            <c:dLbl>
              <c:idx val="3"/>
              <c:layout>
                <c:manualLayout>
                  <c:x val="-5.9537472435266955E-2"/>
                  <c:y val="0.24958142746181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A-4DC7-8514-B4F2961004E0}"/>
                </c:ext>
              </c:extLst>
            </c:dLbl>
            <c:dLbl>
              <c:idx val="4"/>
              <c:layout>
                <c:manualLayout>
                  <c:x val="-3.9359434237386991E-2"/>
                  <c:y val="0.15494515755978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A-4DC7-8514-B4F2961004E0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0A-4DC7-8514-B4F2961004E0}"/>
                </c:ext>
              </c:extLst>
            </c:dLbl>
            <c:dLbl>
              <c:idx val="6"/>
              <c:layout>
                <c:manualLayout>
                  <c:x val="-4.9918235930156624E-2"/>
                  <c:y val="0.345734046806809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0A-4DC7-8514-B4F2961004E0}"/>
                </c:ext>
              </c:extLst>
            </c:dLbl>
            <c:dLbl>
              <c:idx val="7"/>
              <c:layout>
                <c:manualLayout>
                  <c:x val="-5.2928134429126313E-2"/>
                  <c:y val="0.21921118494864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0A-4DC7-8514-B4F2961004E0}"/>
                </c:ext>
              </c:extLst>
            </c:dLbl>
            <c:dLbl>
              <c:idx val="8"/>
              <c:layout>
                <c:manualLayout>
                  <c:x val="-6.5142277510732371E-2"/>
                  <c:y val="0.22509974733510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0A-4DC7-8514-B4F2961004E0}"/>
                </c:ext>
              </c:extLst>
            </c:dLbl>
            <c:dLbl>
              <c:idx val="9"/>
              <c:layout>
                <c:manualLayout>
                  <c:x val="-6.2428055993328367E-2"/>
                  <c:y val="0.21921118494864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0A-4DC7-8514-B4F2961004E0}"/>
                </c:ext>
              </c:extLst>
            </c:dLbl>
            <c:dLbl>
              <c:idx val="10"/>
              <c:layout>
                <c:manualLayout>
                  <c:x val="-4.0654763816477354E-2"/>
                  <c:y val="0.20386228487328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0A-4DC7-8514-B4F2961004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383827.7</c:v>
                </c:pt>
                <c:pt idx="1">
                  <c:v>392591.7</c:v>
                </c:pt>
                <c:pt idx="2">
                  <c:v>438728.6</c:v>
                </c:pt>
                <c:pt idx="3">
                  <c:v>429229.2</c:v>
                </c:pt>
                <c:pt idx="4">
                  <c:v>411181</c:v>
                </c:pt>
                <c:pt idx="5">
                  <c:v>425785.39999999997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90A-4DC7-8514-B4F296100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868992"/>
        <c:axId val="202883072"/>
      </c:lineChart>
      <c:catAx>
        <c:axId val="202868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883072"/>
        <c:crosses val="autoZero"/>
        <c:auto val="1"/>
        <c:lblAlgn val="ctr"/>
        <c:lblOffset val="100"/>
        <c:noMultiLvlLbl val="0"/>
      </c:catAx>
      <c:valAx>
        <c:axId val="202883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868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043249377313541E-3"/>
          <c:y val="0.11414380683120653"/>
          <c:w val="0.99859573312958561"/>
          <c:h val="0.74789242621060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3490476366823403E-2"/>
                  <c:y val="-1.0109980731566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21-4788-9693-7FD313F6BF14}"/>
                </c:ext>
              </c:extLst>
            </c:dLbl>
            <c:dLbl>
              <c:idx val="1"/>
              <c:layout>
                <c:manualLayout>
                  <c:x val="7.83863521337135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21-4788-9693-7FD313F6BF14}"/>
                </c:ext>
              </c:extLst>
            </c:dLbl>
            <c:dLbl>
              <c:idx val="2"/>
              <c:layout>
                <c:manualLayout>
                  <c:x val="3.8076016245108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21-4788-9693-7FD313F6BF14}"/>
                </c:ext>
              </c:extLst>
            </c:dLbl>
            <c:dLbl>
              <c:idx val="3"/>
              <c:layout>
                <c:manualLayout>
                  <c:x val="3.2757934303595895E-3"/>
                  <c:y val="-5.76939539475187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21-4788-9693-7FD313F6BF14}"/>
                </c:ext>
              </c:extLst>
            </c:dLbl>
            <c:dLbl>
              <c:idx val="4"/>
              <c:layout>
                <c:manualLayout>
                  <c:x val="3.3316514214469998E-3"/>
                  <c:y val="-1.6614563922831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21-4788-9693-7FD313F6BF14}"/>
                </c:ext>
              </c:extLst>
            </c:dLbl>
            <c:dLbl>
              <c:idx val="5"/>
              <c:layout>
                <c:manualLayout>
                  <c:x val="-4.1427495710353174E-3"/>
                  <c:y val="-4.1535170838850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21-4788-9693-7FD313F6BF14}"/>
                </c:ext>
              </c:extLst>
            </c:dLbl>
            <c:dLbl>
              <c:idx val="6"/>
              <c:layout>
                <c:manualLayout>
                  <c:x val="4.2128006112430909E-3"/>
                  <c:y val="0.160335720273504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06-4BDA-BEAA-5FFABEC995FF}"/>
                </c:ext>
              </c:extLst>
            </c:dLbl>
            <c:dLbl>
              <c:idx val="7"/>
              <c:layout>
                <c:manualLayout>
                  <c:x val="2.8085337408286244E-3"/>
                  <c:y val="9.6201432164102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06-4BDA-BEAA-5FFABEC995FF}"/>
                </c:ext>
              </c:extLst>
            </c:dLbl>
            <c:dLbl>
              <c:idx val="8"/>
              <c:layout>
                <c:manualLayout>
                  <c:x val="0"/>
                  <c:y val="0.13361310022792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06-4BDA-BEAA-5FFABEC99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358381.4</c:v>
                </c:pt>
                <c:pt idx="1">
                  <c:v>364476.7</c:v>
                </c:pt>
                <c:pt idx="2">
                  <c:v>415689.3</c:v>
                </c:pt>
                <c:pt idx="3">
                  <c:v>408717</c:v>
                </c:pt>
                <c:pt idx="4">
                  <c:v>390632.4</c:v>
                </c:pt>
                <c:pt idx="5">
                  <c:v>405275.8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81-406E-8DDE-C18F933D37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бюджект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097467730887168E-2"/>
                  <c:y val="-3.277119040645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21-4788-9693-7FD313F6BF14}"/>
                </c:ext>
              </c:extLst>
            </c:dLbl>
            <c:dLbl>
              <c:idx val="1"/>
              <c:layout>
                <c:manualLayout>
                  <c:x val="3.9530665263136948E-3"/>
                  <c:y val="-2.208214238821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21-4788-9693-7FD313F6BF14}"/>
                </c:ext>
              </c:extLst>
            </c:dLbl>
            <c:dLbl>
              <c:idx val="2"/>
              <c:layout>
                <c:manualLayout>
                  <c:x val="-7.2673574848806342E-3"/>
                  <c:y val="-1.6737618379102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21-4788-9693-7FD313F6BF14}"/>
                </c:ext>
              </c:extLst>
            </c:dLbl>
            <c:dLbl>
              <c:idx val="3"/>
              <c:layout>
                <c:manualLayout>
                  <c:x val="6.7205779829751988E-3"/>
                  <c:y val="-1.0443704908208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21-4788-9693-7FD313F6BF14}"/>
                </c:ext>
              </c:extLst>
            </c:dLbl>
            <c:dLbl>
              <c:idx val="4"/>
              <c:layout>
                <c:manualLayout>
                  <c:x val="6.8163335034302263E-3"/>
                  <c:y val="-6.3570377702141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21-4788-9693-7FD313F6BF14}"/>
                </c:ext>
              </c:extLst>
            </c:dLbl>
            <c:dLbl>
              <c:idx val="5"/>
              <c:layout>
                <c:manualLayout>
                  <c:x val="1.4179353187032926E-3"/>
                  <c:y val="-2.711245591448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21-4788-9693-7FD313F6BF14}"/>
                </c:ext>
              </c:extLst>
            </c:dLbl>
            <c:dLbl>
              <c:idx val="6"/>
              <c:layout>
                <c:manualLayout>
                  <c:x val="-1.8269180267507311E-2"/>
                  <c:y val="-3.8417448566320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21-4788-9693-7FD313F6BF14}"/>
                </c:ext>
              </c:extLst>
            </c:dLbl>
            <c:dLbl>
              <c:idx val="7"/>
              <c:layout>
                <c:manualLayout>
                  <c:x val="-5.6717412748131706E-3"/>
                  <c:y val="-3.7763751556144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21-4788-9693-7FD313F6B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18003.7</c:v>
                </c:pt>
                <c:pt idx="1">
                  <c:v>17601.400000000001</c:v>
                </c:pt>
                <c:pt idx="2">
                  <c:v>18389.599999999999</c:v>
                </c:pt>
                <c:pt idx="3">
                  <c:v>20512.2</c:v>
                </c:pt>
                <c:pt idx="4">
                  <c:v>20548.599999999999</c:v>
                </c:pt>
                <c:pt idx="5">
                  <c:v>20509.599999999999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281-406E-8DDE-C18F933D37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 поселения Кольского района</c:v>
                </c:pt>
              </c:strCache>
            </c:strRef>
          </c:tx>
          <c:spPr>
            <a:solidFill>
              <a:srgbClr val="72D3D8"/>
            </a:solidFill>
          </c:spPr>
          <c:invertIfNegative val="0"/>
          <c:dLbls>
            <c:dLbl>
              <c:idx val="1"/>
              <c:layout>
                <c:manualLayout>
                  <c:x val="-1.4179353187032926E-3"/>
                  <c:y val="6.2939585926906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221-4788-9693-7FD313F6BF1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21-4788-9693-7FD313F6BF1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21-4788-9693-7FD313F6BF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21-4788-9693-7FD313F6BF14}"/>
                </c:ext>
              </c:extLst>
            </c:dLbl>
            <c:dLbl>
              <c:idx val="6"/>
              <c:layout>
                <c:manualLayout>
                  <c:x val="9.6248672442589538E-3"/>
                  <c:y val="-5.96692960041486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221-4788-9693-7FD313F6BF1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7442.6</c:v>
                </c:pt>
                <c:pt idx="1">
                  <c:v>10513.6</c:v>
                </c:pt>
                <c:pt idx="2">
                  <c:v>4649.7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281-406E-8DDE-C18F933D3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4781952"/>
        <c:axId val="214783488"/>
      </c:barChart>
      <c:catAx>
        <c:axId val="21478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783488"/>
        <c:crosses val="autoZero"/>
        <c:auto val="1"/>
        <c:lblAlgn val="ctr"/>
        <c:lblOffset val="100"/>
        <c:noMultiLvlLbl val="0"/>
      </c:catAx>
      <c:valAx>
        <c:axId val="21478348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4781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7168384313565E-2"/>
          <c:y val="0"/>
          <c:w val="0.69859059152254044"/>
          <c:h val="0.1195532146259843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824064"/>
        <c:axId val="214825600"/>
      </c:lineChart>
      <c:catAx>
        <c:axId val="214824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825600"/>
        <c:crosses val="autoZero"/>
        <c:auto val="1"/>
        <c:lblAlgn val="ctr"/>
        <c:lblOffset val="100"/>
        <c:noMultiLvlLbl val="0"/>
      </c:catAx>
      <c:valAx>
        <c:axId val="214825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4824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290944"/>
        <c:axId val="208292480"/>
      </c:lineChart>
      <c:catAx>
        <c:axId val="20829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8292480"/>
        <c:crosses val="autoZero"/>
        <c:auto val="1"/>
        <c:lblAlgn val="ctr"/>
        <c:lblOffset val="100"/>
        <c:noMultiLvlLbl val="0"/>
      </c:catAx>
      <c:valAx>
        <c:axId val="208292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290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413824"/>
        <c:axId val="208415360"/>
      </c:lineChart>
      <c:catAx>
        <c:axId val="208413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8415360"/>
        <c:crosses val="autoZero"/>
        <c:auto val="1"/>
        <c:lblAlgn val="ctr"/>
        <c:lblOffset val="100"/>
        <c:noMultiLvlLbl val="0"/>
      </c:catAx>
      <c:valAx>
        <c:axId val="20841536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8413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29-4537-B819-E17D56D688A2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29-4537-B819-E17D56D688A2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29-4537-B819-E17D56D688A2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29-4537-B819-E17D56D688A2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29-4537-B819-E17D56D688A2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29-4537-B819-E17D56D688A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29-4537-B819-E17D56D688A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29-4537-B819-E17D56D688A2}"/>
                </c:ext>
              </c:extLst>
            </c:dLbl>
            <c:dLbl>
              <c:idx val="8"/>
              <c:layout>
                <c:manualLayout>
                  <c:x val="-1.6498970438262022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29-4537-B819-E17D56D688A2}"/>
                </c:ext>
              </c:extLst>
            </c:dLbl>
            <c:dLbl>
              <c:idx val="9"/>
              <c:layout>
                <c:manualLayout>
                  <c:x val="-1.9498783245218865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29-4537-B819-E17D56D688A2}"/>
                </c:ext>
              </c:extLst>
            </c:dLbl>
            <c:dLbl>
              <c:idx val="10"/>
              <c:layout>
                <c:manualLayout>
                  <c:x val="-2.9998128069567312E-3"/>
                  <c:y val="-0.13263458232638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29-4537-B819-E17D56D68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529-4537-B819-E17D56D68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456704"/>
        <c:axId val="208462592"/>
      </c:lineChart>
      <c:catAx>
        <c:axId val="2084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8462592"/>
        <c:crosses val="autoZero"/>
        <c:auto val="1"/>
        <c:lblAlgn val="ctr"/>
        <c:lblOffset val="100"/>
        <c:noMultiLvlLbl val="0"/>
      </c:catAx>
      <c:valAx>
        <c:axId val="208462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456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F6-44F8-A5FE-177954B06D2C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F6-44F8-A5FE-177954B06D2C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F6-44F8-A5FE-177954B06D2C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F6-44F8-A5FE-177954B06D2C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F6-44F8-A5FE-177954B06D2C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F6-44F8-A5FE-177954B06D2C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F6-44F8-A5FE-177954B06D2C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F6-44F8-A5FE-177954B06D2C}"/>
                </c:ext>
              </c:extLst>
            </c:dLbl>
            <c:dLbl>
              <c:idx val="8"/>
              <c:layout>
                <c:manualLayout>
                  <c:x val="-1.1999251227826925E-2"/>
                  <c:y val="-2.652691646527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F6-44F8-A5FE-177954B06D2C}"/>
                </c:ext>
              </c:extLst>
            </c:dLbl>
            <c:dLbl>
              <c:idx val="9"/>
              <c:layout>
                <c:manualLayout>
                  <c:x val="-7.4995320173919383E-3"/>
                  <c:y val="-5.3053832930555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F6-44F8-A5FE-177954B06D2C}"/>
                </c:ext>
              </c:extLst>
            </c:dLbl>
            <c:dLbl>
              <c:idx val="10"/>
              <c:layout>
                <c:manualLayout>
                  <c:x val="-5.9996256139134624E-3"/>
                  <c:y val="-2.652691646527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F6-44F8-A5FE-177954B06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BF6-44F8-A5FE-177954B06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64672"/>
        <c:axId val="208366208"/>
      </c:lineChart>
      <c:catAx>
        <c:axId val="20836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8366208"/>
        <c:crosses val="autoZero"/>
        <c:auto val="1"/>
        <c:lblAlgn val="ctr"/>
        <c:lblOffset val="100"/>
        <c:noMultiLvlLbl val="0"/>
      </c:catAx>
      <c:valAx>
        <c:axId val="208366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364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09-4DDD-8833-D4D84AF64DB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09-4DDD-8833-D4D84AF64DB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09-4DDD-8833-D4D84AF64DB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09-4DDD-8833-D4D84AF64DB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09-4DDD-8833-D4D84AF64DB8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09-4DDD-8833-D4D84AF64DB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09-4DDD-8833-D4D84AF64DB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09-4DDD-8833-D4D84AF64DB8}"/>
                </c:ext>
              </c:extLst>
            </c:dLbl>
            <c:dLbl>
              <c:idx val="8"/>
              <c:layout>
                <c:manualLayout>
                  <c:x val="-1.3499157631305291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09-4DDD-8833-D4D84AF64DB8}"/>
                </c:ext>
              </c:extLst>
            </c:dLbl>
            <c:dLbl>
              <c:idx val="9"/>
              <c:layout>
                <c:manualLayout>
                  <c:x val="-1.049934482434867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09-4DDD-8833-D4D84AF64DB8}"/>
                </c:ext>
              </c:extLst>
            </c:dLbl>
            <c:dLbl>
              <c:idx val="10"/>
              <c:layout>
                <c:manualLayout>
                  <c:x val="-4.4997192104350965E-3"/>
                  <c:y val="-0.13263458232638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09-4DDD-8833-D4D84AF64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109-4DDD-8833-D4D84AF64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932480"/>
        <c:axId val="214954752"/>
      </c:lineChart>
      <c:catAx>
        <c:axId val="21493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954752"/>
        <c:crosses val="autoZero"/>
        <c:auto val="1"/>
        <c:lblAlgn val="ctr"/>
        <c:lblOffset val="100"/>
        <c:noMultiLvlLbl val="0"/>
      </c:catAx>
      <c:valAx>
        <c:axId val="214954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4932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DFF6F-A877-4EC8-AA83-F8DC0E980BF0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78030FA-2AB7-45E1-BB97-FDC6AE1928E1}">
      <dgm:prSet custT="1"/>
      <dgm:spPr>
        <a:gradFill rotWithShape="0">
          <a:gsLst>
            <a:gs pos="31000">
              <a:schemeClr val="accent5">
                <a:lumMod val="5000"/>
                <a:lumOff val="95000"/>
              </a:schemeClr>
            </a:gs>
            <a:gs pos="6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algn="l" rtl="0"/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к 2030 году:</a:t>
          </a:r>
        </a:p>
        <a:p>
          <a:pPr algn="l" rtl="0"/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увеличение количества малых предприятий до 563 единиц  (1,9%) к уровню 2023 года</a:t>
          </a:r>
          <a:endParaRPr lang="ru-RU" sz="1400" b="1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44EC8-F3AC-4C7F-B66C-8601FF2770E7}" type="parTrans" cxnId="{41A007C8-0309-4DBF-B60D-85F8E7D6719A}">
      <dgm:prSet/>
      <dgm:spPr/>
      <dgm:t>
        <a:bodyPr/>
        <a:lstStyle/>
        <a:p>
          <a:endParaRPr lang="ru-RU" b="0"/>
        </a:p>
      </dgm:t>
    </dgm:pt>
    <dgm:pt modelId="{0105C261-A59D-4CCE-8695-2187339DD88F}" type="sibTrans" cxnId="{41A007C8-0309-4DBF-B60D-85F8E7D6719A}">
      <dgm:prSet/>
      <dgm:spPr/>
      <dgm:t>
        <a:bodyPr/>
        <a:lstStyle/>
        <a:p>
          <a:endParaRPr lang="ru-RU" b="0"/>
        </a:p>
      </dgm:t>
    </dgm:pt>
    <dgm:pt modelId="{7C81C820-5883-4773-91AC-605D5E8AFB5A}">
      <dgm:prSet custT="1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0"/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индивидуальных предпринимателей до 1040 человек (6,8%) к уровню 2023 года</a:t>
          </a:r>
          <a:endParaRPr lang="ru-RU" sz="1400" b="1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5C571-D99C-4E5A-9AA5-8ED16CC85A4F}" type="parTrans" cxnId="{BFA33135-BEF5-44EB-9CD0-EDA45E8A3417}">
      <dgm:prSet/>
      <dgm:spPr/>
      <dgm:t>
        <a:bodyPr/>
        <a:lstStyle/>
        <a:p>
          <a:endParaRPr lang="ru-RU" b="0"/>
        </a:p>
      </dgm:t>
    </dgm:pt>
    <dgm:pt modelId="{C54E6DCE-07F5-4F60-833F-68E20458F77A}" type="sibTrans" cxnId="{BFA33135-BEF5-44EB-9CD0-EDA45E8A3417}">
      <dgm:prSet/>
      <dgm:spPr/>
      <dgm:t>
        <a:bodyPr/>
        <a:lstStyle/>
        <a:p>
          <a:endParaRPr lang="ru-RU" b="0"/>
        </a:p>
      </dgm:t>
    </dgm:pt>
    <dgm:pt modelId="{48553FA2-37EA-4B35-B7F5-A7133488D4E2}">
      <dgm:prSet custT="1"/>
      <dgm:spPr>
        <a:gradFill rotWithShape="0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среднесписочная </a:t>
          </a:r>
          <a:r>
            <a:rPr lang="ru-RU" sz="1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численность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работников по </a:t>
          </a:r>
          <a:r>
            <a:rPr lang="ru-RU" sz="1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малым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предприятиям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составит 517 человек с ростом (15,7%) к уровню 2023 года</a:t>
          </a:r>
        </a:p>
      </dgm:t>
    </dgm:pt>
    <dgm:pt modelId="{E7A2D3BA-B4DB-4166-B130-3CACF5EB9402}" type="parTrans" cxnId="{ED51DAD2-A7EA-490D-839A-DAD25B4F389D}">
      <dgm:prSet/>
      <dgm:spPr/>
      <dgm:t>
        <a:bodyPr/>
        <a:lstStyle/>
        <a:p>
          <a:endParaRPr lang="ru-RU"/>
        </a:p>
      </dgm:t>
    </dgm:pt>
    <dgm:pt modelId="{885D25BD-8FB5-490E-BA24-246EBA5294CD}" type="sibTrans" cxnId="{ED51DAD2-A7EA-490D-839A-DAD25B4F389D}">
      <dgm:prSet/>
      <dgm:spPr/>
      <dgm:t>
        <a:bodyPr/>
        <a:lstStyle/>
        <a:p>
          <a:endParaRPr lang="ru-RU"/>
        </a:p>
      </dgm:t>
    </dgm:pt>
    <dgm:pt modelId="{CED19E76-BA14-4B06-A8C1-0E7155D02AFD}" type="pres">
      <dgm:prSet presAssocID="{F54DFF6F-A877-4EC8-AA83-F8DC0E980BF0}" presName="linear" presStyleCnt="0">
        <dgm:presLayoutVars>
          <dgm:animLvl val="lvl"/>
          <dgm:resizeHandles val="exact"/>
        </dgm:presLayoutVars>
      </dgm:prSet>
      <dgm:spPr/>
    </dgm:pt>
    <dgm:pt modelId="{9C6368AC-88C2-4E5B-BDA6-EB98B1272EC7}" type="pres">
      <dgm:prSet presAssocID="{378030FA-2AB7-45E1-BB97-FDC6AE1928E1}" presName="parentText" presStyleLbl="node1" presStyleIdx="0" presStyleCnt="3" custScaleX="84193" custScaleY="58627" custLinFactNeighborX="19008" custLinFactNeighborY="15634">
        <dgm:presLayoutVars>
          <dgm:chMax val="0"/>
          <dgm:bulletEnabled val="1"/>
        </dgm:presLayoutVars>
      </dgm:prSet>
      <dgm:spPr/>
    </dgm:pt>
    <dgm:pt modelId="{386C8785-7888-429B-9B52-C93F1BAD24E5}" type="pres">
      <dgm:prSet presAssocID="{0105C261-A59D-4CCE-8695-2187339DD88F}" presName="spacer" presStyleCnt="0"/>
      <dgm:spPr/>
    </dgm:pt>
    <dgm:pt modelId="{64803630-53CB-4150-ADB7-61610D397A99}" type="pres">
      <dgm:prSet presAssocID="{48553FA2-37EA-4B35-B7F5-A7133488D4E2}" presName="parentText" presStyleLbl="node1" presStyleIdx="1" presStyleCnt="3" custScaleX="85600" custScaleY="58067" custLinFactNeighborX="7414" custLinFactNeighborY="21996">
        <dgm:presLayoutVars>
          <dgm:chMax val="0"/>
          <dgm:bulletEnabled val="1"/>
        </dgm:presLayoutVars>
      </dgm:prSet>
      <dgm:spPr/>
    </dgm:pt>
    <dgm:pt modelId="{C5A1F488-4F54-4AFB-A379-D9A4950C0E39}" type="pres">
      <dgm:prSet presAssocID="{885D25BD-8FB5-490E-BA24-246EBA5294CD}" presName="spacer" presStyleCnt="0"/>
      <dgm:spPr/>
    </dgm:pt>
    <dgm:pt modelId="{1A39EDE2-818D-4CE4-A99A-93F9B2A8377A}" type="pres">
      <dgm:prSet presAssocID="{7C81C820-5883-4773-91AC-605D5E8AFB5A}" presName="parentText" presStyleLbl="node1" presStyleIdx="2" presStyleCnt="3" custScaleX="87088" custScaleY="46662" custLinFactNeighborX="14183" custLinFactNeighborY="51666">
        <dgm:presLayoutVars>
          <dgm:chMax val="0"/>
          <dgm:bulletEnabled val="1"/>
        </dgm:presLayoutVars>
      </dgm:prSet>
      <dgm:spPr/>
    </dgm:pt>
  </dgm:ptLst>
  <dgm:cxnLst>
    <dgm:cxn modelId="{967B9F2C-FCA7-41CC-A985-DDA53BD81686}" type="presOf" srcId="{7C81C820-5883-4773-91AC-605D5E8AFB5A}" destId="{1A39EDE2-818D-4CE4-A99A-93F9B2A8377A}" srcOrd="0" destOrd="0" presId="urn:microsoft.com/office/officeart/2005/8/layout/vList2"/>
    <dgm:cxn modelId="{BFA33135-BEF5-44EB-9CD0-EDA45E8A3417}" srcId="{F54DFF6F-A877-4EC8-AA83-F8DC0E980BF0}" destId="{7C81C820-5883-4773-91AC-605D5E8AFB5A}" srcOrd="2" destOrd="0" parTransId="{1C45C571-D99C-4E5A-9AA5-8ED16CC85A4F}" sibTransId="{C54E6DCE-07F5-4F60-833F-68E20458F77A}"/>
    <dgm:cxn modelId="{2112E7B0-85A5-49F1-A743-1C40E01DD045}" type="presOf" srcId="{48553FA2-37EA-4B35-B7F5-A7133488D4E2}" destId="{64803630-53CB-4150-ADB7-61610D397A99}" srcOrd="0" destOrd="0" presId="urn:microsoft.com/office/officeart/2005/8/layout/vList2"/>
    <dgm:cxn modelId="{94B056BB-7E71-4133-82D5-461CB6644BFD}" type="presOf" srcId="{F54DFF6F-A877-4EC8-AA83-F8DC0E980BF0}" destId="{CED19E76-BA14-4B06-A8C1-0E7155D02AFD}" srcOrd="0" destOrd="0" presId="urn:microsoft.com/office/officeart/2005/8/layout/vList2"/>
    <dgm:cxn modelId="{41A007C8-0309-4DBF-B60D-85F8E7D6719A}" srcId="{F54DFF6F-A877-4EC8-AA83-F8DC0E980BF0}" destId="{378030FA-2AB7-45E1-BB97-FDC6AE1928E1}" srcOrd="0" destOrd="0" parTransId="{78F44EC8-F3AC-4C7F-B66C-8601FF2770E7}" sibTransId="{0105C261-A59D-4CCE-8695-2187339DD88F}"/>
    <dgm:cxn modelId="{ED51DAD2-A7EA-490D-839A-DAD25B4F389D}" srcId="{F54DFF6F-A877-4EC8-AA83-F8DC0E980BF0}" destId="{48553FA2-37EA-4B35-B7F5-A7133488D4E2}" srcOrd="1" destOrd="0" parTransId="{E7A2D3BA-B4DB-4166-B130-3CACF5EB9402}" sibTransId="{885D25BD-8FB5-490E-BA24-246EBA5294CD}"/>
    <dgm:cxn modelId="{691719F5-2F1D-418F-AA5E-BF6D39D39780}" type="presOf" srcId="{378030FA-2AB7-45E1-BB97-FDC6AE1928E1}" destId="{9C6368AC-88C2-4E5B-BDA6-EB98B1272EC7}" srcOrd="0" destOrd="0" presId="urn:microsoft.com/office/officeart/2005/8/layout/vList2"/>
    <dgm:cxn modelId="{9847959F-33AD-4E66-A483-DDA256928326}" type="presParOf" srcId="{CED19E76-BA14-4B06-A8C1-0E7155D02AFD}" destId="{9C6368AC-88C2-4E5B-BDA6-EB98B1272EC7}" srcOrd="0" destOrd="0" presId="urn:microsoft.com/office/officeart/2005/8/layout/vList2"/>
    <dgm:cxn modelId="{3D6A22DC-63CB-463F-95B5-B099921275F9}" type="presParOf" srcId="{CED19E76-BA14-4B06-A8C1-0E7155D02AFD}" destId="{386C8785-7888-429B-9B52-C93F1BAD24E5}" srcOrd="1" destOrd="0" presId="urn:microsoft.com/office/officeart/2005/8/layout/vList2"/>
    <dgm:cxn modelId="{3B7DDB23-A103-4FBC-9952-6E01B888C6A4}" type="presParOf" srcId="{CED19E76-BA14-4B06-A8C1-0E7155D02AFD}" destId="{64803630-53CB-4150-ADB7-61610D397A99}" srcOrd="2" destOrd="0" presId="urn:microsoft.com/office/officeart/2005/8/layout/vList2"/>
    <dgm:cxn modelId="{6190472D-FE95-43FC-A0BA-BEE02A6B8C9F}" type="presParOf" srcId="{CED19E76-BA14-4B06-A8C1-0E7155D02AFD}" destId="{C5A1F488-4F54-4AFB-A379-D9A4950C0E39}" srcOrd="3" destOrd="0" presId="urn:microsoft.com/office/officeart/2005/8/layout/vList2"/>
    <dgm:cxn modelId="{3D6EA949-1B86-493C-B395-E83A915795ED}" type="presParOf" srcId="{CED19E76-BA14-4B06-A8C1-0E7155D02AFD}" destId="{1A39EDE2-818D-4CE4-A99A-93F9B2A8377A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368AC-88C2-4E5B-BDA6-EB98B1272EC7}">
      <dsp:nvSpPr>
        <dsp:cNvPr id="0" name=""/>
        <dsp:cNvSpPr/>
      </dsp:nvSpPr>
      <dsp:spPr>
        <a:xfrm>
          <a:off x="1158149" y="24887"/>
          <a:ext cx="6168664" cy="581673"/>
        </a:xfrm>
        <a:prstGeom prst="roundRect">
          <a:avLst/>
        </a:prstGeom>
        <a:gradFill rotWithShape="0">
          <a:gsLst>
            <a:gs pos="31000">
              <a:schemeClr val="accent5">
                <a:lumMod val="5000"/>
                <a:lumOff val="95000"/>
              </a:schemeClr>
            </a:gs>
            <a:gs pos="6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к 2030 году: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увеличение количества малых предприятий до 563 единиц  (1,9%) к уровню 2023 года</a:t>
          </a:r>
          <a:endParaRPr lang="ru-RU" sz="1400" b="1" kern="1200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6544" y="53282"/>
        <a:ext cx="6111874" cy="524883"/>
      </dsp:txXfrm>
    </dsp:sp>
    <dsp:sp modelId="{64803630-53CB-4150-ADB7-61610D397A99}">
      <dsp:nvSpPr>
        <dsp:cNvPr id="0" name=""/>
        <dsp:cNvSpPr/>
      </dsp:nvSpPr>
      <dsp:spPr>
        <a:xfrm>
          <a:off x="1055061" y="768912"/>
          <a:ext cx="6271752" cy="576117"/>
        </a:xfrm>
        <a:prstGeom prst="roundRect">
          <a:avLst/>
        </a:prstGeom>
        <a:gradFill rotWithShape="0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среднесписочная </a:t>
          </a:r>
          <a:r>
            <a:rPr lang="ru-RU" sz="1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численность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работников по </a:t>
          </a:r>
          <a:r>
            <a:rPr lang="ru-RU" sz="1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малым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предприятиям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составит 517 человек с ростом (15,7%) к уровню 2023 года</a:t>
          </a:r>
        </a:p>
      </dsp:txBody>
      <dsp:txXfrm>
        <a:off x="1083185" y="797036"/>
        <a:ext cx="6215504" cy="519869"/>
      </dsp:txXfrm>
    </dsp:sp>
    <dsp:sp modelId="{1A39EDE2-818D-4CE4-A99A-93F9B2A8377A}">
      <dsp:nvSpPr>
        <dsp:cNvPr id="0" name=""/>
        <dsp:cNvSpPr/>
      </dsp:nvSpPr>
      <dsp:spPr>
        <a:xfrm>
          <a:off x="946038" y="1465119"/>
          <a:ext cx="6380775" cy="462961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индивидуальных предпринимателей до 1040 человек (6,8%) к уровню 2023 года</a:t>
          </a:r>
          <a:endParaRPr lang="ru-RU" sz="1400" b="1" kern="1200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8638" y="1487719"/>
        <a:ext cx="6335575" cy="417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</cdr:x>
      <cdr:y>0.86733</cdr:y>
    </cdr:from>
    <cdr:to>
      <cdr:x>0.86062</cdr:x>
      <cdr:y>1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 flipH="1">
          <a:off x="3629" y="3441758"/>
          <a:ext cx="3122971" cy="526461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810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Среднесписочная численность работников организаций  составит 22,8 тыс. человек</a:t>
          </a:r>
          <a:endParaRPr lang="ru-RU" sz="1200" dirty="0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0.01701</cdr:x>
      <cdr:y>0.70759</cdr:y>
    </cdr:from>
    <cdr:to>
      <cdr:x>0.79759</cdr:x>
      <cdr:y>0.83463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 flipH="1">
          <a:off x="61797" y="2807873"/>
          <a:ext cx="2835819" cy="504123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810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1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лиц в трудоспособном возрасте составит 27,7 тыс. человек</a:t>
          </a:r>
          <a:endParaRPr lang="ru-RU" sz="1200" dirty="0">
            <a:solidFill>
              <a:prstClr val="white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0.02058</cdr:x>
      <cdr:y>0.51613</cdr:y>
    </cdr:from>
    <cdr:to>
      <cdr:x>0.55613</cdr:x>
      <cdr:y>0.66044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 flipH="1">
          <a:off x="74771" y="2048112"/>
          <a:ext cx="1945627" cy="572653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810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безработных составит 0,2 тыс. человек. </a:t>
          </a:r>
        </a:p>
      </cdr:txBody>
    </cdr:sp>
  </cdr:relSizeAnchor>
  <cdr:relSizeAnchor xmlns:cdr="http://schemas.openxmlformats.org/drawingml/2006/chartDrawing">
    <cdr:from>
      <cdr:x>0.46846</cdr:x>
      <cdr:y>0.20671</cdr:y>
    </cdr:from>
    <cdr:to>
      <cdr:x>0.71352</cdr:x>
      <cdr:y>0.30916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21BAC328-1508-4CF0-AD49-A59E6376B373}"/>
            </a:ext>
          </a:extLst>
        </cdr:cNvPr>
        <cdr:cNvCxnSpPr/>
      </cdr:nvCxnSpPr>
      <cdr:spPr>
        <a:xfrm xmlns:a="http://schemas.openxmlformats.org/drawingml/2006/main" flipH="1">
          <a:off x="1701896" y="820268"/>
          <a:ext cx="890288" cy="40654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0.71352</cdr:x>
      <cdr:y>0.20671</cdr:y>
    </cdr:from>
    <cdr:to>
      <cdr:x>0.85224</cdr:x>
      <cdr:y>0.87169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E721EBD-4179-4E52-AE99-F1230459CB1A}"/>
            </a:ext>
          </a:extLst>
        </cdr:cNvPr>
        <cdr:cNvCxnSpPr/>
      </cdr:nvCxnSpPr>
      <cdr:spPr>
        <a:xfrm xmlns:a="http://schemas.openxmlformats.org/drawingml/2006/main">
          <a:off x="2592184" y="820268"/>
          <a:ext cx="503946" cy="263879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0.66234</cdr:x>
      <cdr:y>0.20671</cdr:y>
    </cdr:from>
    <cdr:to>
      <cdr:x>0.71352</cdr:x>
      <cdr:y>0.71802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1E721EBD-4179-4E52-AE99-F1230459CB1A}"/>
            </a:ext>
          </a:extLst>
        </cdr:cNvPr>
        <cdr:cNvCxnSpPr/>
      </cdr:nvCxnSpPr>
      <cdr:spPr>
        <a:xfrm xmlns:a="http://schemas.openxmlformats.org/drawingml/2006/main" flipH="1">
          <a:off x="2406243" y="820268"/>
          <a:ext cx="185941" cy="202899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0.54274</cdr:x>
      <cdr:y>0.20671</cdr:y>
    </cdr:from>
    <cdr:to>
      <cdr:x>0.71352</cdr:x>
      <cdr:y>0.50877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1E721EBD-4179-4E52-AE99-F1230459CB1A}"/>
            </a:ext>
          </a:extLst>
        </cdr:cNvPr>
        <cdr:cNvCxnSpPr/>
      </cdr:nvCxnSpPr>
      <cdr:spPr>
        <a:xfrm xmlns:a="http://schemas.openxmlformats.org/drawingml/2006/main" flipH="1">
          <a:off x="1971734" y="820268"/>
          <a:ext cx="620450" cy="119863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0.35322</cdr:x>
      <cdr:y>0.91933</cdr:y>
    </cdr:from>
    <cdr:to>
      <cdr:x>0.64354</cdr:x>
      <cdr:y>0.98512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53916" y="5031133"/>
          <a:ext cx="2592288" cy="3600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itchFamily="18" charset="0"/>
              <a:cs typeface="Times New Roman" pitchFamily="18" charset="0"/>
            </a:rPr>
            <a:t>    163 028,1 тыс.  рублей</a:t>
          </a:r>
        </a:p>
      </cdr:txBody>
    </cdr:sp>
  </cdr:relSizeAnchor>
  <cdr:relSizeAnchor xmlns:cdr="http://schemas.openxmlformats.org/drawingml/2006/chartDrawing">
    <cdr:from>
      <cdr:x>0.7</cdr:x>
      <cdr:y>0.91933</cdr:y>
    </cdr:from>
    <cdr:to>
      <cdr:x>0.95806</cdr:x>
      <cdr:y>0.97196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250294" y="5031133"/>
          <a:ext cx="2304222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itchFamily="18" charset="0"/>
              <a:cs typeface="Times New Roman" pitchFamily="18" charset="0"/>
            </a:rPr>
            <a:t>136 771,2 тыс.   рублей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7B065-F4EF-465F-B89F-9EC7A6FCEE6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82E1-4D28-430B-9221-1553A6A87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7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82E1-4D28-430B-9221-1553A6A876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32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82E1-4D28-430B-9221-1553A6A876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98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9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28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9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2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82E1-4D28-430B-9221-1553A6A87675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4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4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4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56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29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4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73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7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2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8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075DE-78AF-4FB2-AA3B-3B70EB1890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1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chart" Target="../charts/chart6.xml"/><Relationship Id="rId4" Type="http://schemas.openxmlformats.org/officeDocument/2006/relationships/diagramData" Target="../diagrams/data1.xml"/><Relationship Id="rId9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28.png"/><Relationship Id="rId7" Type="http://schemas.openxmlformats.org/officeDocument/2006/relationships/hyperlink" Target="http://akolr.gov-murman.ru/deyatelnost/programmy/municipal-nye-programmy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3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28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5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28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8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28.png"/><Relationship Id="rId7" Type="http://schemas.openxmlformats.org/officeDocument/2006/relationships/chart" Target="../charts/chart22.xml"/><Relationship Id="rId12" Type="http://schemas.openxmlformats.org/officeDocument/2006/relationships/chart" Target="../charts/chart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1.xml"/><Relationship Id="rId11" Type="http://schemas.openxmlformats.org/officeDocument/2006/relationships/chart" Target="../charts/chart26.xml"/><Relationship Id="rId5" Type="http://schemas.openxmlformats.org/officeDocument/2006/relationships/image" Target="../media/image32.png"/><Relationship Id="rId10" Type="http://schemas.openxmlformats.org/officeDocument/2006/relationships/chart" Target="../charts/chart25.xml"/><Relationship Id="rId4" Type="http://schemas.microsoft.com/office/2007/relationships/hdphoto" Target="../media/hdphoto7.wdp"/><Relationship Id="rId9" Type="http://schemas.openxmlformats.org/officeDocument/2006/relationships/chart" Target="../charts/chart2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image" Target="../media/image28.png"/><Relationship Id="rId7" Type="http://schemas.openxmlformats.org/officeDocument/2006/relationships/chart" Target="../charts/chart2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8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image" Target="../media/image28.png"/><Relationship Id="rId7" Type="http://schemas.openxmlformats.org/officeDocument/2006/relationships/chart" Target="../charts/chart3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2.xml"/><Relationship Id="rId5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chart" Target="../charts/chart35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4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9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3" Type="http://schemas.openxmlformats.org/officeDocument/2006/relationships/image" Target="../media/image28.png"/><Relationship Id="rId7" Type="http://schemas.openxmlformats.org/officeDocument/2006/relationships/chart" Target="../charts/chart4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1.xml"/><Relationship Id="rId5" Type="http://schemas.openxmlformats.org/officeDocument/2006/relationships/image" Target="../media/image32.png"/><Relationship Id="rId10" Type="http://schemas.openxmlformats.org/officeDocument/2006/relationships/chart" Target="../charts/chart45.xml"/><Relationship Id="rId4" Type="http://schemas.microsoft.com/office/2007/relationships/hdphoto" Target="../media/hdphoto7.wdp"/><Relationship Id="rId9" Type="http://schemas.openxmlformats.org/officeDocument/2006/relationships/chart" Target="../charts/chart4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8.xml"/><Relationship Id="rId3" Type="http://schemas.openxmlformats.org/officeDocument/2006/relationships/image" Target="../media/image28.png"/><Relationship Id="rId7" Type="http://schemas.openxmlformats.org/officeDocument/2006/relationships/chart" Target="../charts/chart4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6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2.xml"/><Relationship Id="rId3" Type="http://schemas.openxmlformats.org/officeDocument/2006/relationships/image" Target="../media/image22.jpg"/><Relationship Id="rId7" Type="http://schemas.openxmlformats.org/officeDocument/2006/relationships/chart" Target="../charts/chart5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0.xml"/><Relationship Id="rId5" Type="http://schemas.openxmlformats.org/officeDocument/2006/relationships/chart" Target="../charts/chart49.xml"/><Relationship Id="rId4" Type="http://schemas.openxmlformats.org/officeDocument/2006/relationships/image" Target="../media/image32.png"/><Relationship Id="rId9" Type="http://schemas.openxmlformats.org/officeDocument/2006/relationships/chart" Target="../charts/chart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5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4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8.xml"/><Relationship Id="rId3" Type="http://schemas.openxmlformats.org/officeDocument/2006/relationships/image" Target="../media/image28.png"/><Relationship Id="rId7" Type="http://schemas.openxmlformats.org/officeDocument/2006/relationships/chart" Target="../charts/chart5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6.xml"/><Relationship Id="rId11" Type="http://schemas.openxmlformats.org/officeDocument/2006/relationships/chart" Target="../charts/chart61.xml"/><Relationship Id="rId5" Type="http://schemas.openxmlformats.org/officeDocument/2006/relationships/image" Target="../media/image32.png"/><Relationship Id="rId10" Type="http://schemas.openxmlformats.org/officeDocument/2006/relationships/chart" Target="../charts/chart60.xml"/><Relationship Id="rId4" Type="http://schemas.microsoft.com/office/2007/relationships/hdphoto" Target="../media/hdphoto7.wdp"/><Relationship Id="rId9" Type="http://schemas.openxmlformats.org/officeDocument/2006/relationships/chart" Target="../charts/chart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3.xml"/><Relationship Id="rId5" Type="http://schemas.openxmlformats.org/officeDocument/2006/relationships/chart" Target="../charts/chart62.xml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image" Target="../media/image22.jpg"/><Relationship Id="rId7" Type="http://schemas.openxmlformats.org/officeDocument/2006/relationships/chart" Target="../charts/chart6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6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8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1.xml"/><Relationship Id="rId5" Type="http://schemas.openxmlformats.org/officeDocument/2006/relationships/chart" Target="../charts/chart70.xml"/><Relationship Id="rId4" Type="http://schemas.microsoft.com/office/2007/relationships/hdphoto" Target="../media/hdphoto7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4.xml"/><Relationship Id="rId3" Type="http://schemas.openxmlformats.org/officeDocument/2006/relationships/image" Target="../media/image28.png"/><Relationship Id="rId7" Type="http://schemas.openxmlformats.org/officeDocument/2006/relationships/chart" Target="../charts/chart7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2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8.xml"/><Relationship Id="rId3" Type="http://schemas.openxmlformats.org/officeDocument/2006/relationships/image" Target="../media/image28.png"/><Relationship Id="rId7" Type="http://schemas.openxmlformats.org/officeDocument/2006/relationships/chart" Target="../charts/chart7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6.xml"/><Relationship Id="rId5" Type="http://schemas.openxmlformats.org/officeDocument/2006/relationships/chart" Target="../charts/chart75.xml"/><Relationship Id="rId4" Type="http://schemas.microsoft.com/office/2007/relationships/hdphoto" Target="../media/hdphoto7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1.xml"/><Relationship Id="rId3" Type="http://schemas.openxmlformats.org/officeDocument/2006/relationships/image" Target="../media/image28.png"/><Relationship Id="rId7" Type="http://schemas.openxmlformats.org/officeDocument/2006/relationships/chart" Target="../charts/chart8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9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8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3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7.xml"/><Relationship Id="rId3" Type="http://schemas.openxmlformats.org/officeDocument/2006/relationships/image" Target="../media/image28.png"/><Relationship Id="rId7" Type="http://schemas.openxmlformats.org/officeDocument/2006/relationships/chart" Target="../charts/chart8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5.xml"/><Relationship Id="rId5" Type="http://schemas.openxmlformats.org/officeDocument/2006/relationships/image" Target="../media/image32.png"/><Relationship Id="rId10" Type="http://schemas.openxmlformats.org/officeDocument/2006/relationships/chart" Target="../charts/chart89.xml"/><Relationship Id="rId4" Type="http://schemas.microsoft.com/office/2007/relationships/hdphoto" Target="../media/hdphoto7.wdp"/><Relationship Id="rId9" Type="http://schemas.openxmlformats.org/officeDocument/2006/relationships/chart" Target="../charts/chart8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3.xml"/><Relationship Id="rId3" Type="http://schemas.openxmlformats.org/officeDocument/2006/relationships/image" Target="../media/image22.jpg"/><Relationship Id="rId7" Type="http://schemas.openxmlformats.org/officeDocument/2006/relationships/chart" Target="../charts/chart9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1.xml"/><Relationship Id="rId5" Type="http://schemas.openxmlformats.org/officeDocument/2006/relationships/chart" Target="../charts/chart90.xml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7.xml"/><Relationship Id="rId3" Type="http://schemas.openxmlformats.org/officeDocument/2006/relationships/image" Target="../media/image28.png"/><Relationship Id="rId7" Type="http://schemas.openxmlformats.org/officeDocument/2006/relationships/chart" Target="../charts/chart9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5.xml"/><Relationship Id="rId5" Type="http://schemas.openxmlformats.org/officeDocument/2006/relationships/chart" Target="../charts/chart94.xml"/><Relationship Id="rId10" Type="http://schemas.openxmlformats.org/officeDocument/2006/relationships/chart" Target="../charts/chart99.xml"/><Relationship Id="rId4" Type="http://schemas.microsoft.com/office/2007/relationships/hdphoto" Target="../media/hdphoto7.wdp"/><Relationship Id="rId9" Type="http://schemas.openxmlformats.org/officeDocument/2006/relationships/chart" Target="../charts/char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10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0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10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3.xml"/><Relationship Id="rId5" Type="http://schemas.openxmlformats.org/officeDocument/2006/relationships/chart" Target="../charts/chart102.xml"/><Relationship Id="rId4" Type="http://schemas.microsoft.com/office/2007/relationships/hdphoto" Target="../media/hdphoto7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10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5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10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8.xml"/><Relationship Id="rId5" Type="http://schemas.openxmlformats.org/officeDocument/2006/relationships/chart" Target="../charts/chart107.xml"/><Relationship Id="rId4" Type="http://schemas.microsoft.com/office/2007/relationships/hdphoto" Target="../media/hdphoto7.wdp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1.xml"/><Relationship Id="rId4" Type="http://schemas.openxmlformats.org/officeDocument/2006/relationships/chart" Target="../charts/chart110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3.xml"/><Relationship Id="rId4" Type="http://schemas.openxmlformats.org/officeDocument/2006/relationships/chart" Target="../charts/chart11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5.xml"/><Relationship Id="rId4" Type="http://schemas.openxmlformats.org/officeDocument/2006/relationships/chart" Target="../charts/chart1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6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C1973-5AAE-46CC-BE9E-B59F2CE89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2"/>
            <a:ext cx="9144000" cy="6890532"/>
          </a:xfrm>
          <a:prstGeom prst="rect">
            <a:avLst/>
          </a:prstGeom>
        </p:spPr>
      </p:pic>
      <p:pic>
        <p:nvPicPr>
          <p:cNvPr id="3" name="Picture 4" descr="\\Server-fo-2\gsv\НГ 2012-13_поздравления\герб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4511"/>
            <a:ext cx="93658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7584" y="692696"/>
            <a:ext cx="6768752" cy="475252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Бюджет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Кольского</a:t>
            </a:r>
            <a:r>
              <a:rPr lang="ru-RU" sz="3600" dirty="0">
                <a:ln w="10160">
                  <a:solidFill>
                    <a:srgbClr val="CC9900"/>
                  </a:solidFill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 </a:t>
            </a: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района</a:t>
            </a:r>
            <a:r>
              <a:rPr lang="ru-RU" sz="3600" dirty="0">
                <a:ln w="10160">
                  <a:solidFill>
                    <a:srgbClr val="CC9900"/>
                  </a:solidFill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 </a:t>
            </a: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на 2025 год и плановый</a:t>
            </a:r>
            <a:r>
              <a:rPr lang="ru-RU" sz="3600" dirty="0">
                <a:ln w="10160">
                  <a:solidFill>
                    <a:srgbClr val="CC9900"/>
                  </a:solidFill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KaiTi" pitchFamily="49" charset="-122"/>
                <a:cs typeface="Estrangelo Edessa" pitchFamily="66" charset="0"/>
              </a:rPr>
              <a:t>период 2026 и 2027 годов</a:t>
            </a:r>
            <a:endParaRPr lang="en-US" sz="3600" dirty="0">
              <a:ln w="10160">
                <a:noFill/>
                <a:prstDash val="solid"/>
              </a:ln>
              <a:solidFill>
                <a:srgbClr val="2636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ea typeface="KaiTi" pitchFamily="49" charset="-122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8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1960755" y="199352"/>
            <a:ext cx="3428762" cy="482711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spc="38" dirty="0">
                <a:ln w="11430"/>
                <a:gradFill>
                  <a:gsLst>
                    <a:gs pos="25000">
                      <a:srgbClr val="60B5CC">
                        <a:satMod val="155000"/>
                      </a:srgbClr>
                    </a:gs>
                    <a:gs pos="100000">
                      <a:srgbClr val="60B5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spc="38" dirty="0">
                <a:ln w="11430"/>
                <a:solidFill>
                  <a:schemeClr val="tx1"/>
                </a:solidFill>
              </a:rPr>
              <a:t>Труд и занятость</a:t>
            </a:r>
          </a:p>
        </p:txBody>
      </p:sp>
      <p:graphicFrame>
        <p:nvGraphicFramePr>
          <p:cNvPr id="8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448096"/>
              </p:ext>
            </p:extLst>
          </p:nvPr>
        </p:nvGraphicFramePr>
        <p:xfrm>
          <a:off x="395640" y="2490218"/>
          <a:ext cx="3632950" cy="3968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141633"/>
              </p:ext>
            </p:extLst>
          </p:nvPr>
        </p:nvGraphicFramePr>
        <p:xfrm>
          <a:off x="4028590" y="4102307"/>
          <a:ext cx="3866401" cy="247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Содержимое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860249"/>
              </p:ext>
            </p:extLst>
          </p:nvPr>
        </p:nvGraphicFramePr>
        <p:xfrm>
          <a:off x="3491770" y="539856"/>
          <a:ext cx="5184686" cy="3301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 flipH="1">
            <a:off x="509651" y="3310486"/>
            <a:ext cx="1587885" cy="1080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(к трудоспособному населению)  составит – 0,8%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103EA1-F2EE-4045-8AD3-31D5101E51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69" b="89970" l="9980" r="89970">
                        <a14:foregroundMark x1="62500" y1="37451" x2="62500" y2="37451"/>
                        <a14:foregroundMark x1="61038" y1="34634" x2="61038" y2="34634"/>
                        <a14:foregroundMark x1="59627" y1="33004" x2="59627" y2="33004"/>
                        <a14:foregroundMark x1="61038" y1="33449" x2="61038" y2="33449"/>
                        <a14:foregroundMark x1="61542" y1="34881" x2="64163" y2="40711"/>
                        <a14:foregroundMark x1="39315" y1="31126" x2="35282" y2="39773"/>
                        <a14:foregroundMark x1="46976" y1="24111" x2="44355" y2="14032"/>
                        <a14:foregroundMark x1="44355" y1="14032" x2="52470" y2="20652"/>
                        <a14:foregroundMark x1="52470" y1="20652" x2="53175" y2="24555"/>
                        <a14:foregroundMark x1="47177" y1="6769" x2="52671" y2="10771"/>
                        <a14:foregroundMark x1="55544" y1="11462" x2="44758" y2="10277"/>
                        <a14:foregroundMark x1="44758" y1="10277" x2="42641" y2="20553"/>
                        <a14:foregroundMark x1="42641" y1="20553" x2="48286" y2="28755"/>
                        <a14:foregroundMark x1="48286" y1="28755" x2="56250" y2="25049"/>
                        <a14:foregroundMark x1="54133" y1="11709" x2="45766" y2="12401"/>
                        <a14:foregroundMark x1="59829" y1="18725" x2="59627" y2="18725"/>
                        <a14:foregroundMark x1="57208" y1="29249" x2="46270" y2="28310"/>
                        <a14:foregroundMark x1="46270" y1="28310" x2="44103" y2="29002"/>
                        <a14:foregroundMark x1="53427" y1="13093" x2="46018" y2="13093"/>
                        <a14:foregroundMark x1="56048" y1="29249" x2="41734" y2="29249"/>
                        <a14:foregroundMark x1="57460" y1="24555" x2="57208" y2="29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1917" r="18350" b="33724"/>
          <a:stretch/>
        </p:blipFill>
        <p:spPr>
          <a:xfrm>
            <a:off x="279142" y="399562"/>
            <a:ext cx="2088232" cy="214403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801112-0E99-4F7F-92B0-1FD065F2A8C3}"/>
              </a:ext>
            </a:extLst>
          </p:cNvPr>
          <p:cNvSpPr/>
          <p:nvPr/>
        </p:nvSpPr>
        <p:spPr>
          <a:xfrm>
            <a:off x="2309940" y="2308989"/>
            <a:ext cx="983887" cy="12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К 2030 году</a:t>
            </a:r>
          </a:p>
        </p:txBody>
      </p:sp>
    </p:spTree>
    <p:extLst>
      <p:ext uri="{BB962C8B-B14F-4D97-AF65-F5344CB8AC3E}">
        <p14:creationId xmlns:p14="http://schemas.microsoft.com/office/powerpoint/2010/main" val="93897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0663004"/>
              </p:ext>
            </p:extLst>
          </p:nvPr>
        </p:nvGraphicFramePr>
        <p:xfrm>
          <a:off x="1691680" y="969479"/>
          <a:ext cx="7326814" cy="192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62418" y="421111"/>
            <a:ext cx="5842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Малое и среднее предпринимательство</a:t>
            </a:r>
          </a:p>
        </p:txBody>
      </p:sp>
      <p:graphicFrame>
        <p:nvGraphicFramePr>
          <p:cNvPr id="7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472288"/>
              </p:ext>
            </p:extLst>
          </p:nvPr>
        </p:nvGraphicFramePr>
        <p:xfrm>
          <a:off x="269522" y="3105785"/>
          <a:ext cx="4518502" cy="341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Содержимое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41145"/>
              </p:ext>
            </p:extLst>
          </p:nvPr>
        </p:nvGraphicFramePr>
        <p:xfrm>
          <a:off x="4976664" y="3266981"/>
          <a:ext cx="3627784" cy="325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FE80F-5209-4973-AAAD-5E3EFE8488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" y="464630"/>
            <a:ext cx="249289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4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375137"/>
            <a:ext cx="267329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endParaRPr lang="ru-RU" sz="1350" dirty="0">
              <a:solidFill>
                <a:prstClr val="black"/>
              </a:solidFill>
            </a:endParaRPr>
          </a:p>
        </p:txBody>
      </p:sp>
      <p:graphicFrame>
        <p:nvGraphicFramePr>
          <p:cNvPr id="12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921893"/>
              </p:ext>
            </p:extLst>
          </p:nvPr>
        </p:nvGraphicFramePr>
        <p:xfrm>
          <a:off x="395536" y="3266982"/>
          <a:ext cx="8208912" cy="3591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Загнутый угол 15"/>
          <p:cNvSpPr/>
          <p:nvPr/>
        </p:nvSpPr>
        <p:spPr>
          <a:xfrm>
            <a:off x="3419872" y="306314"/>
            <a:ext cx="5304267" cy="693069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2030 году количество обучающихся в общеобразовательных учреждениях составит – 3 855 человек, что сопоставимо с уровнем 2023 года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/>
          </a:p>
        </p:txBody>
      </p:sp>
      <p:sp>
        <p:nvSpPr>
          <p:cNvPr id="17" name="Загнутый угол 16"/>
          <p:cNvSpPr/>
          <p:nvPr/>
        </p:nvSpPr>
        <p:spPr>
          <a:xfrm>
            <a:off x="3419872" y="2268305"/>
            <a:ext cx="5304266" cy="651103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050">
              <a:lnSpc>
                <a:spcPct val="90000"/>
              </a:lnSpc>
              <a:spcAft>
                <a:spcPct val="35000"/>
              </a:spcAft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000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2030 году количество обучающихся в учреждениях среднего профессионального образования составит – 770 человек, что выше уровня 2023 года на 16,7%.</a:t>
            </a:r>
          </a:p>
        </p:txBody>
      </p:sp>
      <p:sp>
        <p:nvSpPr>
          <p:cNvPr id="18" name="Загнутый угол 17"/>
          <p:cNvSpPr/>
          <p:nvPr/>
        </p:nvSpPr>
        <p:spPr>
          <a:xfrm>
            <a:off x="3419872" y="1215307"/>
            <a:ext cx="5304266" cy="841652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2030 году количество воспитанников дошкольных образовательных учреждений составит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человек, что выше уровня 2023 года на 10,9%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DEB9A0-6590-48A1-AF64-B79E053EE5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12" y1="23576" x2="51812" y2="23576"/>
                        <a14:foregroundMark x1="41414" y1="26027" x2="41414" y2="26027"/>
                        <a14:foregroundMark x1="42424" y1="35400" x2="42424" y2="35400"/>
                        <a14:foregroundMark x1="59834" y1="32156" x2="59834" y2="32156"/>
                        <a14:foregroundMark x1="67558" y1="28839" x2="67558" y2="28839"/>
                        <a14:foregroundMark x1="54486" y1="54506" x2="54486" y2="54506"/>
                        <a14:foregroundMark x1="25015" y1="21990" x2="25015" y2="21990"/>
                        <a14:foregroundMark x1="48425" y1="18673" x2="48425" y2="18673"/>
                        <a14:foregroundMark x1="55793" y1="26027" x2="55793" y2="26027"/>
                        <a14:foregroundMark x1="62210" y1="27686" x2="62210" y2="27686"/>
                        <a14:foregroundMark x1="56803" y1="21125" x2="56803" y2="21125"/>
                        <a14:foregroundMark x1="39750" y1="27686" x2="39750" y2="27686"/>
                        <a14:foregroundMark x1="45752" y1="26027" x2="45752" y2="26027"/>
                        <a14:foregroundMark x1="45455" y1="16655" x2="45455" y2="16655"/>
                        <a14:foregroundMark x1="31373" y1="20332" x2="31373" y2="20332"/>
                        <a14:foregroundMark x1="22995" y1="22783" x2="22995" y2="22783"/>
                        <a14:foregroundMark x1="20321" y1="19539" x2="20321" y2="19539"/>
                        <a14:foregroundMark x1="20618" y1="24369" x2="35354" y2="25379"/>
                        <a14:foregroundMark x1="35354" y1="25379" x2="48604" y2="16655"/>
                        <a14:foregroundMark x1="48604" y1="16655" x2="49436" y2="16655"/>
                        <a14:foregroundMark x1="52109" y1="24009" x2="52109" y2="24009"/>
                        <a14:foregroundMark x1="56506" y1="21557" x2="56506" y2="21557"/>
                        <a14:foregroundMark x1="52466" y1="13843" x2="52466" y2="13843"/>
                        <a14:foregroundMark x1="47415" y1="14203" x2="58170" y2="21125"/>
                        <a14:foregroundMark x1="56803" y1="20764" x2="34403" y2="29704"/>
                        <a14:foregroundMark x1="58170" y1="21990" x2="33690" y2="30497"/>
                        <a14:foregroundMark x1="63874" y1="25234" x2="67855" y2="25234"/>
                        <a14:foregroundMark x1="59537" y1="18313" x2="54130" y2="15068"/>
                        <a14:foregroundMark x1="62507" y1="17520" x2="60487" y2="17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9" y="794439"/>
            <a:ext cx="2603090" cy="21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4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6942" y="490702"/>
            <a:ext cx="2242043" cy="7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endParaRPr lang="ru-RU" sz="1350" dirty="0">
              <a:solidFill>
                <a:prstClr val="black"/>
              </a:solidFill>
            </a:endParaRPr>
          </a:p>
        </p:txBody>
      </p:sp>
      <p:graphicFrame>
        <p:nvGraphicFramePr>
          <p:cNvPr id="5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175480"/>
              </p:ext>
            </p:extLst>
          </p:nvPr>
        </p:nvGraphicFramePr>
        <p:xfrm>
          <a:off x="467544" y="1399535"/>
          <a:ext cx="756084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995EF5-6C67-49F4-B020-FB48C6D95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4187"/>
            <a:ext cx="1882003" cy="188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04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324268"/>
            <a:ext cx="329436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Жилищный фонд</a:t>
            </a:r>
          </a:p>
          <a:p>
            <a:endParaRPr lang="ru-RU" sz="1350" dirty="0">
              <a:solidFill>
                <a:prstClr val="black"/>
              </a:solidFill>
            </a:endParaRPr>
          </a:p>
        </p:txBody>
      </p:sp>
      <p:graphicFrame>
        <p:nvGraphicFramePr>
          <p:cNvPr id="4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699520"/>
              </p:ext>
            </p:extLst>
          </p:nvPr>
        </p:nvGraphicFramePr>
        <p:xfrm>
          <a:off x="422217" y="3719471"/>
          <a:ext cx="3645726" cy="281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Содержимое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285188"/>
              </p:ext>
            </p:extLst>
          </p:nvPr>
        </p:nvGraphicFramePr>
        <p:xfrm>
          <a:off x="4788023" y="3719471"/>
          <a:ext cx="4032449" cy="281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Скругленный прямоугольник 4"/>
          <p:cNvSpPr/>
          <p:nvPr/>
        </p:nvSpPr>
        <p:spPr>
          <a:xfrm>
            <a:off x="5888402" y="969939"/>
            <a:ext cx="2736304" cy="1458161"/>
          </a:xfrm>
          <a:prstGeom prst="rect">
            <a:avLst/>
          </a:prstGeom>
          <a:solidFill>
            <a:srgbClr val="D2A000"/>
          </a:solidFill>
          <a:ln w="28575">
            <a:solidFill>
              <a:srgbClr val="A8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40005" rIns="40005" bIns="40005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жилых домов за счет всех источников финансирования к 2030 году - составит 42,0 тыс. кв. м. общей площади.</a:t>
            </a:r>
          </a:p>
        </p:txBody>
      </p:sp>
      <p:sp>
        <p:nvSpPr>
          <p:cNvPr id="10" name="Скругленный прямоугольник 4"/>
          <p:cNvSpPr/>
          <p:nvPr/>
        </p:nvSpPr>
        <p:spPr>
          <a:xfrm>
            <a:off x="4722936" y="2553855"/>
            <a:ext cx="3901770" cy="914107"/>
          </a:xfrm>
          <a:prstGeom prst="rect">
            <a:avLst/>
          </a:prstGeom>
          <a:solidFill>
            <a:srgbClr val="F6862A"/>
          </a:solidFill>
          <a:ln w="38100">
            <a:solidFill>
              <a:srgbClr val="F6862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40005" rIns="40005" bIns="40005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изменение численности постоянного населения, средняя обеспеченность жителей площадью жилых квартир на человека к 2030 году составит 36,8 кв. 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9525DF-2AF8-43F1-A070-0304A519B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4" y="548597"/>
            <a:ext cx="3357696" cy="251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21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238058" y="218853"/>
            <a:ext cx="8667883" cy="97789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kern="0" spc="50" dirty="0">
                <a:ln w="11430"/>
                <a:solidFill>
                  <a:schemeClr val="tx1"/>
                </a:solidFill>
                <a:latin typeface="Verdana"/>
              </a:rPr>
              <a:t>ОСНОВНЫЕ</a:t>
            </a:r>
            <a:r>
              <a:rPr lang="ru-RU" sz="2000" kern="0" dirty="0">
                <a:solidFill>
                  <a:schemeClr val="tx1"/>
                </a:solidFill>
                <a:latin typeface="Verdana"/>
              </a:rPr>
              <a:t> </a:t>
            </a:r>
            <a:r>
              <a:rPr lang="ru-RU" sz="2000" spc="50" dirty="0">
                <a:ln w="11430"/>
                <a:solidFill>
                  <a:schemeClr val="tx1"/>
                </a:solidFill>
                <a:latin typeface="Verdana"/>
              </a:rPr>
              <a:t>ПАРАМЕТРЫ БЮДЖЕТА КОЛЬСКОГО РАЙОНА НА 2025 ГОД И НА ПЛАНОВЫЙ ПЕРИОД 2026 И 2027 ГОДОВ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7839803" y="764704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655196"/>
              </p:ext>
            </p:extLst>
          </p:nvPr>
        </p:nvGraphicFramePr>
        <p:xfrm>
          <a:off x="275734" y="1196752"/>
          <a:ext cx="8667883" cy="5287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3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36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оценка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1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4 550 144,3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4 444 493,3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97,7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3 967 207,5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3 811 160,9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96,1 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1 884 046,5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1 828 782,0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1 866 172,0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1 967 898,0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2 666 097,8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2 615 711,3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2 101 035,5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80,3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1 843 262,9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4 728 524,0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4 524 493,3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3 967 207,5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87,7   </a:t>
                      </a: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3 811 160,9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96,1 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условно утвержденные расходы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46 654,3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98 349,9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-178 379,7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-80</a:t>
                      </a:r>
                      <a:r>
                        <a:rPr lang="ru-RU" sz="14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000,0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47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дефицита бюджета к налоговым и неналоговым доходам бюджета района (%)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0,0%</a:t>
                      </a: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0,0%</a:t>
                      </a: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754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Верхний предел муниципального внутреннего долга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января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января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 января 2026 года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 января 2027 года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10 000,0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10 000,0  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/>
                      <a:r>
                        <a:rPr kumimoji="0" lang="ru-RU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10 000,0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r>
                        <a:rPr lang="ru-RU" sz="13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/>
                      <a:r>
                        <a:rPr kumimoji="0" lang="ru-RU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10 000,0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r>
                        <a:rPr lang="ru-RU" sz="14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 </a:t>
                      </a:r>
                      <a:r>
                        <a:rPr lang="ru-RU" sz="11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гарантиям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</a:t>
                      </a:r>
                      <a:r>
                        <a:rPr kumimoji="0"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10 000,0    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10 000,0 </a:t>
                      </a:r>
                      <a:endParaRPr lang="ru-RU" sz="14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  </a:t>
                      </a:r>
                      <a:endParaRPr lang="ru-RU" sz="13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10 000,0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  </a:t>
                      </a:r>
                      <a:endParaRPr lang="ru-RU" sz="13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/>
                      <a:r>
                        <a:rPr kumimoji="0"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10 000,0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r>
                        <a:rPr lang="ru-RU" sz="1400" b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400" b="0" i="0" u="none" strike="noStrike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68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муниципального долга от объема доходов без учета безвозмездных поступлений (%)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74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626" y="913670"/>
            <a:ext cx="1916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04615" y="857238"/>
            <a:ext cx="2004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Расходы бюджета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2293" y="309345"/>
            <a:ext cx="83633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ДОХОДЫ И РАСХОДЫ БЮДЖЕТА КОЛЬСКОГО РАЙОНА        </a:t>
            </a:r>
            <a:br>
              <a:rPr lang="ru-RU" sz="1600" kern="0" spc="50" dirty="0">
                <a:ln w="11430"/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1600" kern="0" spc="50" dirty="0">
                <a:ln w="11430"/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 202</a:t>
            </a:r>
            <a:r>
              <a:rPr lang="en-US" sz="1600" kern="0" spc="50" dirty="0">
                <a:ln w="11430"/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  <a:r>
              <a:rPr lang="ru-RU" sz="1600" kern="0" spc="50" dirty="0">
                <a:ln w="11430"/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ГОД</a:t>
            </a:r>
            <a:endParaRPr lang="ru-RU" dirty="0">
              <a:solidFill>
                <a:schemeClr val="tx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855739" y="415414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92711" y="5669396"/>
            <a:ext cx="1710190" cy="844755"/>
          </a:xfrm>
          <a:prstGeom prst="rect">
            <a:avLst/>
          </a:prstGeom>
          <a:solidFill>
            <a:schemeClr val="bg1"/>
          </a:solidFill>
          <a:ln w="889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33 201 чел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181" y="1837858"/>
            <a:ext cx="1856051" cy="534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327885" y="1850689"/>
            <a:ext cx="1590889" cy="5348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26362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 </a:t>
            </a:r>
            <a:r>
              <a:rPr lang="en-US" sz="14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598</a:t>
            </a:r>
            <a:r>
              <a:rPr lang="ru-RU" sz="14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14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00</a:t>
            </a:r>
            <a:r>
              <a:rPr lang="ru-RU" sz="14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0,0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66660" y="2554494"/>
            <a:ext cx="1856051" cy="4713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Налоги на совокупный доход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326555" y="2585791"/>
            <a:ext cx="1571028" cy="45294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26362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</a:t>
            </a:r>
            <a:r>
              <a:rPr kumimoji="0" lang="en-US" sz="14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57 116,9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6" name="Группа 168"/>
          <p:cNvGrpSpPr>
            <a:grpSpLocks/>
          </p:cNvGrpSpPr>
          <p:nvPr/>
        </p:nvGrpSpPr>
        <p:grpSpPr bwMode="auto">
          <a:xfrm>
            <a:off x="375788" y="3178269"/>
            <a:ext cx="3512236" cy="482519"/>
            <a:chOff x="964892" y="1622975"/>
            <a:chExt cx="3996236" cy="46192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Прямоугольник 16"/>
            <p:cNvSpPr/>
            <p:nvPr/>
          </p:nvSpPr>
          <p:spPr>
            <a:xfrm>
              <a:off x="964892" y="1622975"/>
              <a:ext cx="2111822" cy="44316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73606" y="1654732"/>
              <a:ext cx="1787522" cy="430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rgbClr val="26362D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5</a:t>
              </a:r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7</a:t>
              </a:r>
              <a:r>
                <a:rPr lang="ru-RU" sz="1400" b="1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4</a:t>
              </a:r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3</a:t>
              </a:r>
              <a:r>
                <a:rPr lang="ru-RU" sz="1400" b="1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0,</a:t>
              </a:r>
              <a:r>
                <a:rPr kumimoji="0" lang="ru-RU" sz="14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9" name="Группа 172"/>
          <p:cNvGrpSpPr>
            <a:grpSpLocks/>
          </p:cNvGrpSpPr>
          <p:nvPr/>
        </p:nvGrpSpPr>
        <p:grpSpPr bwMode="auto">
          <a:xfrm>
            <a:off x="366660" y="3852417"/>
            <a:ext cx="3514133" cy="551335"/>
            <a:chOff x="1009129" y="1315490"/>
            <a:chExt cx="4999181" cy="5278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Прямоугольник 19"/>
            <p:cNvSpPr/>
            <p:nvPr/>
          </p:nvSpPr>
          <p:spPr>
            <a:xfrm>
              <a:off x="1009129" y="1315490"/>
              <a:ext cx="2615440" cy="50277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Финансовая помощь от других бюджетов бюджетной системы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773378" y="1336024"/>
              <a:ext cx="2234932" cy="5072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rgbClr val="26362D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2 </a:t>
              </a:r>
              <a:r>
                <a:rPr lang="en-US" sz="1400" b="1" kern="0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615</a:t>
              </a: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711,3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 bwMode="auto">
          <a:xfrm>
            <a:off x="348459" y="4589201"/>
            <a:ext cx="1838502" cy="4122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Прочие налоговые доходы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280892" y="4569122"/>
            <a:ext cx="1571028" cy="41222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26362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16 </a:t>
            </a:r>
            <a:r>
              <a:rPr lang="en-US" sz="14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235,1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24" name="Группа 228"/>
          <p:cNvGrpSpPr>
            <a:grpSpLocks/>
          </p:cNvGrpSpPr>
          <p:nvPr/>
        </p:nvGrpSpPr>
        <p:grpSpPr bwMode="auto">
          <a:xfrm>
            <a:off x="6751866" y="3764127"/>
            <a:ext cx="1963161" cy="775723"/>
            <a:chOff x="6148338" y="3146175"/>
            <a:chExt cx="3256336" cy="30373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148338" y="3146175"/>
              <a:ext cx="3256336" cy="1671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Другие сферы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816159" y="3321881"/>
              <a:ext cx="1575076" cy="12803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20 499,4</a:t>
              </a:r>
            </a:p>
          </p:txBody>
        </p:sp>
      </p:grpSp>
      <p:grpSp>
        <p:nvGrpSpPr>
          <p:cNvPr id="29" name="Группа 208"/>
          <p:cNvGrpSpPr>
            <a:grpSpLocks/>
          </p:cNvGrpSpPr>
          <p:nvPr/>
        </p:nvGrpSpPr>
        <p:grpSpPr bwMode="auto">
          <a:xfrm>
            <a:off x="4508532" y="1839724"/>
            <a:ext cx="2075129" cy="790365"/>
            <a:chOff x="6933359" y="2828683"/>
            <a:chExt cx="2203199" cy="71750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933359" y="2828683"/>
              <a:ext cx="2203199" cy="3429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Образование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933359" y="3195549"/>
              <a:ext cx="1087819" cy="342092"/>
            </a:xfrm>
            <a:prstGeom prst="rect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3 069 210,3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041847" y="3194937"/>
              <a:ext cx="1087819" cy="3512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</a:t>
              </a: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981 552,2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6743758" y="1851581"/>
            <a:ext cx="1963167" cy="3943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Национальная  экономика</a:t>
            </a:r>
          </a:p>
        </p:txBody>
      </p:sp>
      <p:grpSp>
        <p:nvGrpSpPr>
          <p:cNvPr id="36" name="Группа 203"/>
          <p:cNvGrpSpPr>
            <a:grpSpLocks/>
          </p:cNvGrpSpPr>
          <p:nvPr/>
        </p:nvGrpSpPr>
        <p:grpSpPr bwMode="auto">
          <a:xfrm>
            <a:off x="4515020" y="2825454"/>
            <a:ext cx="2075128" cy="748179"/>
            <a:chOff x="6131278" y="4252614"/>
            <a:chExt cx="2176867" cy="85949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6131278" y="4252614"/>
              <a:ext cx="2176867" cy="39720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Социальная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политика 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134706" y="4673760"/>
              <a:ext cx="1088433" cy="438344"/>
            </a:xfrm>
            <a:prstGeom prst="rect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175 014,6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224826" y="4699171"/>
              <a:ext cx="1069705" cy="40301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noProof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168 927,6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0" name="Группа 213"/>
          <p:cNvGrpSpPr>
            <a:grpSpLocks/>
          </p:cNvGrpSpPr>
          <p:nvPr/>
        </p:nvGrpSpPr>
        <p:grpSpPr bwMode="auto">
          <a:xfrm>
            <a:off x="6775772" y="2837885"/>
            <a:ext cx="1963161" cy="747182"/>
            <a:chOff x="7726235" y="2132476"/>
            <a:chExt cx="2732515" cy="801788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26235" y="2132476"/>
              <a:ext cx="2732515" cy="3710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Культура 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7726235" y="2545230"/>
              <a:ext cx="1430507" cy="389034"/>
            </a:xfrm>
            <a:prstGeom prst="rect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165 100,5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156742" y="2542335"/>
              <a:ext cx="1302008" cy="3919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noProof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7 824,0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" name="Группа 223"/>
          <p:cNvGrpSpPr>
            <a:grpSpLocks/>
          </p:cNvGrpSpPr>
          <p:nvPr/>
        </p:nvGrpSpPr>
        <p:grpSpPr bwMode="auto">
          <a:xfrm>
            <a:off x="4540364" y="3757986"/>
            <a:ext cx="2075129" cy="813719"/>
            <a:chOff x="6204352" y="2598251"/>
            <a:chExt cx="2840986" cy="934788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6204352" y="2598251"/>
              <a:ext cx="2840986" cy="5166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sz="1100" b="1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Жилищно-коммунальное хозяйство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204353" y="3157402"/>
              <a:ext cx="1420491" cy="375637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380 774,6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624844" y="3157401"/>
              <a:ext cx="1420491" cy="3756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noProof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305 348,4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8" name="Группа 228"/>
          <p:cNvGrpSpPr>
            <a:grpSpLocks/>
          </p:cNvGrpSpPr>
          <p:nvPr/>
        </p:nvGrpSpPr>
        <p:grpSpPr bwMode="auto">
          <a:xfrm>
            <a:off x="5313467" y="4645357"/>
            <a:ext cx="2318220" cy="810538"/>
            <a:chOff x="4198788" y="142182"/>
            <a:chExt cx="3241276" cy="765096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4198788" y="142182"/>
              <a:ext cx="3241276" cy="3487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Финансовая помощь муниципальным образованиям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198788" y="524116"/>
              <a:ext cx="1533104" cy="383162"/>
            </a:xfrm>
            <a:prstGeom prst="rect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b="1" kern="0" noProof="0" dirty="0">
                  <a:solidFill>
                    <a:prstClr val="black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204 072,4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5731892" y="536056"/>
              <a:ext cx="1708172" cy="3487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noProof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119 157,0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6743758" y="2252202"/>
            <a:ext cx="1013809" cy="341153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34 899,0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757355" y="2255564"/>
            <a:ext cx="949570" cy="3377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12 402,7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022643" y="1317327"/>
            <a:ext cx="1706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4 444 493,3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921385" y="1184786"/>
            <a:ext cx="3860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4 524 493,3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(в т. ч.              областной бюджет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2 615 711,3)</a:t>
            </a:r>
          </a:p>
          <a:p>
            <a:pPr lvl="0"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758085" y="4233457"/>
            <a:ext cx="1006372" cy="326986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495 421,9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30214" y="5634574"/>
            <a:ext cx="2152437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63500" cap="flat" cmpd="sng" algn="ctr">
            <a:solidFill>
              <a:srgbClr val="26362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Доходы в расчете 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 человека (руб./чел.):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133 866,2</a:t>
            </a:r>
            <a:endParaRPr lang="en-US" sz="1300" b="1" dirty="0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038409" y="5634574"/>
            <a:ext cx="2088507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635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ru-RU" sz="13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Расходы  в расчете на </a:t>
            </a:r>
          </a:p>
          <a:p>
            <a:pPr algn="ctr"/>
            <a:r>
              <a:rPr lang="ru-RU" sz="1300" b="1" kern="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 человека (руб./чел.):   136 275,8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05170" y="79923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b="1" dirty="0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Дефицит 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8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0 000,00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5982834" y="1569606"/>
            <a:ext cx="323049" cy="126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3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628651" y="208036"/>
            <a:ext cx="7886698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Verdana"/>
              </a:rPr>
              <a:t>СВЕДЕНИЯ О ПЛАНИРУЕМЫХ И ФАКТИЧЕСКИХ ЗНАЧЕНИЯХ НАЛОГОВЫХ И НЕНАЛОГОВЫХ ДОХОДОВ БЮДЖЕТА КОЛЬСКОГО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57853"/>
              </p:ext>
            </p:extLst>
          </p:nvPr>
        </p:nvGraphicFramePr>
        <p:xfrm>
          <a:off x="8100392" y="391232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FD62939-29FF-4859-8D8E-983B21458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87629"/>
              </p:ext>
            </p:extLst>
          </p:nvPr>
        </p:nvGraphicFramePr>
        <p:xfrm>
          <a:off x="241164" y="665516"/>
          <a:ext cx="8661671" cy="6062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4206">
                  <a:extLst>
                    <a:ext uri="{9D8B030D-6E8A-4147-A177-3AD203B41FA5}">
                      <a16:colId xmlns:a16="http://schemas.microsoft.com/office/drawing/2014/main" val="149833517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31142537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2195649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47128209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33296851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09404086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296473056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59242525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031380468"/>
                    </a:ext>
                  </a:extLst>
                </a:gridCol>
                <a:gridCol w="328913">
                  <a:extLst>
                    <a:ext uri="{9D8B030D-6E8A-4147-A177-3AD203B41FA5}">
                      <a16:colId xmlns:a16="http://schemas.microsoft.com/office/drawing/2014/main" val="2948754562"/>
                    </a:ext>
                  </a:extLst>
                </a:gridCol>
              </a:tblGrid>
              <a:tr h="753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 (факт)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(оценка)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46816"/>
                  </a:ext>
                </a:extLst>
              </a:tr>
              <a:tr h="17780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000 1 00 00000 00 0000 000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1 641 677,6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1 884 046,5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1 828 782,0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1 866 172,0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1 967 898,0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050576"/>
                  </a:ext>
                </a:extLst>
              </a:tr>
              <a:tr h="1543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ИТОГО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1 512 843,0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1 781 252,1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1 771 352,0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1 807 147,1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1 906 940,7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78978"/>
                  </a:ext>
                </a:extLst>
              </a:tr>
              <a:tr h="1543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1 353 162,7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1 592 866,3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1 598 000,0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1 704 000,0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47212"/>
                  </a:ext>
                </a:extLst>
              </a:tr>
              <a:tr h="1543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000 1 01 02000 00 0000 110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1 353 162,7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1 592 866,3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1 598 000,0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1 704 000,0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797645"/>
                  </a:ext>
                </a:extLst>
              </a:tr>
              <a:tr h="3034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000 1 03 00000 01 0000 110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6 784,2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6 820,5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6 847,4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1078"/>
                  </a:ext>
                </a:extLst>
              </a:tr>
              <a:tr h="60161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000 1 03 02230 01 0000 110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2 961,8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3 192,6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3 203,4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77985"/>
                  </a:ext>
                </a:extLst>
              </a:tr>
              <a:tr h="7507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000 1 03 02240 01 0000 110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2303"/>
                  </a:ext>
                </a:extLst>
              </a:tr>
              <a:tr h="60161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000 1 03 02250 01 0000 110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3 061,2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2 977,7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3 602,2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3 628,4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05385"/>
                  </a:ext>
                </a:extLst>
              </a:tr>
              <a:tr h="60161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000 1 03 02260 01 0000 110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-322,5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908927"/>
                  </a:ext>
                </a:extLst>
              </a:tr>
              <a:tr h="17780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144 082,2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169 285,8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157 116,9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170 959,4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186 709,7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645640"/>
                  </a:ext>
                </a:extLst>
              </a:tr>
              <a:tr h="3034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000 1 05 0100000 0000 110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61 576,2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90 334,1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82 664,9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94 058,4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109 885,7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057722"/>
                  </a:ext>
                </a:extLst>
              </a:tr>
              <a:tr h="3034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000 1 05 0200002 0000 110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599081"/>
                  </a:ext>
                </a:extLst>
              </a:tr>
              <a:tr h="2771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000 1 05 0300001 0000 110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82 632,7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76 469,0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72 396,0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74 930,0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74 930,0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111149"/>
                  </a:ext>
                </a:extLst>
              </a:tr>
              <a:tr h="3034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000 1 05 0400002 0000 110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2 249,4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1 971,0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4811" marR="4811" marT="481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612521"/>
                  </a:ext>
                </a:extLst>
              </a:tr>
              <a:tr h="977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9 881,2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9 450,9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9 367,2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9 383,6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45124"/>
                  </a:ext>
                </a:extLst>
              </a:tr>
              <a:tr h="3034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000 1 08 03000 01 0000 110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9 876,2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13 490,0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9 350,9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9 357,2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9 373,6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01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85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628651" y="208957"/>
            <a:ext cx="7886698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Verdana"/>
              </a:rPr>
              <a:t>СВЕДЕНИЯ О ПЛАНИРУЕМЫХ И ФАКТИЧЕСКИХ ЗНАЧЕНИЯХ НАЛОГОВЫХ И НЕНАЛОГОВЫХ ДОХОДОВ БЮДЖЕТА КОЛЬСКОГО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9640"/>
              </p:ext>
            </p:extLst>
          </p:nvPr>
        </p:nvGraphicFramePr>
        <p:xfrm>
          <a:off x="7915166" y="574112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CC067A-BDA2-4595-A5A4-41D161E0C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7605"/>
              </p:ext>
            </p:extLst>
          </p:nvPr>
        </p:nvGraphicFramePr>
        <p:xfrm>
          <a:off x="287524" y="756992"/>
          <a:ext cx="8568952" cy="5952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358585374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44226771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96092174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37326564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364254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5111158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0979345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72389439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993992497"/>
                    </a:ext>
                  </a:extLst>
                </a:gridCol>
                <a:gridCol w="288033">
                  <a:extLst>
                    <a:ext uri="{9D8B030D-6E8A-4147-A177-3AD203B41FA5}">
                      <a16:colId xmlns:a16="http://schemas.microsoft.com/office/drawing/2014/main" val="272933731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 (факт)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(оценка)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544883"/>
                  </a:ext>
                </a:extLst>
              </a:tr>
              <a:tr h="3046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000 1 08 07000 01 0000 110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02350"/>
                  </a:ext>
                </a:extLst>
              </a:tr>
              <a:tr h="2493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32341"/>
                  </a:ext>
                </a:extLst>
              </a:tr>
              <a:tr h="1871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128 834,6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102 794,4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57 430,0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59 024,9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60 957,3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05637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48 641,7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41 818,4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32 982,0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34 225,6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35 567,3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97448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Проценты, полученные от предоставления бюджетных кредитов внутри страны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000 1 11 03000 00 0000 120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85018"/>
                  </a:ext>
                </a:extLst>
              </a:tr>
              <a:tr h="5073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000 1 11 05010 00 0000 120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38 717,9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32 385,0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23 913,0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24 865,0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25 860,0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48151"/>
                  </a:ext>
                </a:extLst>
              </a:tr>
              <a:tr h="6028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000 1 11 05020 00 0000 120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994701"/>
                  </a:ext>
                </a:extLst>
              </a:tr>
              <a:tr h="6332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государственных внебюджетных фондов и созданных ими учреждений (за исключением имущества бюджетных и автономных учреждений)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000 1 11 05030 00 0000 120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1 856,4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1 807,3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6470"/>
                  </a:ext>
                </a:extLst>
              </a:tr>
              <a:tr h="3328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000 1 11 05300 00 0000 120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59247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000 1 11 0507000 0000 120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2858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000 1 11 09000 00 0000 120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1 589,2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776219"/>
                  </a:ext>
                </a:extLst>
              </a:tr>
              <a:tr h="1538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13 359,4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11 745,0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9868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000 1 12 01000 01 0000 120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13 359,4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11 745,0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9" marR="3919" marT="39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9884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000 1 12 01010 01 0000 120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051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000 1 12 01030 01 0000 120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1 268,7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339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800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55576" y="260648"/>
            <a:ext cx="7886698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Verdana"/>
              </a:rPr>
              <a:t>СВЕДЕНИЯ О ПЛАНИРУЕМЫХ И ФАКТИЧЕСКИХ ЗНАЧЕНИЯХ НАЛОГОВЫХ И НЕНАЛОГОВЫХ ДОХОДОВ БЮДЖЕТА КОЛЬСКОГО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3783"/>
              </p:ext>
            </p:extLst>
          </p:nvPr>
        </p:nvGraphicFramePr>
        <p:xfrm>
          <a:off x="7860976" y="514870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409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183219F-0ACD-4199-A1C9-7ABB6BF09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799369"/>
              </p:ext>
            </p:extLst>
          </p:nvPr>
        </p:nvGraphicFramePr>
        <p:xfrm>
          <a:off x="323527" y="780669"/>
          <a:ext cx="8496945" cy="5985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395913894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7465479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02045153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76789051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71401801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99070227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50743452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57756453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622653539"/>
                    </a:ext>
                  </a:extLst>
                </a:gridCol>
                <a:gridCol w="288033">
                  <a:extLst>
                    <a:ext uri="{9D8B030D-6E8A-4147-A177-3AD203B41FA5}">
                      <a16:colId xmlns:a16="http://schemas.microsoft.com/office/drawing/2014/main" val="726605573"/>
                    </a:ext>
                  </a:extLst>
                </a:gridCol>
              </a:tblGrid>
              <a:tr h="550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 (факт)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(оценка)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1617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000 1 12 01041 01 0000 120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5 557,5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1 786,2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838384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твердых коммунальных отходов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000 1 12 01042 01 0000 120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5 436,7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6 865,8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42902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5 929,6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28 375,2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4 888,0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5 084,3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29899"/>
                  </a:ext>
                </a:extLst>
              </a:tr>
              <a:tr h="2260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000 1 13 02060 00 0000 130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5 218,2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3 923,1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4 888,0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5 084,3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256490"/>
                  </a:ext>
                </a:extLst>
              </a:tr>
              <a:tr h="163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Прочие доходы от компенсации затрат государства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000 1 13 02990 00 0000 130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24 452,1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45275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41 596,8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19 406,0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9 560,0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96551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муниципальных районов, поселений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000 1 14 02053 00 0000 410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37808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000 1 14 06013 00 0000 430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22 148,3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18 844,5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8 660,0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8 765,0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672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000 1 14 06310 00 0000 430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45365"/>
                  </a:ext>
                </a:extLst>
              </a:tr>
              <a:tr h="31173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муниципальной собственности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000 1 14 06025 00 0000 430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3 557,8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1132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платежи и сборы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000 1 15 00000 00 0000 000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4957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19 258,9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1 497,0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12089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000 1 16 01000 01 0000 140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22181"/>
                  </a:ext>
                </a:extLst>
              </a:tr>
              <a:tr h="38374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b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000 1 16 07010 00 0000 140</a:t>
                      </a:r>
                      <a:b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98399"/>
                  </a:ext>
                </a:extLst>
              </a:tr>
              <a:tr h="5929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000 1 16 07090 00 0000 140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2" marR="3722" marT="37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005022"/>
                  </a:ext>
                </a:extLst>
              </a:tr>
              <a:tr h="5929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000 1 16 09000 00 0000 140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73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8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2" y="1052736"/>
            <a:ext cx="8630375" cy="5365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</a:t>
            </a: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план доходов и расходов на определенный период.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Бюджетная система</a:t>
            </a: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совокупность всех бюджетов в Российской Федерации: федерального, региональных, местных, государственных внебюджетных фондов.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Публично-правовое образование –</a:t>
            </a: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Российская Федерация (федеральное государство) в целом; – Субъекты РФ – республики, края, области, города федерального подчинения, автономные области, автономные округа; – Муниципальные образования.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Бюджетный процесс</a:t>
            </a: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Бюджетные ассигнования –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Бюджетный кредит –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Доходы бюджета</a:t>
            </a: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поступающие от населения, организаций, учреждений в бюджет денежные средства в виде: - налогов;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неналоговых поступлений (пошлины, доходы от продажи имущества, штрафы и т.п.);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безвозмездных поступлений;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 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3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Источники финансирования дефицита бюджета 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6812" y="154739"/>
            <a:ext cx="7886699" cy="570419"/>
          </a:xfrm>
          <a:prstGeom prst="rect">
            <a:avLst/>
          </a:prstGeom>
          <a:noFill/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50" dirty="0">
                <a:ln w="11430"/>
                <a:solidFill>
                  <a:srgbClr val="A8D7E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Словарь терминов</a:t>
            </a:r>
            <a:endParaRPr lang="ru-RU" sz="9600" dirty="0">
              <a:solidFill>
                <a:srgbClr val="A8D7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64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16745" y="299512"/>
            <a:ext cx="7886698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Verdana"/>
              </a:rPr>
              <a:t>СВЕДЕНИЯ О ПЛАНИРУЕМЫХ И ФАКТИЧЕСКИХ ЗНАЧЕНИЯХ НАЛОГОВЫХ И НЕНАЛОГОВЫХ ДОХОДОВ БЮДЖЕТА КОЛЬСКОГО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158671"/>
              </p:ext>
            </p:extLst>
          </p:nvPr>
        </p:nvGraphicFramePr>
        <p:xfrm>
          <a:off x="7997043" y="526383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4E95AA5-0399-4218-99EE-ED5013161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655748"/>
              </p:ext>
            </p:extLst>
          </p:nvPr>
        </p:nvGraphicFramePr>
        <p:xfrm>
          <a:off x="179512" y="756992"/>
          <a:ext cx="8712968" cy="5761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17">
                  <a:extLst>
                    <a:ext uri="{9D8B030D-6E8A-4147-A177-3AD203B41FA5}">
                      <a16:colId xmlns:a16="http://schemas.microsoft.com/office/drawing/2014/main" val="2312023579"/>
                    </a:ext>
                  </a:extLst>
                </a:gridCol>
                <a:gridCol w="1433202">
                  <a:extLst>
                    <a:ext uri="{9D8B030D-6E8A-4147-A177-3AD203B41FA5}">
                      <a16:colId xmlns:a16="http://schemas.microsoft.com/office/drawing/2014/main" val="1801599969"/>
                    </a:ext>
                  </a:extLst>
                </a:gridCol>
                <a:gridCol w="596284">
                  <a:extLst>
                    <a:ext uri="{9D8B030D-6E8A-4147-A177-3AD203B41FA5}">
                      <a16:colId xmlns:a16="http://schemas.microsoft.com/office/drawing/2014/main" val="2790840910"/>
                    </a:ext>
                  </a:extLst>
                </a:gridCol>
                <a:gridCol w="701289">
                  <a:extLst>
                    <a:ext uri="{9D8B030D-6E8A-4147-A177-3AD203B41FA5}">
                      <a16:colId xmlns:a16="http://schemas.microsoft.com/office/drawing/2014/main" val="1078760024"/>
                    </a:ext>
                  </a:extLst>
                </a:gridCol>
                <a:gridCol w="690662">
                  <a:extLst>
                    <a:ext uri="{9D8B030D-6E8A-4147-A177-3AD203B41FA5}">
                      <a16:colId xmlns:a16="http://schemas.microsoft.com/office/drawing/2014/main" val="663489811"/>
                    </a:ext>
                  </a:extLst>
                </a:gridCol>
                <a:gridCol w="425022">
                  <a:extLst>
                    <a:ext uri="{9D8B030D-6E8A-4147-A177-3AD203B41FA5}">
                      <a16:colId xmlns:a16="http://schemas.microsoft.com/office/drawing/2014/main" val="2986800235"/>
                    </a:ext>
                  </a:extLst>
                </a:gridCol>
                <a:gridCol w="669411">
                  <a:extLst>
                    <a:ext uri="{9D8B030D-6E8A-4147-A177-3AD203B41FA5}">
                      <a16:colId xmlns:a16="http://schemas.microsoft.com/office/drawing/2014/main" val="1172331888"/>
                    </a:ext>
                  </a:extLst>
                </a:gridCol>
                <a:gridCol w="435648">
                  <a:extLst>
                    <a:ext uri="{9D8B030D-6E8A-4147-A177-3AD203B41FA5}">
                      <a16:colId xmlns:a16="http://schemas.microsoft.com/office/drawing/2014/main" val="3929482154"/>
                    </a:ext>
                  </a:extLst>
                </a:gridCol>
                <a:gridCol w="648160">
                  <a:extLst>
                    <a:ext uri="{9D8B030D-6E8A-4147-A177-3AD203B41FA5}">
                      <a16:colId xmlns:a16="http://schemas.microsoft.com/office/drawing/2014/main" val="2900494591"/>
                    </a:ext>
                  </a:extLst>
                </a:gridCol>
                <a:gridCol w="446273">
                  <a:extLst>
                    <a:ext uri="{9D8B030D-6E8A-4147-A177-3AD203B41FA5}">
                      <a16:colId xmlns:a16="http://schemas.microsoft.com/office/drawing/2014/main" val="3441113544"/>
                    </a:ext>
                  </a:extLst>
                </a:gridCol>
              </a:tblGrid>
              <a:tr h="439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 (факт)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(оценка)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40892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000 1 16 10060 00 0000 140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901588"/>
                  </a:ext>
                </a:extLst>
              </a:tr>
              <a:tr h="427036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Денежные взыскания, налагаемые в возмещение ущерба, причиненного в результате незаконного или нецелевого использования бюджетных средств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000 1 16 10100 00 0000 140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61727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000 1 16 10120 00 0000 140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-71,1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109854"/>
                  </a:ext>
                </a:extLst>
              </a:tr>
              <a:tr h="1306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000 1 16 11000 01 0000 140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12 628,9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88062"/>
                  </a:ext>
                </a:extLst>
              </a:tr>
              <a:tr h="19077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-47,2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549028"/>
                  </a:ext>
                </a:extLst>
              </a:tr>
              <a:tr h="20044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всего</a:t>
                      </a:r>
                      <a:endParaRPr lang="ru-RU" sz="9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1 746 550,9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2 666 097,8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2 615 711,3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2 101 035,5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1 843 262,9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180147"/>
                  </a:ext>
                </a:extLst>
              </a:tr>
              <a:tr h="2821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бюджетов других уровней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1 745 768,5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2 683 477,5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2 615 711,3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2 101 035,5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1 843 262,9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93450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Дотации, в т.ч.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27 090,1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290889"/>
                  </a:ext>
                </a:extLst>
              </a:tr>
              <a:tr h="15368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сбалансированность бюджета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25 132,5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559008"/>
                  </a:ext>
                </a:extLst>
              </a:tr>
              <a:tr h="14539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1 957,6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6177"/>
                  </a:ext>
                </a:extLst>
              </a:tr>
              <a:tr h="14263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Субсидии, в т.ч.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267 192,5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883 243,0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943 132,8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413 703,5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148 250,9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989029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1 247 767,0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1 586 735,7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1 581 222,9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1 597 730,9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1 605 410,9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27366"/>
                  </a:ext>
                </a:extLst>
              </a:tr>
              <a:tr h="902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203 718,9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213 498,8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91 355,6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89 601,1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89 601,1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41533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 негосударственных организаций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000 2 04 00000 00 0000 150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952990"/>
                  </a:ext>
                </a:extLst>
              </a:tr>
              <a:tr h="741118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000 2 08 00000 00 0000 150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98023"/>
                  </a:ext>
                </a:extLst>
              </a:tr>
              <a:tr h="533794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от возврата бюджетами и организациями остатков субсидий, субвенций и иных межбюджетных трансфертов, имеющих целевое назначение, прошлых лет </a:t>
                      </a:r>
                      <a:endParaRPr lang="ru-RU" sz="8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771296"/>
                  </a:ext>
                </a:extLst>
              </a:tr>
              <a:tr h="362143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субвенций, субсидий и иных межбюджетных трансфертов, имеющих целевое назначение, прошлых лет</a:t>
                      </a:r>
                      <a:endParaRPr lang="ru-RU" sz="8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000 219 00000 00 0000 150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-871,6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-17 835,0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3906"/>
                  </a:ext>
                </a:extLst>
              </a:tr>
              <a:tr h="286633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3 388 228,5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4 550 144,3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4 444 493,3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3 967 207,5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89,3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3 811 160,9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5" marR="4045" marT="40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04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86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214349"/>
            <a:ext cx="7886699" cy="6171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kern="0" spc="50" dirty="0">
                <a:ln w="11430"/>
                <a:solidFill>
                  <a:schemeClr val="tx1"/>
                </a:solidFill>
                <a:latin typeface="Verdana"/>
              </a:rPr>
              <a:t>Сведения о расходах бюджета Кольского района по разделам и подразделам классификации расходов на 2025 год и на плановый период 2026 и 2027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817827"/>
              </p:ext>
            </p:extLst>
          </p:nvPr>
        </p:nvGraphicFramePr>
        <p:xfrm>
          <a:off x="7956376" y="746395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5561C1-667B-46E6-B6CB-6891AF97F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50656"/>
              </p:ext>
            </p:extLst>
          </p:nvPr>
        </p:nvGraphicFramePr>
        <p:xfrm>
          <a:off x="323528" y="1101725"/>
          <a:ext cx="8640957" cy="5309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45467196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71003306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82643074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045376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7235283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14542206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3262406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88269390"/>
                    </a:ext>
                  </a:extLst>
                </a:gridCol>
                <a:gridCol w="471467">
                  <a:extLst>
                    <a:ext uri="{9D8B030D-6E8A-4147-A177-3AD203B41FA5}">
                      <a16:colId xmlns:a16="http://schemas.microsoft.com/office/drawing/2014/main" val="1328825306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1279671335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4219960948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598952588"/>
                    </a:ext>
                  </a:extLst>
                </a:gridCol>
              </a:tblGrid>
              <a:tr h="364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846155"/>
                  </a:ext>
                </a:extLst>
              </a:tr>
              <a:tr h="14888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414 014,9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429 826,4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440 823,3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415 061,9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435 097,7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106,5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102,6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94,2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104,8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18435"/>
                  </a:ext>
                </a:extLst>
              </a:tr>
              <a:tr h="37964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6 852,3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6 084,2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6 259,0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6 209,0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6 259,0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91,3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99,2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91681"/>
                  </a:ext>
                </a:extLst>
              </a:tr>
              <a:tr h="63274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4 616,5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10 964,0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9 679,5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9 679,5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9 679,5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209,7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88,3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530647"/>
                  </a:ext>
                </a:extLst>
              </a:tr>
              <a:tr h="63274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139 169,7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143 417,1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149 001,3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144 051,3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149 001,3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107,1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103,9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96,7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103,4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381823"/>
                  </a:ext>
                </a:extLst>
              </a:tr>
              <a:tr h="1488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2,2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7,0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7,2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336,4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105,7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625,7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15,6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808995"/>
                  </a:ext>
                </a:extLst>
              </a:tr>
              <a:tr h="50619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7 089,3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8 945,1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7 256,2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7 256,2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7 256,2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102,4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81,1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78706"/>
                  </a:ext>
                </a:extLst>
              </a:tr>
              <a:tr h="1488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5 247,9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190,6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207816"/>
                  </a:ext>
                </a:extLst>
              </a:tr>
              <a:tr h="1488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256 284,9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255 161,1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258 619,9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242 819,6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257 894,5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93,9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106,2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70128"/>
                  </a:ext>
                </a:extLst>
              </a:tr>
              <a:tr h="37964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24 759,9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29 112,5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25 929,2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23 625,2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26 764,2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104,7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89,1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91,1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113,3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343050"/>
                  </a:ext>
                </a:extLst>
              </a:tr>
              <a:tr h="1488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2 877,3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3 283,4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3 833,4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3 833,4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3 833,4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133,2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116,8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595614"/>
                  </a:ext>
                </a:extLst>
              </a:tr>
              <a:tr h="50619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21 748,0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25 679,1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21 945,8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19 641,8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22 780,8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89,5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116,0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177999"/>
                  </a:ext>
                </a:extLst>
              </a:tr>
              <a:tr h="37964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134,6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196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77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260648"/>
            <a:ext cx="7886699" cy="6171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kern="0" spc="50" dirty="0">
                <a:ln w="11430"/>
                <a:solidFill>
                  <a:schemeClr val="tx1"/>
                </a:solidFill>
                <a:latin typeface="Verdana"/>
              </a:rPr>
              <a:t>Сведения о расходах бюджета Кольского района по разделам и подразделам классификации расходов на 2025 год и на плановый период 2026 и 2027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625525"/>
              </p:ext>
            </p:extLst>
          </p:nvPr>
        </p:nvGraphicFramePr>
        <p:xfrm>
          <a:off x="8019851" y="716235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8AB3D0-C206-4201-AE28-6EAE80842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97556"/>
              </p:ext>
            </p:extLst>
          </p:nvPr>
        </p:nvGraphicFramePr>
        <p:xfrm>
          <a:off x="323529" y="1061733"/>
          <a:ext cx="8640960" cy="5062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3806">
                  <a:extLst>
                    <a:ext uri="{9D8B030D-6E8A-4147-A177-3AD203B41FA5}">
                      <a16:colId xmlns:a16="http://schemas.microsoft.com/office/drawing/2014/main" val="2542314781"/>
                    </a:ext>
                  </a:extLst>
                </a:gridCol>
                <a:gridCol w="321823">
                  <a:extLst>
                    <a:ext uri="{9D8B030D-6E8A-4147-A177-3AD203B41FA5}">
                      <a16:colId xmlns:a16="http://schemas.microsoft.com/office/drawing/2014/main" val="845769897"/>
                    </a:ext>
                  </a:extLst>
                </a:gridCol>
                <a:gridCol w="407643">
                  <a:extLst>
                    <a:ext uri="{9D8B030D-6E8A-4147-A177-3AD203B41FA5}">
                      <a16:colId xmlns:a16="http://schemas.microsoft.com/office/drawing/2014/main" val="317833189"/>
                    </a:ext>
                  </a:extLst>
                </a:gridCol>
                <a:gridCol w="826013">
                  <a:extLst>
                    <a:ext uri="{9D8B030D-6E8A-4147-A177-3AD203B41FA5}">
                      <a16:colId xmlns:a16="http://schemas.microsoft.com/office/drawing/2014/main" val="1428911023"/>
                    </a:ext>
                  </a:extLst>
                </a:gridCol>
                <a:gridCol w="732149">
                  <a:extLst>
                    <a:ext uri="{9D8B030D-6E8A-4147-A177-3AD203B41FA5}">
                      <a16:colId xmlns:a16="http://schemas.microsoft.com/office/drawing/2014/main" val="2004534320"/>
                    </a:ext>
                  </a:extLst>
                </a:gridCol>
                <a:gridCol w="708011">
                  <a:extLst>
                    <a:ext uri="{9D8B030D-6E8A-4147-A177-3AD203B41FA5}">
                      <a16:colId xmlns:a16="http://schemas.microsoft.com/office/drawing/2014/main" val="2993352552"/>
                    </a:ext>
                  </a:extLst>
                </a:gridCol>
                <a:gridCol w="783104">
                  <a:extLst>
                    <a:ext uri="{9D8B030D-6E8A-4147-A177-3AD203B41FA5}">
                      <a16:colId xmlns:a16="http://schemas.microsoft.com/office/drawing/2014/main" val="2372208738"/>
                    </a:ext>
                  </a:extLst>
                </a:gridCol>
                <a:gridCol w="718739">
                  <a:extLst>
                    <a:ext uri="{9D8B030D-6E8A-4147-A177-3AD203B41FA5}">
                      <a16:colId xmlns:a16="http://schemas.microsoft.com/office/drawing/2014/main" val="286432396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1981810150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2245616364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763672799"/>
                    </a:ext>
                  </a:extLst>
                </a:gridCol>
                <a:gridCol w="514918">
                  <a:extLst>
                    <a:ext uri="{9D8B030D-6E8A-4147-A177-3AD203B41FA5}">
                      <a16:colId xmlns:a16="http://schemas.microsoft.com/office/drawing/2014/main" val="1503398256"/>
                    </a:ext>
                  </a:extLst>
                </a:gridCol>
              </a:tblGrid>
              <a:tr h="37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02596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49 840,9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49 170,1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34 899,0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30 049,4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29 420,3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71,0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86,1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97,9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60295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45 685,0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44 076,3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28 496,1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27 646,6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26 537,6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64,7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97,0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96,0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79534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16,5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39,3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247,9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104,1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34932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4 139,4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5 054,5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6 362,0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2 361,9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2 841,8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153,7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125,9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37,1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120,3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466560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215 076,4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316 418,8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380 774,6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52 986,5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76 586,0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177,0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120,3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13,9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144,5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594061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126 004,1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45 689,1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318 131,1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9 961,3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27 664,9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252,5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696,3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277,7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866362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60 039,1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136 040,2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30 808,2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29 707,2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35 103,1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22,6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96,4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118,2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997448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17 583,2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124 689,5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21 835,3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13 318,0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13 818,0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124,2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17,5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61,0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103,8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062757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11 450,0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10 000,0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-  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1491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6 052,6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33 321,2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17 160,6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37 036,7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283,5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51,5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215,8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27,0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91055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6 052,6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33 321,2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17 160,6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37 036,7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283,5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51,5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215,8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27,0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309545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2 106 810,5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2 961 763,8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3 069 210,3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2 855 704,4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2 645 701,2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145,7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103,6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93,0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92,6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06000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790 903,4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902 745,2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920 260,2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974 055,3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995 494,0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116,4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105,8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029671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925 479,4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1 472 673,7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1 472 855,9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1 209 571,0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1 230 077,0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159,1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82,1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665906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355 870,2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407 343,4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433 532,4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372 731,4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385 589,0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121,8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106,4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86,0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103,4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18414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7 318,9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141 995,9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13 927,5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12 593,2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12 819,2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9,8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90,4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204975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27 238,6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37 005,6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228 634,3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286 753,5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21 722,0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839,4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617,8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125,4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413978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143 586,5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141 795,5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165 100,5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155 580,3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157 225,8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116,4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94,2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101,1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193227"/>
                  </a:ext>
                </a:extLst>
              </a:tr>
              <a:tr h="1533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141 892,0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140 240,6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163 995,6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154 475,4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156 120,9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116,9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94,2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509006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1 694,5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1 554,9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1 104,9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1 104,9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1 104,9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71,1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181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5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620093" y="208072"/>
            <a:ext cx="7886699" cy="6171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kern="0" spc="50" dirty="0">
                <a:ln w="11430"/>
                <a:solidFill>
                  <a:schemeClr val="tx1"/>
                </a:solidFill>
                <a:latin typeface="Verdana"/>
              </a:rPr>
              <a:t>Сведения о расходах бюджета Кольского района по разделам и подразделам классификации расходов на 2025 год и на плановый период 2026 и 2027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21664"/>
              </p:ext>
            </p:extLst>
          </p:nvPr>
        </p:nvGraphicFramePr>
        <p:xfrm>
          <a:off x="7956376" y="733805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655560D-8108-439E-A609-1B3C0E50D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61215"/>
              </p:ext>
            </p:extLst>
          </p:nvPr>
        </p:nvGraphicFramePr>
        <p:xfrm>
          <a:off x="508779" y="1124744"/>
          <a:ext cx="8229601" cy="5152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4605">
                  <a:extLst>
                    <a:ext uri="{9D8B030D-6E8A-4147-A177-3AD203B41FA5}">
                      <a16:colId xmlns:a16="http://schemas.microsoft.com/office/drawing/2014/main" val="2050140902"/>
                    </a:ext>
                  </a:extLst>
                </a:gridCol>
                <a:gridCol w="306503">
                  <a:extLst>
                    <a:ext uri="{9D8B030D-6E8A-4147-A177-3AD203B41FA5}">
                      <a16:colId xmlns:a16="http://schemas.microsoft.com/office/drawing/2014/main" val="1639932205"/>
                    </a:ext>
                  </a:extLst>
                </a:gridCol>
                <a:gridCol w="388236">
                  <a:extLst>
                    <a:ext uri="{9D8B030D-6E8A-4147-A177-3AD203B41FA5}">
                      <a16:colId xmlns:a16="http://schemas.microsoft.com/office/drawing/2014/main" val="1378025634"/>
                    </a:ext>
                  </a:extLst>
                </a:gridCol>
                <a:gridCol w="786690">
                  <a:extLst>
                    <a:ext uri="{9D8B030D-6E8A-4147-A177-3AD203B41FA5}">
                      <a16:colId xmlns:a16="http://schemas.microsoft.com/office/drawing/2014/main" val="2657032169"/>
                    </a:ext>
                  </a:extLst>
                </a:gridCol>
                <a:gridCol w="697294">
                  <a:extLst>
                    <a:ext uri="{9D8B030D-6E8A-4147-A177-3AD203B41FA5}">
                      <a16:colId xmlns:a16="http://schemas.microsoft.com/office/drawing/2014/main" val="198565220"/>
                    </a:ext>
                  </a:extLst>
                </a:gridCol>
                <a:gridCol w="674306">
                  <a:extLst>
                    <a:ext uri="{9D8B030D-6E8A-4147-A177-3AD203B41FA5}">
                      <a16:colId xmlns:a16="http://schemas.microsoft.com/office/drawing/2014/main" val="2916731337"/>
                    </a:ext>
                  </a:extLst>
                </a:gridCol>
                <a:gridCol w="745824">
                  <a:extLst>
                    <a:ext uri="{9D8B030D-6E8A-4147-A177-3AD203B41FA5}">
                      <a16:colId xmlns:a16="http://schemas.microsoft.com/office/drawing/2014/main" val="4242028747"/>
                    </a:ext>
                  </a:extLst>
                </a:gridCol>
                <a:gridCol w="684523">
                  <a:extLst>
                    <a:ext uri="{9D8B030D-6E8A-4147-A177-3AD203B41FA5}">
                      <a16:colId xmlns:a16="http://schemas.microsoft.com/office/drawing/2014/main" val="2786716938"/>
                    </a:ext>
                  </a:extLst>
                </a:gridCol>
                <a:gridCol w="490405">
                  <a:extLst>
                    <a:ext uri="{9D8B030D-6E8A-4147-A177-3AD203B41FA5}">
                      <a16:colId xmlns:a16="http://schemas.microsoft.com/office/drawing/2014/main" val="3246150072"/>
                    </a:ext>
                  </a:extLst>
                </a:gridCol>
                <a:gridCol w="490405">
                  <a:extLst>
                    <a:ext uri="{9D8B030D-6E8A-4147-A177-3AD203B41FA5}">
                      <a16:colId xmlns:a16="http://schemas.microsoft.com/office/drawing/2014/main" val="3302634315"/>
                    </a:ext>
                  </a:extLst>
                </a:gridCol>
                <a:gridCol w="490405">
                  <a:extLst>
                    <a:ext uri="{9D8B030D-6E8A-4147-A177-3AD203B41FA5}">
                      <a16:colId xmlns:a16="http://schemas.microsoft.com/office/drawing/2014/main" val="140287378"/>
                    </a:ext>
                  </a:extLst>
                </a:gridCol>
                <a:gridCol w="490405">
                  <a:extLst>
                    <a:ext uri="{9D8B030D-6E8A-4147-A177-3AD203B41FA5}">
                      <a16:colId xmlns:a16="http://schemas.microsoft.com/office/drawing/2014/main" val="764316994"/>
                    </a:ext>
                  </a:extLst>
                </a:gridCol>
              </a:tblGrid>
              <a:tr h="603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01503"/>
                  </a:ext>
                </a:extLst>
              </a:tr>
              <a:tr h="33897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144 408,0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169 418,0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175 014,6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175 971,8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183 690,8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121,2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103,3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100,5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104,4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29883"/>
                  </a:ext>
                </a:extLst>
              </a:tr>
              <a:tr h="1663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5 810,8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6 087,0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6 087,0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6 087,0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6 087,0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104,8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097730"/>
                  </a:ext>
                </a:extLst>
              </a:tr>
              <a:tr h="1663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41 297,8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49 131,5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46 089,7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46 765,9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47 988,4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111,6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93,8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314446"/>
                  </a:ext>
                </a:extLst>
              </a:tr>
              <a:tr h="1663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97 299,4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114 199,5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122 837,9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123 118,9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129 615,4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126,2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105,3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849185"/>
                  </a:ext>
                </a:extLst>
              </a:tr>
              <a:tr h="33897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8 680,8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29 026,1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1 893,8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1 893,8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1 893,8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21,8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6,5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096647"/>
                  </a:ext>
                </a:extLst>
              </a:tr>
              <a:tr h="1663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2 096,2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3 216,6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1 893,8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1 893,8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1 893,8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58,9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5438"/>
                  </a:ext>
                </a:extLst>
              </a:tr>
              <a:tr h="30590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6 584,6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25 809,5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-  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854604"/>
                  </a:ext>
                </a:extLst>
              </a:tr>
              <a:tr h="33897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7 708,0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7 588,2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124,7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126,7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901588"/>
                  </a:ext>
                </a:extLst>
              </a:tr>
              <a:tr h="1663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7 708,0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7 588,2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124,7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126,7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361444"/>
                  </a:ext>
                </a:extLst>
              </a:tr>
              <a:tr h="11656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280 494,9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287 906,1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204 072,4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163 028,2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136 771,2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72,8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70,9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79,9   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83,9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478216"/>
                  </a:ext>
                </a:extLst>
              </a:tr>
              <a:tr h="6034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117 119,9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123 654,6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125 479,8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128 448,2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102 191,2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79,6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651159"/>
                  </a:ext>
                </a:extLst>
              </a:tr>
              <a:tr h="14310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163 375,0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164 251,5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78 592,6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34 580,0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34 580,0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47,8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44,0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654882"/>
                  </a:ext>
                </a:extLst>
              </a:tr>
              <a:tr h="166355">
                <a:tc>
                  <a:txBody>
                    <a:bodyPr/>
                    <a:lstStyle/>
                    <a:p>
                      <a:pPr algn="l" fontAlgn="t"/>
                      <a:endParaRPr lang="ru-RU" sz="11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3 401 433,4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4 455 346,7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4 524 493,3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3 920 553,2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3 712 766,0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133,0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101,6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86,7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94,7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67" marR="7667" marT="7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053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5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430745"/>
              </p:ext>
            </p:extLst>
          </p:nvPr>
        </p:nvGraphicFramePr>
        <p:xfrm>
          <a:off x="8100392" y="764704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>
          <a:xfrm>
            <a:off x="323528" y="260649"/>
            <a:ext cx="8424936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</a:rPr>
              <a:t>Сведения о расходах бюджета Кольского района по муниципальным программам на 2025 год и на плановый период 2026 и 2027 годов в сравнении с ожидаемым исполнением за 2024 год и отчетом за 2023 год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407ED23-14EC-4BED-BF0B-4FA18743E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01408"/>
              </p:ext>
            </p:extLst>
          </p:nvPr>
        </p:nvGraphicFramePr>
        <p:xfrm>
          <a:off x="355647" y="999163"/>
          <a:ext cx="8424937" cy="5737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152">
                  <a:extLst>
                    <a:ext uri="{9D8B030D-6E8A-4147-A177-3AD203B41FA5}">
                      <a16:colId xmlns:a16="http://schemas.microsoft.com/office/drawing/2014/main" val="3835872067"/>
                    </a:ext>
                  </a:extLst>
                </a:gridCol>
                <a:gridCol w="586083">
                  <a:extLst>
                    <a:ext uri="{9D8B030D-6E8A-4147-A177-3AD203B41FA5}">
                      <a16:colId xmlns:a16="http://schemas.microsoft.com/office/drawing/2014/main" val="299290041"/>
                    </a:ext>
                  </a:extLst>
                </a:gridCol>
                <a:gridCol w="586083">
                  <a:extLst>
                    <a:ext uri="{9D8B030D-6E8A-4147-A177-3AD203B41FA5}">
                      <a16:colId xmlns:a16="http://schemas.microsoft.com/office/drawing/2014/main" val="219105805"/>
                    </a:ext>
                  </a:extLst>
                </a:gridCol>
                <a:gridCol w="659343">
                  <a:extLst>
                    <a:ext uri="{9D8B030D-6E8A-4147-A177-3AD203B41FA5}">
                      <a16:colId xmlns:a16="http://schemas.microsoft.com/office/drawing/2014/main" val="1112686523"/>
                    </a:ext>
                  </a:extLst>
                </a:gridCol>
                <a:gridCol w="805863">
                  <a:extLst>
                    <a:ext uri="{9D8B030D-6E8A-4147-A177-3AD203B41FA5}">
                      <a16:colId xmlns:a16="http://schemas.microsoft.com/office/drawing/2014/main" val="3175587568"/>
                    </a:ext>
                  </a:extLst>
                </a:gridCol>
                <a:gridCol w="682792">
                  <a:extLst>
                    <a:ext uri="{9D8B030D-6E8A-4147-A177-3AD203B41FA5}">
                      <a16:colId xmlns:a16="http://schemas.microsoft.com/office/drawing/2014/main" val="2696356599"/>
                    </a:ext>
                  </a:extLst>
                </a:gridCol>
                <a:gridCol w="689334">
                  <a:extLst>
                    <a:ext uri="{9D8B030D-6E8A-4147-A177-3AD203B41FA5}">
                      <a16:colId xmlns:a16="http://schemas.microsoft.com/office/drawing/2014/main" val="4035526208"/>
                    </a:ext>
                  </a:extLst>
                </a:gridCol>
                <a:gridCol w="466029">
                  <a:extLst>
                    <a:ext uri="{9D8B030D-6E8A-4147-A177-3AD203B41FA5}">
                      <a16:colId xmlns:a16="http://schemas.microsoft.com/office/drawing/2014/main" val="1005054053"/>
                    </a:ext>
                  </a:extLst>
                </a:gridCol>
                <a:gridCol w="546129">
                  <a:extLst>
                    <a:ext uri="{9D8B030D-6E8A-4147-A177-3AD203B41FA5}">
                      <a16:colId xmlns:a16="http://schemas.microsoft.com/office/drawing/2014/main" val="1330113016"/>
                    </a:ext>
                  </a:extLst>
                </a:gridCol>
                <a:gridCol w="546129">
                  <a:extLst>
                    <a:ext uri="{9D8B030D-6E8A-4147-A177-3AD203B41FA5}">
                      <a16:colId xmlns:a16="http://schemas.microsoft.com/office/drawing/2014/main" val="3896629698"/>
                    </a:ext>
                  </a:extLst>
                </a:gridCol>
              </a:tblGrid>
              <a:tr h="8616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506102"/>
                  </a:ext>
                </a:extLst>
              </a:tr>
              <a:tr h="2465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 "Развитие образования в Кольском районе Мурманской области"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1 973 087,7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2 688 976,2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2 903 802,1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2 693 677,8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2 483 417,4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147,17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2636"/>
                  </a:ext>
                </a:extLst>
              </a:tr>
              <a:tr h="2465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"Развитие образования в Кольском районе Мурманской области"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57 111,7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396 410,4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486 689,9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268 142,5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16 007,7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852,17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497064"/>
                  </a:ext>
                </a:extLst>
              </a:tr>
              <a:tr h="25159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"Обеспечение отдыха и оздоровления детей"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5 291,7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5 762,3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6 076,1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6 076,1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6 076,1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114,82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054637"/>
                  </a:ext>
                </a:extLst>
              </a:tr>
              <a:tr h="37048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"Обеспечение качественного предоставления услуг (работ) в сфере дошкольного образования"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786 861,2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878 781,5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918 140,1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973 935,3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991 374,0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116,68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813660"/>
                  </a:ext>
                </a:extLst>
              </a:tr>
              <a:tr h="36806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4 "Обеспечение качественного предоставления услуг (работ) в сфере общего образования"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898 239,3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1 133 092,2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1 198 189,3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1 209 571,0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1 221 180,3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133,39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46441"/>
                  </a:ext>
                </a:extLst>
              </a:tr>
              <a:tr h="36806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5 "Обеспечение качественного предоставления услуг (работ) в сфере дополнительного образования"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219 108,5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269 101,6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286 666,3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227 912,5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240 738,9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130,83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66583"/>
                  </a:ext>
                </a:extLst>
              </a:tr>
              <a:tr h="36806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6 "Обеспечение организационно-методической деятельности муниципальных учреждений Кольского района"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6 475,3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5 828,2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8 040,4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8 040,4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8 040,4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124,17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480038"/>
                  </a:ext>
                </a:extLst>
              </a:tr>
              <a:tr h="3680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2 "Развитие семейных форм устройства детей-сирот и детей, оставшихся без попечения родителей,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81 756,0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98 544,7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101 006,8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101 895,3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109 606,8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519754"/>
                  </a:ext>
                </a:extLst>
              </a:tr>
              <a:tr h="2495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3 "Социальная поддержка отдельных категорий граждан"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60 927,5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68 446,0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73 043,6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73 112,3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73 119,7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201355"/>
                  </a:ext>
                </a:extLst>
              </a:tr>
              <a:tr h="25508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4 "Развитие физической культуры и спорта"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8 680,7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29 026,1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1 893,8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1 893,8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1 893,8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8644"/>
                  </a:ext>
                </a:extLst>
              </a:tr>
              <a:tr h="12512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5 "Развитие культуры"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264 340,9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267 324,2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311 396,1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299 794,3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301 697,0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79542"/>
                  </a:ext>
                </a:extLst>
              </a:tr>
              <a:tr h="3826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"Сохранение и развитие дополнительного образования в сфере культуры и искусства"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122 448,9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125 548,6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145 091,4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145 318,9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145 576,1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6155"/>
                  </a:ext>
                </a:extLst>
              </a:tr>
              <a:tr h="25749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"Сохранение и развитие библиотечной и культурно-досуговой деятельности"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131 892,0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139 106,9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155 995,6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154 475,4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156 120,9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77999"/>
                  </a:ext>
                </a:extLst>
              </a:tr>
              <a:tr h="29546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"Модернизация учреждений культуры, искусства, образования в сфере культуры и искусства"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2 668,7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10 309,1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8" marR="4128" marT="412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697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323528" y="260649"/>
            <a:ext cx="8424936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</a:rPr>
              <a:t>Сведения о расходах бюджета Кольского района по муниципальным программам на 2025 год и на плановый период 2026 и 2027 годов в сравнении с ожидаемым исполнением за 2024 год и отчетом за 2023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356078"/>
              </p:ext>
            </p:extLst>
          </p:nvPr>
        </p:nvGraphicFramePr>
        <p:xfrm>
          <a:off x="8100392" y="764704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77E300-253D-4F82-9EFC-1DA1DFE6A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65351"/>
              </p:ext>
            </p:extLst>
          </p:nvPr>
        </p:nvGraphicFramePr>
        <p:xfrm>
          <a:off x="371754" y="1052737"/>
          <a:ext cx="8589665" cy="5640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428366413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81227855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74413055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50335736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9829442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1998852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66622293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70685198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4252589474"/>
                    </a:ext>
                  </a:extLst>
                </a:gridCol>
                <a:gridCol w="380753">
                  <a:extLst>
                    <a:ext uri="{9D8B030D-6E8A-4147-A177-3AD203B41FA5}">
                      <a16:colId xmlns:a16="http://schemas.microsoft.com/office/drawing/2014/main" val="3566388583"/>
                    </a:ext>
                  </a:extLst>
                </a:gridCol>
              </a:tblGrid>
              <a:tr h="576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060961"/>
                  </a:ext>
                </a:extLst>
              </a:tr>
              <a:tr h="319216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6 "Энергосбережение и повышение энергетической эффективности" на 2021-2027 годы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2 690,0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2 697,5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2 697,5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2 697,5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2 697,5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19479"/>
                  </a:ext>
                </a:extLst>
              </a:tr>
              <a:tr h="121482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7 "Развитие транспортной системы"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45 968,5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44 359,8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28 779,7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27 930,1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26 821,1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513734"/>
                  </a:ext>
                </a:extLst>
              </a:tr>
              <a:tr h="2637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"Повышение безопасности дорожного движения и снижение дорожно-транспортного травматизма"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283,5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283,5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283,5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283,5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283,5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5408"/>
                  </a:ext>
                </a:extLst>
              </a:tr>
              <a:tr h="1303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"Развитие дорожного хозяйства сельских поселений"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45 685,0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44 076,3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28 496,2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27 646,6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26 537,6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298183"/>
                  </a:ext>
                </a:extLst>
              </a:tr>
              <a:tr h="428954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8 "Развитие экономического потенциала и формирование благоприятного предпринимательского климата в Кольском районе"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3 620,0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3 980,0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3 250,0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2 350,0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2 350,0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72,3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02703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"Содействие развитию субъектов малого предпринимательства"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2 830,0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2 930,0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2 250,0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1 350,0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1 350,0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909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"Поддержка социально-ориентированных некоммерческих организаций"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950,0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950,0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34337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"Развитие торговли в Кольском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39959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9 "Управление муниципальными финансами"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278 915,9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295 501,1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222 736,6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173 686,6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156 330,0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95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742920"/>
                  </a:ext>
                </a:extLst>
              </a:tr>
              <a:tr h="15463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"Управление муниципальными финансами"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3 367,3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11 963,0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18 664,3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10 658,4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19 558,8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53627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"Создание условий для сбалансированного и устойчивого исполнения местных бюджетов, содействие повышению качества управления муниципальными финансами"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275 548,6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283 538,1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204 072,3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163 028,2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136 771,2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1061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10 "Управление муниципальным имуществом Кольского района"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15 377,8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21 924,5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1 390,0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1 150,3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1 150,3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52804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11 "Охрана окружающей среды"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6 052,6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33 321,2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17 160,6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37 036,7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10 000,0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283,5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215,8</a:t>
                      </a:r>
                      <a:endParaRPr lang="ru-RU" sz="95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06605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12 "Развитие гражданского общества в Кольском районе Мурманской области"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1 347,1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1 337,4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1 337,4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1 337,4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1 337,4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29171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"Комплексные меры по ограничению темпов роста наркомании, алкоголизма и сопутствующих им заболеваний в Кольском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703,7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663,7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663,7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663,7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663,7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270637"/>
                  </a:ext>
                </a:extLst>
              </a:tr>
              <a:tr h="1303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"Профилактика правонарушений в Кольском районе"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595,8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626,1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626,1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626,1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626,1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35782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"Противодействие терроризму и экстремизму, предупреждение межнациональных конфликтов на территории Кольского района"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47,6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47,6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47,6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103358"/>
                  </a:ext>
                </a:extLst>
              </a:tr>
              <a:tr h="208054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13 "Развитие муниципального управления"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389 062,9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397 888,9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429 229,2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411 181,0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425 785,4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110,3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4" marR="3094" marT="30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811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360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8095"/>
              </p:ext>
            </p:extLst>
          </p:nvPr>
        </p:nvGraphicFramePr>
        <p:xfrm>
          <a:off x="8088700" y="814421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323528" y="260649"/>
            <a:ext cx="8424936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3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</a:rPr>
              <a:t>Сведения о расходах бюджета Кольского района по муниципальным программам на 2025 год и на плановый период 2026 и 2027 годов в сравнении с ожидаемым исполнением за 2024 год и отчетом за 2023 год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275EF-206B-4786-B341-5527ABA47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702609"/>
              </p:ext>
            </p:extLst>
          </p:nvPr>
        </p:nvGraphicFramePr>
        <p:xfrm>
          <a:off x="263000" y="1054358"/>
          <a:ext cx="8761195" cy="5566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5696">
                  <a:extLst>
                    <a:ext uri="{9D8B030D-6E8A-4147-A177-3AD203B41FA5}">
                      <a16:colId xmlns:a16="http://schemas.microsoft.com/office/drawing/2014/main" val="3873559800"/>
                    </a:ext>
                  </a:extLst>
                </a:gridCol>
                <a:gridCol w="659844">
                  <a:extLst>
                    <a:ext uri="{9D8B030D-6E8A-4147-A177-3AD203B41FA5}">
                      <a16:colId xmlns:a16="http://schemas.microsoft.com/office/drawing/2014/main" val="3519521685"/>
                    </a:ext>
                  </a:extLst>
                </a:gridCol>
                <a:gridCol w="659844">
                  <a:extLst>
                    <a:ext uri="{9D8B030D-6E8A-4147-A177-3AD203B41FA5}">
                      <a16:colId xmlns:a16="http://schemas.microsoft.com/office/drawing/2014/main" val="2037412212"/>
                    </a:ext>
                  </a:extLst>
                </a:gridCol>
                <a:gridCol w="659844">
                  <a:extLst>
                    <a:ext uri="{9D8B030D-6E8A-4147-A177-3AD203B41FA5}">
                      <a16:colId xmlns:a16="http://schemas.microsoft.com/office/drawing/2014/main" val="2458168292"/>
                    </a:ext>
                  </a:extLst>
                </a:gridCol>
                <a:gridCol w="659844">
                  <a:extLst>
                    <a:ext uri="{9D8B030D-6E8A-4147-A177-3AD203B41FA5}">
                      <a16:colId xmlns:a16="http://schemas.microsoft.com/office/drawing/2014/main" val="1032489476"/>
                    </a:ext>
                  </a:extLst>
                </a:gridCol>
                <a:gridCol w="659844">
                  <a:extLst>
                    <a:ext uri="{9D8B030D-6E8A-4147-A177-3AD203B41FA5}">
                      <a16:colId xmlns:a16="http://schemas.microsoft.com/office/drawing/2014/main" val="1851088421"/>
                    </a:ext>
                  </a:extLst>
                </a:gridCol>
                <a:gridCol w="366580">
                  <a:extLst>
                    <a:ext uri="{9D8B030D-6E8A-4147-A177-3AD203B41FA5}">
                      <a16:colId xmlns:a16="http://schemas.microsoft.com/office/drawing/2014/main" val="2981128385"/>
                    </a:ext>
                  </a:extLst>
                </a:gridCol>
                <a:gridCol w="293264">
                  <a:extLst>
                    <a:ext uri="{9D8B030D-6E8A-4147-A177-3AD203B41FA5}">
                      <a16:colId xmlns:a16="http://schemas.microsoft.com/office/drawing/2014/main" val="1332581098"/>
                    </a:ext>
                  </a:extLst>
                </a:gridCol>
                <a:gridCol w="366580">
                  <a:extLst>
                    <a:ext uri="{9D8B030D-6E8A-4147-A177-3AD203B41FA5}">
                      <a16:colId xmlns:a16="http://schemas.microsoft.com/office/drawing/2014/main" val="358257445"/>
                    </a:ext>
                  </a:extLst>
                </a:gridCol>
                <a:gridCol w="329855">
                  <a:extLst>
                    <a:ext uri="{9D8B030D-6E8A-4147-A177-3AD203B41FA5}">
                      <a16:colId xmlns:a16="http://schemas.microsoft.com/office/drawing/2014/main" val="1786186891"/>
                    </a:ext>
                  </a:extLst>
                </a:gridCol>
              </a:tblGrid>
              <a:tr h="8640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135137"/>
                  </a:ext>
                </a:extLst>
              </a:tr>
              <a:tr h="28084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"Обеспечение деятельности и функций администрации Кольского района и государственных полномочий"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158 141,9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171 723,0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186 616,5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175 468,0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183 677,0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23646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"Обеспечение деятельности муниципальных учреждений, подведомственных администрации Кольского района по выполнению муниципальных функций"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230 573,1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225 777,9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242 224,7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235 325,0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241 720,4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1906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"Развитие кадрового потенциала администрации Кольского района"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347,9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388,0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388,0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388,0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388,0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9590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14 "Молодежь Кольского района"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7 027,4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141 921,3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13 474,9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12 174,9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12 174,9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191,7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90,4</a:t>
                      </a:r>
                      <a:endParaRPr lang="ru-RU" sz="95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6228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16 "Развитие коммунальной инфраструктуры"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215 076,4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316 243,8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380 774,6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52 986,5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76 586,0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177,0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120,4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95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144,5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54957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Содержание и ремонт муниципального жилищного фонда Кольского района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115 488,3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36 247,8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325 360,3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24 462,2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35 861,9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868145"/>
                  </a:ext>
                </a:extLst>
              </a:tr>
              <a:tr h="2265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 Подготовка объектов жилищно-коммунального хозяйства муниципального образования Кольский район к работе в отопительный период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24 481,6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18 969,0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11 408,2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9 497,2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13 089,1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290527"/>
                  </a:ext>
                </a:extLst>
              </a:tr>
              <a:tr h="19002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Модернизация объектов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29 301,0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109 031,1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10 050,0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10 621,0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11 995,0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06861"/>
                  </a:ext>
                </a:extLst>
              </a:tr>
              <a:tr h="26316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4 Обеспечение полномочий учредителя муниципальных унитарных предприятий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11 300,0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-  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16025"/>
                  </a:ext>
                </a:extLst>
              </a:tr>
              <a:tr h="27374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5 Снос ветхого и аварийного жилищного фонда на территории сельских поселений Кольского района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405,0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14 796,4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683,1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2 500,0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167775"/>
                  </a:ext>
                </a:extLst>
              </a:tr>
              <a:tr h="4283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6 Обеспечение проведения капитального ремонта общего имущества многоквартирных домов, расположенных на территории сельских поселений Кольского района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20 104,2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5 900,0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6 210,0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5 000,0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52714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7 Обеспечение мероприятий по организации ритуальных услуг и содержанию мест захоронения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13 996,3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121 299,5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8 908,0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7 723,0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8 140,0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88768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8 Комплексное развитие территорий сельских поселений Кольского района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7 838,1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6195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17 "Управление земельными ресурсами Кольского района"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2 220,6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3 614,3   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1 514,1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1 485,2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1 485,2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68,2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44987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18 "Обеспечение первичных мер пожарной безопасности в границах Кольского муниципального района за границами городских и сельских населенных пунктов Кольского района"</a:t>
                      </a:r>
                      <a:endParaRPr lang="ru-RU" sz="9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319,9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   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185,3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170,0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320,0   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57,9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</a:t>
                      </a:r>
                      <a:endParaRPr lang="ru-RU" sz="9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48396"/>
                  </a:ext>
                </a:extLst>
              </a:tr>
              <a:tr h="2268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3 356 471,9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4 415 297,0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4 493 672,3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3 894 559,7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3 686 772,5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9" marR="3139" marT="3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3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69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036332" y="603329"/>
            <a:ext cx="5460104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Перечень публичных нормативных обязательств, подлежащих исполнению за счет средств бюджета Кольского района,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на 2025 год и на плановый период 2026 и 2027 годов</a:t>
            </a: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092280" y="2737701"/>
            <a:ext cx="12414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425215"/>
              </p:ext>
            </p:extLst>
          </p:nvPr>
        </p:nvGraphicFramePr>
        <p:xfrm>
          <a:off x="647563" y="3054827"/>
          <a:ext cx="7848873" cy="2425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9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публичного нормативного обязательства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бюджета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на 2025 год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на 2026 год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на 2027 год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ребенка в семье опекуна (попечителя) и приемной семье, а также вознаграждение, причитающееся приемному родителю 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Областной</a:t>
                      </a: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46 140,9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47 844,7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48 817,9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7D692-7264-41BA-85AF-D5EC5CAC1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3" y="397831"/>
            <a:ext cx="234888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230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853242"/>
              </p:ext>
            </p:extLst>
          </p:nvPr>
        </p:nvGraphicFramePr>
        <p:xfrm>
          <a:off x="318432" y="36633"/>
          <a:ext cx="8445035" cy="913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4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3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об оценке неналоговых льгот на 2025 года</a:t>
                      </a:r>
                    </a:p>
                  </a:txBody>
                  <a:tcPr marL="5906" marR="5906" marT="59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052053" y="1124744"/>
            <a:ext cx="4891271" cy="3135195"/>
          </a:xfrm>
          <a:prstGeom prst="roundRect">
            <a:avLst/>
          </a:prstGeom>
          <a:solidFill>
            <a:srgbClr val="FFFFCC"/>
          </a:solidFill>
          <a:ln w="63500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Льготы, принятые решениями Совета депутатов муниципального образования Кольский район: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24 июня 2008 г. N 28/3;  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31 мая 2022 г. N 11/5; 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Постановления правительства Мурманской области от 24 декабря 2021г. № 986 -ПП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Федеральным законом РФ № 171-ФЗ от 23.06.2014 статьей 39.7 пункт 4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19872" y="5301208"/>
            <a:ext cx="3652910" cy="12250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rgbClr val="26362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Арендная плата за земельные участки –24 308 тыс. рублей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8797" y="3717032"/>
            <a:ext cx="3652910" cy="12250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rgbClr val="26362D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Предполагаемая сумма выпадающих доходов бюджета Кольского района – 6 760,6 тыс. рублей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964E1D-B5E4-497B-BE8E-69970FE0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0423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5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075" y="892885"/>
            <a:ext cx="8391849" cy="9164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buFont typeface="Wingdings 2"/>
              <a:buNone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/>
              </a:rPr>
              <a:t>Межбюджетные трансферты (безвозмездные поступления) </a:t>
            </a: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/>
              </a:rPr>
              <a:t>- это средства одного бюджета бюджетной системы Российской Федерации, перечисляемые другому бюджету бюджетной системы Российской Федерации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73349" y="333289"/>
            <a:ext cx="6686550" cy="417512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Межбюджетные трансферты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153082" y="2425424"/>
            <a:ext cx="6485352" cy="962599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300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2014" y="3863878"/>
            <a:ext cx="6485352" cy="91643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Субвенция</a:t>
            </a:r>
            <a:r>
              <a:rPr lang="ru-RU" altLang="ru-RU" sz="1300" b="1" dirty="0"/>
              <a:t> - </a:t>
            </a:r>
            <a:r>
              <a:rPr lang="ru-RU" altLang="ru-RU" sz="1300" dirty="0"/>
              <a:t>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полномочий РФ, переданных для осуществления органам государственной власти другого уровня бюджетной системы РФ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40725" y="5157192"/>
            <a:ext cx="6485352" cy="91643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Субсидия</a:t>
            </a:r>
            <a:r>
              <a:rPr lang="ru-RU" altLang="ru-RU" sz="1300" b="1" dirty="0"/>
              <a:t> - </a:t>
            </a:r>
            <a:r>
              <a:rPr lang="ru-RU" altLang="ru-RU" sz="1300" dirty="0"/>
              <a:t>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2FA910-8B5B-4FDE-B965-2E5C9718DDE0}"/>
              </a:ext>
            </a:extLst>
          </p:cNvPr>
          <p:cNvSpPr/>
          <p:nvPr/>
        </p:nvSpPr>
        <p:spPr>
          <a:xfrm>
            <a:off x="1140725" y="2536143"/>
            <a:ext cx="6239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anose="02020603050405020304" pitchFamily="18" charset="0"/>
              </a:rPr>
              <a:t>Дотации </a:t>
            </a:r>
            <a:r>
              <a:rPr lang="ru-RU" altLang="ru-RU" sz="1400" dirty="0">
                <a:latin typeface="Times New Roman" panose="02020603050405020304" pitchFamily="18" charset="0"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3" name="Стрелка: изогнутая вправо 2">
            <a:extLst>
              <a:ext uri="{FF2B5EF4-FFF2-40B4-BE49-F238E27FC236}">
                <a16:creationId xmlns:a16="http://schemas.microsoft.com/office/drawing/2014/main" id="{747855AC-7ED7-43E1-9F3A-7FD3A02A8D8A}"/>
              </a:ext>
            </a:extLst>
          </p:cNvPr>
          <p:cNvSpPr/>
          <p:nvPr/>
        </p:nvSpPr>
        <p:spPr>
          <a:xfrm>
            <a:off x="483721" y="1879124"/>
            <a:ext cx="559075" cy="1189836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1F5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изогнутая вправо 9">
            <a:extLst>
              <a:ext uri="{FF2B5EF4-FFF2-40B4-BE49-F238E27FC236}">
                <a16:creationId xmlns:a16="http://schemas.microsoft.com/office/drawing/2014/main" id="{68E68B5C-D53E-4FDB-B262-7C315224963C}"/>
              </a:ext>
            </a:extLst>
          </p:cNvPr>
          <p:cNvSpPr/>
          <p:nvPr/>
        </p:nvSpPr>
        <p:spPr>
          <a:xfrm>
            <a:off x="317844" y="4221089"/>
            <a:ext cx="559075" cy="1394322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1F5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изогнутая влево 7">
            <a:extLst>
              <a:ext uri="{FF2B5EF4-FFF2-40B4-BE49-F238E27FC236}">
                <a16:creationId xmlns:a16="http://schemas.microsoft.com/office/drawing/2014/main" id="{861E9729-9C63-4109-AE91-F6BC859EDA0F}"/>
              </a:ext>
            </a:extLst>
          </p:cNvPr>
          <p:cNvSpPr/>
          <p:nvPr/>
        </p:nvSpPr>
        <p:spPr>
          <a:xfrm>
            <a:off x="7826812" y="3188150"/>
            <a:ext cx="672541" cy="1351455"/>
          </a:xfrm>
          <a:prstGeom prst="curvedLef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1F5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1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54580"/>
            <a:ext cx="8136903" cy="623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бюджета</a:t>
            </a: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выплачиваемые из бюджета денежные средства. 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Расходное обязательство  – 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обязанность выплатить денежные средства из соответствующего бюджета.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Дефицит бюджета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превышение расходов бюджета над его доходами.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Профицит бюджета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превышение доходов бюджета над его расходами.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Межбюджетные трансферты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денежные средства, перечисляемые из одного бюджета бюджетной системы Российской Федерации другому бюджету.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Дотации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без указания конкретных целей использования.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Субвенции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на финансирование делегированных другим публично-правовым образованиям полномочий.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Субсидии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на условиях долевого </a:t>
            </a:r>
            <a:r>
              <a:rPr kumimoji="0" lang="ru-RU" altLang="ru-RU" sz="12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софинансирования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расходов других бюджетов.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i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Муниципальная</a:t>
            </a: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программа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мероприятий и инструментов </a:t>
            </a:r>
            <a:r>
              <a:rPr lang="ru-RU" altLang="ru-RU" sz="1200" i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муниципальной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политики, обеспечивающих в рамках реализации ключевых </a:t>
            </a:r>
            <a:r>
              <a:rPr lang="ru-RU" altLang="ru-RU" sz="1200" i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муниципальных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функций достижение приоритетов и целей </a:t>
            </a:r>
            <a:r>
              <a:rPr lang="ru-RU" altLang="ru-RU" sz="1200" i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муниципальной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политики в сфере социально-экономического развития и безопасности.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i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</a:t>
            </a: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задание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документ, содержащий требования к составу, качеству, объему, условиям, порядку и результатам оказания муниципальных услуг (выполнения работ).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i="1" kern="0" noProof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</a:t>
            </a: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ниципальные услуги (работы)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услуги (работы), оказываемые (выполняемые) органами местного самоуправления, муниципальными учреждениями.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долг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Главный распорядитель бюджетных средств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Главный администратор источников финансирования дефицита бюджета – </a:t>
            </a:r>
            <a:r>
              <a:rPr kumimoji="0" lang="ru-RU" altLang="ru-RU" sz="12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имеющий(ая) в своем ведении администраторов источников финансирования дефицита бюджета.</a:t>
            </a:r>
            <a:endParaRPr kumimoji="0" lang="ru-RU" sz="120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4468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654693"/>
              </p:ext>
            </p:extLst>
          </p:nvPr>
        </p:nvGraphicFramePr>
        <p:xfrm>
          <a:off x="-35566" y="-8483"/>
          <a:ext cx="917956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4932040" y="4509120"/>
            <a:ext cx="3816424" cy="4320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Общая сумма – 204 072,4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48767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602" y="332656"/>
            <a:ext cx="842493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</a:rPr>
              <a:t>Межбюджетные трансферты бюджетам муниципальных образований Кольского района на 2026 и 2027 годы</a:t>
            </a: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829200"/>
              </p:ext>
            </p:extLst>
          </p:nvPr>
        </p:nvGraphicFramePr>
        <p:xfrm>
          <a:off x="121940" y="1206161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7800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4564" y="544192"/>
            <a:ext cx="6184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Источники финансирования</a:t>
            </a:r>
            <a:r>
              <a:rPr lang="ru-RU" sz="2700" dirty="0"/>
              <a:t> </a:t>
            </a:r>
            <a:r>
              <a:rPr lang="ru-RU" sz="27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дефицита  бюджета Кольского района</a:t>
            </a: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7619202" y="1467522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6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268164"/>
              </p:ext>
            </p:extLst>
          </p:nvPr>
        </p:nvGraphicFramePr>
        <p:xfrm>
          <a:off x="609741" y="1987211"/>
          <a:ext cx="8112602" cy="4307160"/>
        </p:xfrm>
        <a:graphic>
          <a:graphicData uri="http://schemas.openxmlformats.org/drawingml/2006/table">
            <a:tbl>
              <a:tblPr firstRow="1" la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08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01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Источники финансирования дефицита бюджета Кольского района на 2025 год и  плановый период 2026 и 2027 годов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7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юджетные кредиты, полученные от бюджетов других уровней бюджетной системы РФ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Погашение бюджетных кредитов, полученных от других бюджетов бюджетной системы Российской Федерации в валюте Российской Федерации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Изменение остатков средств на счетах по учету средств местного бюджета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80 000,0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60">
                      <a:fgClr>
                        <a:schemeClr val="bg1"/>
                      </a:fgClr>
                      <a:bgClr>
                        <a:schemeClr val="accent3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ДЕФИЦИТ</a:t>
                      </a: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80 000,0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334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307776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планируемых объемах муниципального долга муниципального образования Кольский район на 2025 год и на плановый период 2026 и 2027 годов</a:t>
            </a: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854395" y="1015662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03564"/>
              </p:ext>
            </p:extLst>
          </p:nvPr>
        </p:nvGraphicFramePr>
        <p:xfrm>
          <a:off x="251519" y="1484784"/>
          <a:ext cx="8640962" cy="49888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3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88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11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1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0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34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2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02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551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235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заемщика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бюджета, кредитной организации, предоставивших заимствования (кредитор)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№, дата договора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 на 01.01.2025г.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Заимствования в 2025 году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в 2025 году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 на 01.01.2026г.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Заимствования в 2026 году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в 2026 году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 на 01.01.2027г.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Заимствования в 2027 году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в 2027 году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 на 01.01.2028г.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235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13 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19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Бюджетные кредиты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235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 Кольский район Мурманской области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19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Муниципальные гарантии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5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235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образования городские и сельские поселения Кольского района</a:t>
                      </a:r>
                      <a:endParaRPr lang="ru-RU" sz="9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0,0 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665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 txBox="1">
            <a:spLocks/>
          </p:cNvSpPr>
          <p:nvPr/>
        </p:nvSpPr>
        <p:spPr>
          <a:xfrm>
            <a:off x="1763688" y="587637"/>
            <a:ext cx="5859641" cy="1138135"/>
          </a:xfrm>
          <a:prstGeom prst="rect">
            <a:avLst/>
          </a:prstGeom>
          <a:noFill/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Программный бюджет Кольского района на 2025 год</a:t>
            </a:r>
          </a:p>
        </p:txBody>
      </p:sp>
      <p:sp>
        <p:nvSpPr>
          <p:cNvPr id="8" name="Овал 4"/>
          <p:cNvSpPr/>
          <p:nvPr/>
        </p:nvSpPr>
        <p:spPr>
          <a:xfrm>
            <a:off x="2231739" y="2348880"/>
            <a:ext cx="3960440" cy="33524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>
                <a:solidFill>
                  <a:schemeClr val="tx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Муниципальная программа</a:t>
            </a:r>
            <a:r>
              <a:rPr lang="ru-RU" kern="1200" dirty="0">
                <a:solidFill>
                  <a:schemeClr val="tx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- это система мероприятий (взаимоувязанных по задачам, срокам осуществления и ресурсам), обеспечивающих в рамках реализации ключевых муниципальных функций достижение приоритетов и целей политики в соответствующей сфере социально-экономического развития муниципального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692674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764126" y="863779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218" y="482192"/>
            <a:ext cx="8352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Tahoma" panose="020B0604030504040204" pitchFamily="34" charset="0"/>
              </a:rPr>
              <a:t>Основные направления программного бюджета</a:t>
            </a:r>
            <a:endParaRPr lang="en-US" sz="2400" b="1" dirty="0">
              <a:ln w="10160">
                <a:noFill/>
                <a:prstDash val="solid"/>
              </a:ln>
              <a:latin typeface="Tahoma" panose="020B060403050404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590100"/>
              </p:ext>
            </p:extLst>
          </p:nvPr>
        </p:nvGraphicFramePr>
        <p:xfrm>
          <a:off x="287524" y="1196752"/>
          <a:ext cx="8568952" cy="5291751"/>
        </p:xfrm>
        <a:graphic>
          <a:graphicData uri="http://schemas.openxmlformats.org/drawingml/2006/table">
            <a:tbl>
              <a:tblPr/>
              <a:tblGrid>
                <a:gridCol w="5201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Наименование целевой программы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Главные распорядители бюджетных средств (ГРБС) -координатор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9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1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По направлению: Повышение безопасности населения и обеспечение комфортных условий проживания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4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7 «Развитие транспортной системы» на 2021-2025 гг. 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Администрация Кольского района 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28 779,7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6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16  «Развитие коммунальной инфраструктуры» на 2025-2028 годы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Администрация Кольского района 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380 774,6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6  «Энергосбережение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и повышение энергетической эффективности»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на 2021-2027 годы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Администрация Кольского района 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2 697,5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84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18 «Обеспечение первичных мер пожарной безопасности в границах Кольского муниципального района за границами городских и сельских населенных пунктов Кольского района» на 2025-2029 годы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Администрация Кольского района 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185,3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1318"/>
                  </a:ext>
                </a:extLst>
              </a:tr>
              <a:tr h="34592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По направлению: Обеспечение  устойчивого экономического роста,</a:t>
                      </a:r>
                      <a:r>
                        <a:rPr lang="ru-RU" sz="1400" b="1" i="1" u="none" strike="noStrike" baseline="0" dirty="0">
                          <a:solidFill>
                            <a:schemeClr val="tx1"/>
                          </a:solidFill>
                          <a:latin typeface="Times New Roman"/>
                        </a:rPr>
                        <a:t> развития и модернизации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7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Муниципальная программа 8 «Развитие экономического потенциала и формирование благоприятного предпринимательского климата в Кольском районе» на 2022-2026 годы</a:t>
                      </a:r>
                    </a:p>
                  </a:txBody>
                  <a:tcPr marL="8210" marR="8210" marT="61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Администрация Кольского района (управление экономического развития)</a:t>
                      </a:r>
                    </a:p>
                  </a:txBody>
                  <a:tcPr marL="8210" marR="8210" marT="61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3 250,0</a:t>
                      </a:r>
                    </a:p>
                  </a:txBody>
                  <a:tcPr marL="8210" marR="8210" marT="61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740352" y="1043794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532" y="506661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Tahoma" panose="020B0604030504040204" pitchFamily="34" charset="0"/>
              </a:rPr>
              <a:t>Основные направления программного бюджета</a:t>
            </a:r>
            <a:endParaRPr lang="en-US" sz="2400" b="1" dirty="0">
              <a:ln w="10160">
                <a:noFill/>
                <a:prstDash val="solid"/>
              </a:ln>
              <a:latin typeface="Tahoma" panose="020B060403050404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671343"/>
              </p:ext>
            </p:extLst>
          </p:nvPr>
        </p:nvGraphicFramePr>
        <p:xfrm>
          <a:off x="323528" y="1484784"/>
          <a:ext cx="8540427" cy="4404890"/>
        </p:xfrm>
        <a:graphic>
          <a:graphicData uri="http://schemas.openxmlformats.org/drawingml/2006/table">
            <a:tbl>
              <a:tblPr/>
              <a:tblGrid>
                <a:gridCol w="3826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6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4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целевой программы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Главные распорядители бюджетных средств (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ГРБС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 -координатор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6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По направлению: Повышение эффективности муниципального управления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9 «Управление муниципальными финансами» на 2021-2025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Администрация Кольского района (Управление финансов администрации Кольского района)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222 736,6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Муниципальная программа 10 «Управление муниципальным имуществом Кольского района» на 2020-2025 гг.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УМИ Кольского района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1 390,0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15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Муниципальная программа 17 «Управление земельными ресурсами Кольского района» на 2020-2025 гг.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УЗР Кольского района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1 514,1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0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13 «Развитие муниципального управления» на 2021-2025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Администрация Кольского района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(Сектор обеспечения бухгалтерского учёта ОМСУ</a:t>
                      </a:r>
                      <a:r>
                        <a:rPr lang="ru-RU" sz="1400" b="1" i="0" u="none" strike="noStrike" baseline="0" dirty="0">
                          <a:solidFill>
                            <a:srgbClr val="0D0D0D"/>
                          </a:solidFill>
                          <a:latin typeface="Times New Roman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429 229,2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798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580802" y="971629"/>
            <a:ext cx="1167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864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Tahoma" panose="020B0604030504040204" pitchFamily="34" charset="0"/>
              </a:rPr>
              <a:t>Основные направления программного бюджета</a:t>
            </a:r>
            <a:endParaRPr lang="en-US" sz="2400" b="1" dirty="0">
              <a:ln w="10160">
                <a:noFill/>
                <a:prstDash val="solid"/>
              </a:ln>
              <a:latin typeface="Tahoma" panose="020B060403050404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13329"/>
              </p:ext>
            </p:extLst>
          </p:nvPr>
        </p:nvGraphicFramePr>
        <p:xfrm>
          <a:off x="367372" y="1279406"/>
          <a:ext cx="8424936" cy="5001600"/>
        </p:xfrm>
        <a:graphic>
          <a:graphicData uri="http://schemas.openxmlformats.org/drawingml/2006/table">
            <a:tbl>
              <a:tblPr/>
              <a:tblGrid>
                <a:gridCol w="3369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1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6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целевой программы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Главные распорядители бюджетных средств (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ГРБС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 -координатор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3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По направлению: Развитие и повышение качества человеческого капитала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1 «Развитие образования в Кольском районе  Мурманской области»  на 2021-2025 годы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Управление образования администрации Кольского района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2 903 802,1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7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Муниципальная программа 2 «Развитие семейных форм устройства детей-сирот и детей, оставшихся без попечения родителей на 2021-2025 годы»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Управление образования администрации Кольского района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101 006,8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3 «Социальная поддержка отдельных категорий граждан» на 2021-2025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Администрация Кольского района (Сектор обеспечения бухгалтерского учёта ОМСУ)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73 043,6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19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Муниципальная</a:t>
                      </a:r>
                      <a:r>
                        <a:rPr lang="ru-RU" sz="1400" b="1" i="0" u="none" strike="noStrike" baseline="0" dirty="0">
                          <a:solidFill>
                            <a:srgbClr val="0D0D0D"/>
                          </a:solidFill>
                          <a:latin typeface="Times New Roman"/>
                        </a:rPr>
                        <a:t> программа 4 «Развитие физической культуры и спорта» на 2021-2025 годы</a:t>
                      </a:r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Отдел культуры администрации</a:t>
                      </a:r>
                      <a:r>
                        <a:rPr lang="ru-RU" sz="1400" b="1" i="0" u="none" strike="noStrike" baseline="0" dirty="0">
                          <a:solidFill>
                            <a:srgbClr val="0D0D0D"/>
                          </a:solidFill>
                          <a:latin typeface="Times New Roman"/>
                        </a:rPr>
                        <a:t> Кольского района 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1 893,8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Муниципальная программа  5 «Развитие культуры» на 2021-2025 годы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D0D0D"/>
                          </a:solidFill>
                          <a:latin typeface="Times New Roman"/>
                        </a:rPr>
                        <a:t>Отдел культуры администрации</a:t>
                      </a:r>
                      <a:r>
                        <a:rPr lang="ru-RU" sz="1400" b="1" i="0" u="none" strike="noStrike" baseline="0" dirty="0">
                          <a:solidFill>
                            <a:srgbClr val="0D0D0D"/>
                          </a:solidFill>
                          <a:latin typeface="Times New Roman"/>
                        </a:rPr>
                        <a:t> Кольского района </a:t>
                      </a:r>
                      <a:endParaRPr lang="ru-RU" sz="1400" b="1" i="0" u="none" strike="noStrike" dirty="0">
                        <a:solidFill>
                          <a:srgbClr val="0D0D0D"/>
                        </a:solidFill>
                        <a:latin typeface="Times New Roman"/>
                      </a:endParaRP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311 396,1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15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656114" y="1033307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8864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Tahoma" panose="020B0604030504040204" pitchFamily="34" charset="0"/>
              </a:rPr>
              <a:t>Основные направления программного бюджета</a:t>
            </a:r>
            <a:endParaRPr lang="en-US" sz="2400" b="1" dirty="0">
              <a:ln w="10160">
                <a:noFill/>
                <a:prstDash val="solid"/>
              </a:ln>
              <a:latin typeface="Tahoma" panose="020B060403050404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605626"/>
              </p:ext>
            </p:extLst>
          </p:nvPr>
        </p:nvGraphicFramePr>
        <p:xfrm>
          <a:off x="539552" y="1412776"/>
          <a:ext cx="8280919" cy="4415140"/>
        </p:xfrm>
        <a:graphic>
          <a:graphicData uri="http://schemas.openxmlformats.org/drawingml/2006/table">
            <a:tbl>
              <a:tblPr/>
              <a:tblGrid>
                <a:gridCol w="3667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887">
                  <a:extLst>
                    <a:ext uri="{9D8B030D-6E8A-4147-A177-3AD203B41FA5}">
                      <a16:colId xmlns:a16="http://schemas.microsoft.com/office/drawing/2014/main" val="3018597766"/>
                    </a:ext>
                  </a:extLst>
                </a:gridCol>
              </a:tblGrid>
              <a:tr h="987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Наименование целевой программы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Главные распорядители бюджетных средств (</a:t>
                      </a:r>
                      <a:r>
                        <a:rPr lang="ru-RU" sz="1400" b="1" i="0" u="none" strike="noStrike" kern="1200" dirty="0" err="1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ГРБС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) -координатор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2025 год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20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По направлению: Обеспечение благоприятной окружающей среды 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11 «Охрана окружающей среды»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на 2021-2025 гг.</a:t>
                      </a:r>
                    </a:p>
                  </a:txBody>
                  <a:tcPr marL="7296" marR="7296" marT="54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Администрация Кольского района</a:t>
                      </a:r>
                    </a:p>
                  </a:txBody>
                  <a:tcPr marL="7296" marR="7296" marT="54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17 160,6</a:t>
                      </a:r>
                    </a:p>
                  </a:txBody>
                  <a:tcPr marL="7296" marR="7296" marT="54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19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1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По направлению: Развитие гражданского общества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12 «Развитие гражданского общества в Кольском районе Мурманской области» на 2021-2025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Управление образования администрации Кольского района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1 337,4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Муниципальная программа 14 «Молодежь Кольского района» на 2021-2025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Отдел культуры  администрации Кольского района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13 474,9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572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gray">
          <a:xfrm>
            <a:off x="395536" y="217611"/>
            <a:ext cx="8229600" cy="5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spc="5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Verdana"/>
                <a:ea typeface="+mj-ea"/>
                <a:cs typeface="+mj-cs"/>
              </a:rPr>
              <a:t>Расходы на осуществление непрограммной деятельности на 2025 год и на плановый период 2026 и 2027 годов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2835" y="758656"/>
            <a:ext cx="109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9987926-2F4E-4630-9693-DB9B92510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84558"/>
              </p:ext>
            </p:extLst>
          </p:nvPr>
        </p:nvGraphicFramePr>
        <p:xfrm>
          <a:off x="457200" y="1196752"/>
          <a:ext cx="8229599" cy="5314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3">
                  <a:extLst>
                    <a:ext uri="{9D8B030D-6E8A-4147-A177-3AD203B41FA5}">
                      <a16:colId xmlns:a16="http://schemas.microsoft.com/office/drawing/2014/main" val="110439107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7366827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3410818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68785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4548305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12532928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22090164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62224472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200268971"/>
                    </a:ext>
                  </a:extLst>
                </a:gridCol>
                <a:gridCol w="380728">
                  <a:extLst>
                    <a:ext uri="{9D8B030D-6E8A-4147-A177-3AD203B41FA5}">
                      <a16:colId xmlns:a16="http://schemas.microsoft.com/office/drawing/2014/main" val="1189469555"/>
                    </a:ext>
                  </a:extLst>
                </a:gridCol>
              </a:tblGrid>
              <a:tr h="490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950083"/>
                  </a:ext>
                </a:extLst>
              </a:tr>
              <a:tr h="1604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Непрограммная деятельность Совета депутатов Кольского района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11 940,0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10 558,9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10 304,8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10 304,8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10 304,8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73363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главы муниципального образования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2 490,8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65509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главы муниципального образования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133,9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07586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председателя представительного органа муниципального образования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4 003,0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3 868,0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3 868,0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3 868,0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1388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председателя представительного органа муниципального образования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120,0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120,0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9665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депутатов представительного органа муниципального образования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125,5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30479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работников органов местного самоуправления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4 468,1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5 421,1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5 452,0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5 452,0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5 452,0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246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работников органов местного самоуправления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22,9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24,5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24,5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24,5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1256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лицам, замещающим муниципальные должности, денежной компенсации за все неиспользованные отпуска при увольнении в связи с истечением срока их полномочий, прекращением полномочий по состоянию здоровья, препятствующему продолжению исполнения полномочий, а также в связи с досрочным прекращением полномочий по иным основаниям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1 046,5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147402"/>
                  </a:ext>
                </a:extLst>
              </a:tr>
              <a:tr h="469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связанные с направлением в служебные командировки на территории Донецкой Народной Республики, Луганской Народной Республики, Запорожской области и Херсонской области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3 181,1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41993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стоимости проезда и провоза багажа к месту использования отпуска и обратно лицам, работающим в организациях, финансируемых из местного бюджета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150,0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962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дополнительное профессиональное образование сотрудников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1327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направления расходов в рамках непрограммной деятельности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321,7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395,3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395,3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395,3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395,3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8577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премии при награждении Почетной грамотой Главы Кольского района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149,5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2" marR="4152" marT="41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85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800100" y="116632"/>
            <a:ext cx="7543800" cy="11182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29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Административно-территориальное деление Кольского района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8" descr="Kola_scheme_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108821" cy="43386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572000" y="3717032"/>
            <a:ext cx="4572000" cy="244682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altLang="ru-RU" sz="17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Территория Кольского района составляет </a:t>
            </a:r>
            <a:r>
              <a:rPr lang="ru-RU" altLang="ru-RU" sz="1700" b="1" dirty="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30,9</a:t>
            </a:r>
            <a:r>
              <a:rPr lang="ru-RU" altLang="ru-RU" sz="1700" b="1" dirty="0">
                <a:solidFill>
                  <a:srgbClr val="FF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7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тыс. кв. км</a:t>
            </a:r>
          </a:p>
          <a:p>
            <a:pPr lvl="0" algn="ctr">
              <a:defRPr/>
            </a:pPr>
            <a:r>
              <a:rPr lang="ru-RU" altLang="ru-RU" sz="17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 состав района входят: 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11 муниципальных образований 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34 населенных пункта:</a:t>
            </a: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город Кола, </a:t>
            </a: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5 поселков городского типа,</a:t>
            </a: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28 населенных пунктов, железнодорожных станций, сёл</a:t>
            </a:r>
          </a:p>
        </p:txBody>
      </p:sp>
    </p:spTree>
    <p:extLst>
      <p:ext uri="{BB962C8B-B14F-4D97-AF65-F5344CB8AC3E}">
        <p14:creationId xmlns:p14="http://schemas.microsoft.com/office/powerpoint/2010/main" val="1152566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gray">
          <a:xfrm>
            <a:off x="395536" y="244828"/>
            <a:ext cx="8229600" cy="5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spc="5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Verdana"/>
                <a:ea typeface="+mj-ea"/>
                <a:cs typeface="+mj-cs"/>
              </a:rPr>
              <a:t>Расходы на осуществление непрограммной деятельности на 2025 год и на плановый период 2026 и 2027 годов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801793"/>
            <a:ext cx="1109663" cy="31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F6BF425-2429-4544-BD15-DC48E4F8D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50890"/>
              </p:ext>
            </p:extLst>
          </p:nvPr>
        </p:nvGraphicFramePr>
        <p:xfrm>
          <a:off x="395536" y="1327403"/>
          <a:ext cx="8454481" cy="501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15467286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1952069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7442207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30460453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91882473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61809205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98173267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95946055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86779227"/>
                    </a:ext>
                  </a:extLst>
                </a:gridCol>
                <a:gridCol w="389585">
                  <a:extLst>
                    <a:ext uri="{9D8B030D-6E8A-4147-A177-3AD203B41FA5}">
                      <a16:colId xmlns:a16="http://schemas.microsoft.com/office/drawing/2014/main" val="2422396298"/>
                    </a:ext>
                  </a:extLst>
                </a:gridCol>
              </a:tblGrid>
              <a:tr h="652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753934"/>
                  </a:ext>
                </a:extLst>
              </a:tr>
              <a:tr h="17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Непрограммная деятельность контрольно-счетной палаты Кольского района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7 089,3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8 945,1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7 256,2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7 256,2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7 256,2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3799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руководителя контрольно-счетной палаты муниципального образования и его заместителей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2 944,8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3 679,7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3 759,0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3 759,0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3 759,0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82719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работников органов местного самоуправления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1 995,5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3 507,5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3 378,2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3 378,2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3 378,2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299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работников органов местного самоуправления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19,0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19,0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19,0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19,0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556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работников органов местного самоуправления, выполняющих переданные полномочия поселений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1 993,1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1 627,9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1241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работников органов местного самоуправления, выполняющих переданные полномочия поселений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126,3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-  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83496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стоимости проезда и провоза багажа к месту использования отпуска и обратно лицам, работающим в организациях, финансируемых из местного бюджета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29,6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111,0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431731"/>
                  </a:ext>
                </a:extLst>
              </a:tr>
              <a:tr h="28332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Иная непрограммная деятельность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25 932,1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20 545,7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13 260,0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8 432,5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8 432,5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065842"/>
                  </a:ext>
                </a:extLst>
              </a:tr>
              <a:tr h="3647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Достижение показателей деятельности органов исполнительной власти субъектов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1 957,6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044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Иные межбюджетные трансферты из областного бюджета местным бюджетам в целях поощрения органов местного самоуправления городских и муниципальных округов, муниципальных районов Мурманской области за содействие в выполнении задач, возложенных на Вооруженные Силы Российской Федерации (за счет средств резервного фонда Правительства Мурманской области)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25024"/>
                  </a:ext>
                </a:extLst>
              </a:tr>
              <a:tr h="6568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из областного бюджета местным бюджетам в целях поощрения муниципальных образований Мурманской области за достижения в развитии гражданского общества и повышении открытости органов местного самоуправления (за счет средств резервного фонда Правительства Мурманской области)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3 984,0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56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000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gray">
          <a:xfrm>
            <a:off x="457200" y="274439"/>
            <a:ext cx="8229600" cy="5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spc="5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Verdana"/>
                <a:ea typeface="+mj-ea"/>
                <a:cs typeface="+mj-cs"/>
              </a:rPr>
              <a:t>Расходы на осуществление непрограммной деятельности на 2025 год и на плановый период 2026 и 2027 годов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840243"/>
            <a:ext cx="1109663" cy="31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B78C422-FF49-4B4A-B1FD-77E9646C0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582899"/>
              </p:ext>
            </p:extLst>
          </p:nvPr>
        </p:nvGraphicFramePr>
        <p:xfrm>
          <a:off x="448981" y="1340768"/>
          <a:ext cx="8382472" cy="4569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5">
                  <a:extLst>
                    <a:ext uri="{9D8B030D-6E8A-4147-A177-3AD203B41FA5}">
                      <a16:colId xmlns:a16="http://schemas.microsoft.com/office/drawing/2014/main" val="551798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58224995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6194757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5381012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8219344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17878726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83096577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8389857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261951490"/>
                    </a:ext>
                  </a:extLst>
                </a:gridCol>
                <a:gridCol w="389583">
                  <a:extLst>
                    <a:ext uri="{9D8B030D-6E8A-4147-A177-3AD203B41FA5}">
                      <a16:colId xmlns:a16="http://schemas.microsoft.com/office/drawing/2014/main" val="484086449"/>
                    </a:ext>
                  </a:extLst>
                </a:gridCol>
              </a:tblGrid>
              <a:tr h="614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(ожидаемая оценка)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2023,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2025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38012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администрации Кольского района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6 159,7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2515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 судебным актам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14 529,3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275,7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5013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премии и иных денежных вознаграждений работникам, награжденным Почетной грамотой Главы администрации Кольского района, иных органов государственной власти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276,0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402,5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402,5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402,5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2751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штрафных санкций за непредставление страхователем в установленный срок сведений о застрахованных лицах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1217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осуществление деятельности ликвидационной комиссии. Расходы на компенсационные выплаты и выплаты, осуществляемые при предоставлении социальных гарантий работникам, уволенным по сокращению штатной численности МБУ "МФЦ в Кольском районе"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43,1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70347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комплекса мер поддержки семей мобилизованных граждан и участников специальной военной операции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2 539,4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2 730,0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3 030,0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3 030,0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3 030,0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214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 на осуществление деятельности ликвидационной комиссии. Расходы на компенсационные выплаты и выплаты, осуществляемые при предоставлении социальных гарантий работникам, уволенным по сокращению штатной численности муниципального учреждения "Отдел муниципального заказа администрации Кольского района"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153,5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08294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укрепление и развитие шефских связей с 61-й отдельной Киркенесской Краснознамённой бригадой морской пехоты на основании заключенного договора о взаимодействии и сотрудничестве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425,0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09193"/>
                  </a:ext>
                </a:extLst>
              </a:tr>
              <a:tr h="2786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44 961,4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40 049,7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30 821,0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25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993,5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25 993,5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84,3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" marR="4238" marT="42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704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902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3191142" y="1268760"/>
            <a:ext cx="58326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ru-RU" sz="2800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МУНИЦИПАЛЬНЫЕ ПРОГРАММЫ КОЛЬСКОГО РАЙОНА</a:t>
            </a:r>
          </a:p>
        </p:txBody>
      </p:sp>
      <p:pic>
        <p:nvPicPr>
          <p:cNvPr id="4" name="Picture 4" descr="\\Server-fo-2\gsv\НГ 2012-13_поздравления\герб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858014" cy="11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15D9B-4302-4529-B07D-88105CD90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9" b="97052" l="5000" r="92609">
                        <a14:foregroundMark x1="49457" y1="25354" x2="49457" y2="25354"/>
                        <a14:foregroundMark x1="55435" y1="30071" x2="55435" y2="30071"/>
                        <a14:foregroundMark x1="54239" y1="36675" x2="54239" y2="36675"/>
                        <a14:foregroundMark x1="36196" y1="23585" x2="36196" y2="23585"/>
                        <a14:foregroundMark x1="21848" y1="13561" x2="21413" y2="13561"/>
                        <a14:foregroundMark x1="13043" y1="15802" x2="13043" y2="15802"/>
                        <a14:foregroundMark x1="11413" y1="23585" x2="27391" y2="36321"/>
                        <a14:foregroundMark x1="27391" y1="36321" x2="30978" y2="37500"/>
                        <a14:foregroundMark x1="28587" y1="33137" x2="42283" y2="20047"/>
                        <a14:foregroundMark x1="42283" y1="20047" x2="74348" y2="22288"/>
                        <a14:foregroundMark x1="41848" y1="91392" x2="41848" y2="91392"/>
                        <a14:foregroundMark x1="39891" y1="92689" x2="39891" y2="92689"/>
                        <a14:foregroundMark x1="41848" y1="97052" x2="41848" y2="97052"/>
                        <a14:foregroundMark x1="20217" y1="77476" x2="5000" y2="20755"/>
                        <a14:foregroundMark x1="5000" y1="20755" x2="40326" y2="15212"/>
                        <a14:foregroundMark x1="40326" y1="15212" x2="65109" y2="17453"/>
                        <a14:foregroundMark x1="34239" y1="7429" x2="34239" y2="7429"/>
                        <a14:foregroundMark x1="92717" y1="26651" x2="92717" y2="26651"/>
                        <a14:foregroundMark x1="40652" y1="87028" x2="40652" y2="87028"/>
                        <a14:foregroundMark x1="37065" y1="87028" x2="37065" y2="87028"/>
                        <a14:foregroundMark x1="37065" y1="90094" x2="37065" y2="90094"/>
                        <a14:foregroundMark x1="39457" y1="91392" x2="39457" y2="91392"/>
                        <a14:foregroundMark x1="37826" y1="94458" x2="37826" y2="94458"/>
                        <a14:foregroundMark x1="43478" y1="96226" x2="43478" y2="96226"/>
                        <a14:foregroundMark x1="42283" y1="93160" x2="42283" y2="93160"/>
                        <a14:foregroundMark x1="41087" y1="87500" x2="41087" y2="87500"/>
                        <a14:foregroundMark x1="40217" y1="85731" x2="38696" y2="85731"/>
                        <a14:foregroundMark x1="36196" y1="86675" x2="36196" y2="86675"/>
                        <a14:foregroundMark x1="35000" y1="87500" x2="35000" y2="87500"/>
                        <a14:foregroundMark x1="33804" y1="89269" x2="33804" y2="89269"/>
                        <a14:foregroundMark x1="21848" y1="91863" x2="21848" y2="91863"/>
                        <a14:foregroundMark x1="71522" y1="4009" x2="71522" y2="4009"/>
                        <a14:foregroundMark x1="30978" y1="36675" x2="30978" y2="3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3861048"/>
            <a:ext cx="3312368" cy="28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055" y="-30715"/>
            <a:ext cx="8546058" cy="11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kern="0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МУНИЦИПАЛЬНАЯ ПРОГРАММА «РАЗВИТИЕ ОБРАЗОВАНИЯ В КОЛЬСКОМ РАЙОНЕ МУРМАНСКОЙ ОБЛАСТИ» </a:t>
            </a:r>
            <a:endParaRPr lang="en-US" sz="1600" b="1" kern="0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726709"/>
            <a:ext cx="71858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Заказчик программы: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503" y="1925139"/>
            <a:ext cx="83834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3457" y="1049874"/>
            <a:ext cx="8258486" cy="784830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02003" algn="l"/>
              </a:tabLst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 доступности качественного, непрерывного  образования для всех категорий обучающихся в соответствии с запросом населения, целями и задачами национального проекта «Образование»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615421646"/>
              </p:ext>
            </p:extLst>
          </p:nvPr>
        </p:nvGraphicFramePr>
        <p:xfrm>
          <a:off x="165055" y="2984741"/>
          <a:ext cx="8727424" cy="2892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33104" y="6085063"/>
            <a:ext cx="8289439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http://akolr.gov-murman.ru/deyatelnost/programmy/municipal-nye-programmy.php</a:t>
            </a:r>
            <a:r>
              <a:rPr lang="ru-RU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33CC"/>
              </a:solidFill>
            </a:endParaRP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165055" y="2199912"/>
          <a:ext cx="9114973" cy="67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40471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3187" y="416805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0233" y="832359"/>
            <a:ext cx="813690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охваченных всеми формами отдыха и оздоровления, (%)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213883" y="280858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324037" y="1124747"/>
          <a:ext cx="8568445" cy="80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/>
          <p:nvPr>
            <p:extLst/>
          </p:nvPr>
        </p:nvGraphicFramePr>
        <p:xfrm>
          <a:off x="244475" y="2247505"/>
          <a:ext cx="8436603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3568" y="1947616"/>
            <a:ext cx="85684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педагогов, принимающих участие в конкурсах профессионального мастерства (человек)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756" y="3124306"/>
            <a:ext cx="8436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1013966" y="3645788"/>
            <a:ext cx="7229438" cy="48276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3967" y="4317033"/>
            <a:ext cx="7229438" cy="5904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Кольского района на организацию отдыха детей Мурманской области в муниципальных образовательных организациях 1 283,4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3966" y="5850727"/>
            <a:ext cx="7229438" cy="5904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отдыха детей Мурманской области в муниципальных образовательных организациях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3 383,5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013966" y="5158771"/>
            <a:ext cx="7229438" cy="39142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бесплатным питанием отдельных категорий обучающихся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21 732,9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818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005" y="212995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МУНИЦИПАЛЬНАЯ ПРОГРАММА </a:t>
            </a:r>
          </a:p>
          <a:p>
            <a:pPr algn="ctr"/>
            <a:r>
              <a:rPr lang="ru-RU" sz="1600" b="1" kern="0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«РАЗВИТИЕ СЕМЕЙНЫХ ФОРМ УСТРОЙСТВА ДЕТЕЙ-СИРОТ И ДЕТЕЙ, ОСТАВШИХСЯ БЕЗ ПОПЕЧЕНИЯ РОДИТЕЛЕЙ»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263" y="2132856"/>
            <a:ext cx="8477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471" y="1313964"/>
            <a:ext cx="8281081" cy="754053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семейных форм устройства и оказание мер социальной поддержки детям-сиротам и детям, оставшимся без попечения родителей, лицам из их числа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792013" y="3921343"/>
          <a:ext cx="12673408" cy="316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/>
          <p:cNvGraphicFramePr/>
          <p:nvPr>
            <p:extLst/>
          </p:nvPr>
        </p:nvGraphicFramePr>
        <p:xfrm>
          <a:off x="433317" y="2428901"/>
          <a:ext cx="7825535" cy="78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094770945"/>
              </p:ext>
            </p:extLst>
          </p:nvPr>
        </p:nvGraphicFramePr>
        <p:xfrm>
          <a:off x="107504" y="2954927"/>
          <a:ext cx="8856984" cy="297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8F1E6A5-2BAA-4411-A58F-6500953F541D}"/>
              </a:ext>
            </a:extLst>
          </p:cNvPr>
          <p:cNvSpPr/>
          <p:nvPr/>
        </p:nvSpPr>
        <p:spPr>
          <a:xfrm>
            <a:off x="715357" y="925960"/>
            <a:ext cx="71858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Заказчик программы: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FFA8AE-B4A6-4BB9-9778-8F59408D42E2}"/>
              </a:ext>
            </a:extLst>
          </p:cNvPr>
          <p:cNvSpPr/>
          <p:nvPr/>
        </p:nvSpPr>
        <p:spPr>
          <a:xfrm>
            <a:off x="531113" y="5880894"/>
            <a:ext cx="8289439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09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739" y="625624"/>
            <a:ext cx="87527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детей-сирот, оставшихся без попечения родителей, охваченных дополнительными мерами социальной поддержки, в соответствии с нормативно-правовыми актами Мурманской области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213883" y="280858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0565" y="1800448"/>
            <a:ext cx="84736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произведён ремонт закреплённого за ними жилого помещения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565" y="2951455"/>
            <a:ext cx="80600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приобретено жилое помещение (%)</a:t>
            </a:r>
            <a:endParaRPr lang="ru-RU" sz="1300" dirty="0">
              <a:solidFill>
                <a:prstClr val="black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133349" y="3729141"/>
          <a:ext cx="8467195" cy="54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1997" y="4265228"/>
            <a:ext cx="82289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детей-сирот и детей, оставшихся без попечения родителей, переданных в замещающие семьи, от числа детей-сирот и детей, оставшихся без попечения родителей, выявленных в течение года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504" y="5566239"/>
            <a:ext cx="798302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детей, в отношении которых оформлен социальный патронат и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постинтернатный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патронат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43917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242093" y="1196752"/>
          <a:ext cx="8473619" cy="60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/>
          <p:cNvGraphicFramePr/>
          <p:nvPr>
            <p:extLst/>
          </p:nvPr>
        </p:nvGraphicFramePr>
        <p:xfrm>
          <a:off x="309407" y="2292892"/>
          <a:ext cx="8360938" cy="61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Диаграмма 24"/>
          <p:cNvGraphicFramePr/>
          <p:nvPr>
            <p:extLst/>
          </p:nvPr>
        </p:nvGraphicFramePr>
        <p:xfrm>
          <a:off x="540444" y="3422439"/>
          <a:ext cx="8060099" cy="77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Диаграмма 25"/>
          <p:cNvGraphicFramePr/>
          <p:nvPr>
            <p:extLst/>
          </p:nvPr>
        </p:nvGraphicFramePr>
        <p:xfrm>
          <a:off x="371106" y="4720276"/>
          <a:ext cx="8146119" cy="84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Диаграмма 26"/>
          <p:cNvGraphicFramePr/>
          <p:nvPr>
            <p:extLst/>
          </p:nvPr>
        </p:nvGraphicFramePr>
        <p:xfrm>
          <a:off x="294545" y="5881830"/>
          <a:ext cx="8299239" cy="7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017761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513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КЛЮЧЕВЫЕ НАПРАВЛЕНИЯ ПРОГРАММЫ </a:t>
            </a:r>
            <a:endParaRPr lang="en-US" sz="2400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НА 2025 ГОД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791967" y="1088553"/>
            <a:ext cx="7314965" cy="730359"/>
          </a:xfrm>
          <a:prstGeom prst="triangle">
            <a:avLst>
              <a:gd name="adj" fmla="val 5116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41545" y="3075067"/>
            <a:ext cx="7386973" cy="71347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жилого помещения детям-сиротам и детям, оставшимся без попечения родителей, лицам из их числа по договорам найма специализированных жилых помещений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15 187,6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9959" y="3954497"/>
            <a:ext cx="7386973" cy="54139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ребёнка в семье опекуна (попечителя)  и приёмной семье, а также вознаграждение, причитающееся приёмному родителю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72 328,9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762918" y="2031491"/>
            <a:ext cx="7386973" cy="83099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Закона Мурманской области «О патронате» в части финансирования расходов по выплате денежного вознаграждения лицам, осуществляющим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постинтернатный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патронат в отношении несовершеннолетних и социальный патронат 2 098,6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027808-5D8C-4010-9A95-6370AA098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0" b="97348" l="9975" r="94066">
                        <a14:foregroundMark x1="21843" y1="11174" x2="23106" y2="10417"/>
                        <a14:foregroundMark x1="19318" y1="3598" x2="21970" y2="3220"/>
                        <a14:foregroundMark x1="54672" y1="11932" x2="50505" y2="3788"/>
                        <a14:foregroundMark x1="50505" y1="3788" x2="49369" y2="13068"/>
                        <a14:foregroundMark x1="49369" y1="13068" x2="55429" y2="12311"/>
                        <a14:foregroundMark x1="83965" y1="8333" x2="82071" y2="9659"/>
                        <a14:foregroundMark x1="83712" y1="14205" x2="81061" y2="5114"/>
                        <a14:foregroundMark x1="81061" y1="5114" x2="78914" y2="14394"/>
                        <a14:foregroundMark x1="78914" y1="14394" x2="85732" y2="14773"/>
                        <a14:foregroundMark x1="85732" y1="14773" x2="80051" y2="7386"/>
                        <a14:foregroundMark x1="78157" y1="3977" x2="76768" y2="13826"/>
                        <a14:foregroundMark x1="76768" y1="13826" x2="77525" y2="17045"/>
                        <a14:foregroundMark x1="92551" y1="33523" x2="78283" y2="33902"/>
                        <a14:foregroundMark x1="78283" y1="33902" x2="84091" y2="40720"/>
                        <a14:foregroundMark x1="84091" y1="40720" x2="80177" y2="48106"/>
                        <a14:foregroundMark x1="80177" y1="48106" x2="84848" y2="54924"/>
                        <a14:foregroundMark x1="84848" y1="54924" x2="77904" y2="56818"/>
                        <a14:foregroundMark x1="77904" y1="56818" x2="75758" y2="66098"/>
                        <a14:foregroundMark x1="75758" y1="66098" x2="76389" y2="92235"/>
                        <a14:foregroundMark x1="88510" y1="46780" x2="88636" y2="92992"/>
                        <a14:foregroundMark x1="91919" y1="47159" x2="94066" y2="37879"/>
                        <a14:foregroundMark x1="94066" y1="37879" x2="93939" y2="30303"/>
                        <a14:foregroundMark x1="86490" y1="36174" x2="78662" y2="36932"/>
                        <a14:foregroundMark x1="78662" y1="36932" x2="88510" y2="38447"/>
                        <a14:foregroundMark x1="54798" y1="40341" x2="45833" y2="40530"/>
                        <a14:foregroundMark x1="45833" y1="40530" x2="52273" y2="38636"/>
                        <a14:foregroundMark x1="52273" y1="38636" x2="47096" y2="46402"/>
                        <a14:foregroundMark x1="47096" y1="46402" x2="46212" y2="46212"/>
                        <a14:foregroundMark x1="56313" y1="35227" x2="47727" y2="36553"/>
                        <a14:foregroundMark x1="56566" y1="93371" x2="58333" y2="94129"/>
                        <a14:foregroundMark x1="44192" y1="93750" x2="45960" y2="95265"/>
                        <a14:foregroundMark x1="57197" y1="96023" x2="58333" y2="96023"/>
                        <a14:foregroundMark x1="75000" y1="96780" x2="76389" y2="96970"/>
                        <a14:foregroundMark x1="25758" y1="38636" x2="20455" y2="31818"/>
                        <a14:foregroundMark x1="20455" y1="31818" x2="14015" y2="35417"/>
                        <a14:foregroundMark x1="14015" y1="35417" x2="15278" y2="44886"/>
                        <a14:foregroundMark x1="15278" y1="44886" x2="20581" y2="52462"/>
                        <a14:foregroundMark x1="20581" y1="52462" x2="33586" y2="59659"/>
                        <a14:foregroundMark x1="33586" y1="59659" x2="34848" y2="59848"/>
                        <a14:foregroundMark x1="23990" y1="42614" x2="17172" y2="39773"/>
                        <a14:foregroundMark x1="17172" y1="39773" x2="25126" y2="37311"/>
                        <a14:foregroundMark x1="25126" y1="37311" x2="27146" y2="38447"/>
                        <a14:foregroundMark x1="44949" y1="97159" x2="44949" y2="97159"/>
                        <a14:foregroundMark x1="57449" y1="97348" x2="57449" y2="97348"/>
                        <a14:foregroundMark x1="28788" y1="82008" x2="26894" y2="71402"/>
                        <a14:foregroundMark x1="26894" y1="71402" x2="22475" y2="62311"/>
                        <a14:foregroundMark x1="22475" y1="62311" x2="15909" y2="61742"/>
                        <a14:foregroundMark x1="15909" y1="61742" x2="13510" y2="93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661842"/>
            <a:ext cx="32403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40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2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017" y="289674"/>
            <a:ext cx="8478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«СОЦИАЛЬНАЯ ПОДДЕРЖКА ОТДЕЛЬНЫХ КАТЕГОРИЙ ГРАЖДАН» </a:t>
            </a:r>
            <a:endParaRPr lang="en-US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777" y="964147"/>
            <a:ext cx="84784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 (</a:t>
            </a:r>
            <a:r>
              <a:rPr lang="ru-RU" sz="1400" dirty="0">
                <a:solidFill>
                  <a:srgbClr val="0D0D0D"/>
                </a:solidFill>
                <a:latin typeface="Times New Roman"/>
              </a:rPr>
              <a:t>Сектор обеспечения бухгалтерского учёта ОМСУ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«Централизованная бухгалтерия по обслуживанию муниципальных учреждений Кольского района»</a:t>
            </a:r>
          </a:p>
          <a:p>
            <a:pPr algn="just"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1" y="2507425"/>
            <a:ext cx="85449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899590" y="1972115"/>
            <a:ext cx="7187505" cy="323165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Цель: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и качества дополнительных мер социальной поддержки</a:t>
            </a:r>
          </a:p>
        </p:txBody>
      </p:sp>
      <p:graphicFrame>
        <p:nvGraphicFramePr>
          <p:cNvPr id="20" name="Диаграмма 19"/>
          <p:cNvGraphicFramePr/>
          <p:nvPr>
            <p:extLst/>
          </p:nvPr>
        </p:nvGraphicFramePr>
        <p:xfrm>
          <a:off x="3995937" y="6777373"/>
          <a:ext cx="8467195" cy="54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564022901"/>
              </p:ext>
            </p:extLst>
          </p:nvPr>
        </p:nvGraphicFramePr>
        <p:xfrm>
          <a:off x="-180527" y="3435564"/>
          <a:ext cx="9095008" cy="258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/>
          </p:nvPr>
        </p:nvGraphicFramePr>
        <p:xfrm>
          <a:off x="229519" y="2859006"/>
          <a:ext cx="8734968" cy="69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B037173-CB9B-47AA-B473-DE733FD6D0EE}"/>
              </a:ext>
            </a:extLst>
          </p:cNvPr>
          <p:cNvSpPr/>
          <p:nvPr/>
        </p:nvSpPr>
        <p:spPr>
          <a:xfrm>
            <a:off x="299517" y="5960344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72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7" y="748490"/>
            <a:ext cx="836653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Доля освоенных средств бюджета Кольского района и областного бюджета (%)</a:t>
            </a:r>
            <a:endParaRPr lang="ru-RU" sz="1300" dirty="0">
              <a:solidFill>
                <a:prstClr val="black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250359" y="1087783"/>
          <a:ext cx="8467195" cy="82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5537" y="2088232"/>
            <a:ext cx="8174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755575" y="2500771"/>
            <a:ext cx="6912768" cy="520575"/>
          </a:xfrm>
          <a:prstGeom prst="triangle">
            <a:avLst>
              <a:gd name="adj" fmla="val 5003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55575" y="3192415"/>
            <a:ext cx="6912768" cy="75163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мер социальной поддержки по оплате жилого помещения и коммунальных услуг детям-сиротам и детям, оставшимся без попечения родителей, лицам из числа детей-сирот и детей, оставшихся без попечения родителей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3 123,5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55575" y="4141664"/>
            <a:ext cx="6912768" cy="75163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родительской платы за присмотр и уход за детьми, посещающими образовательные организации, реализующие общеобразовательные программы дошкольного образования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14 738,9 тыс. рублей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55575" y="5090913"/>
            <a:ext cx="6912769" cy="82904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пенсии за выслугу лет муниципальным служащим, замещавшим муниципальные должности муниципальной службы в муниципальном образовании Кольский район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5 781,0 тыс. рублей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9713" y="355091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029910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700487"/>
            <a:ext cx="7920880" cy="13327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ru-RU" altLang="ru-RU" sz="2400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ea typeface="+mn-ea"/>
                <a:cs typeface="+mn-cs"/>
              </a:rPr>
              <a:t>ОСНОВА ФОРМИРОВАНИЯ БЮДЖЕТА КОЛЬСКОГО РАЙОНА НА 2025 ГОД И НА ПЛАНОВЫЙ ПЕРИОД 2026 И 2027 ГОДОВ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834" y="2313942"/>
            <a:ext cx="7367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Послание Президента Российской Федерации Федеральному Собранию Российской Федерации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4449" y="3144939"/>
            <a:ext cx="7173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Основные направления  налоговой и бюджетной политики муниципального образования Кольский район на 2025-2027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30487" y="4140791"/>
            <a:ext cx="7388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Прогноз социально-экономического развития Кольского района на 2025 и на период до 2030 года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gray">
          <a:xfrm>
            <a:off x="4195426" y="5752578"/>
            <a:ext cx="38156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dirty="0">
                <a:cs typeface="Arial" pitchFamily="34" charset="0"/>
              </a:rPr>
              <a:t>Муниципальные программы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gray">
          <a:xfrm>
            <a:off x="1639489" y="5085184"/>
            <a:ext cx="6912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dirty="0">
                <a:cs typeface="Arial" pitchFamily="34" charset="0"/>
              </a:rPr>
              <a:t>Бюджетный прогноз Кольского района долгосрочный период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C8D4F3C-84CD-4A67-96F9-87102F5C7FC4}"/>
              </a:ext>
            </a:extLst>
          </p:cNvPr>
          <p:cNvSpPr/>
          <p:nvPr/>
        </p:nvSpPr>
        <p:spPr>
          <a:xfrm>
            <a:off x="179512" y="2564904"/>
            <a:ext cx="185322" cy="144016"/>
          </a:xfrm>
          <a:prstGeom prst="ellipse">
            <a:avLst/>
          </a:prstGeom>
          <a:solidFill>
            <a:srgbClr val="A8D7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E9830A0-ECB6-4F3E-B7F3-77A05CCB5CDC}"/>
              </a:ext>
            </a:extLst>
          </p:cNvPr>
          <p:cNvSpPr/>
          <p:nvPr/>
        </p:nvSpPr>
        <p:spPr>
          <a:xfrm>
            <a:off x="553439" y="3402222"/>
            <a:ext cx="145292" cy="131763"/>
          </a:xfrm>
          <a:prstGeom prst="ellipse">
            <a:avLst/>
          </a:prstGeom>
          <a:solidFill>
            <a:srgbClr val="A8D7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254F47B-5D33-4845-933F-5B6C904BC2C3}"/>
              </a:ext>
            </a:extLst>
          </p:cNvPr>
          <p:cNvSpPr/>
          <p:nvPr/>
        </p:nvSpPr>
        <p:spPr>
          <a:xfrm>
            <a:off x="1247894" y="4324499"/>
            <a:ext cx="170855" cy="147050"/>
          </a:xfrm>
          <a:prstGeom prst="ellipse">
            <a:avLst/>
          </a:prstGeom>
          <a:solidFill>
            <a:srgbClr val="A8D7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97871A7-6BB6-4271-80BD-DCB2224732EA}"/>
              </a:ext>
            </a:extLst>
          </p:cNvPr>
          <p:cNvSpPr/>
          <p:nvPr/>
        </p:nvSpPr>
        <p:spPr>
          <a:xfrm>
            <a:off x="1639489" y="5182902"/>
            <a:ext cx="180338" cy="190313"/>
          </a:xfrm>
          <a:prstGeom prst="ellipse">
            <a:avLst/>
          </a:prstGeom>
          <a:solidFill>
            <a:srgbClr val="A8D7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BE5E5E4-4375-4FA7-8872-061A0872118F}"/>
              </a:ext>
            </a:extLst>
          </p:cNvPr>
          <p:cNvSpPr/>
          <p:nvPr/>
        </p:nvSpPr>
        <p:spPr>
          <a:xfrm>
            <a:off x="4195426" y="5830889"/>
            <a:ext cx="210177" cy="170991"/>
          </a:xfrm>
          <a:prstGeom prst="ellipse">
            <a:avLst/>
          </a:prstGeom>
          <a:solidFill>
            <a:srgbClr val="A8D7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29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40" y="2375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Verdana"/>
              </a:rPr>
              <a:t>МУНИЦИПАЛЬНАЯ ПРОГРАММА                          «РАЗВИТИЕ ФИЗИЧЕСКОЙ КУЛЬТУРЫ И СПОРТА»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374" y="689622"/>
            <a:ext cx="847844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  <a:p>
            <a:pPr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2622" y="2564904"/>
            <a:ext cx="8477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Ресурсное обеспечение реализации муниципальной программы, 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374" y="1722666"/>
            <a:ext cx="8536533" cy="754053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условий для занятий физкультурой и спортом, обеспечение условий для максимальной  вовлечённости населения всех возрастов в систематические занятия физкультурой и спортом на территории Кольского района</a:t>
            </a: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38061" y="3242580"/>
          <a:ext cx="9144000" cy="1013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/>
          </p:nvPr>
        </p:nvGraphicFramePr>
        <p:xfrm>
          <a:off x="102880" y="6168378"/>
          <a:ext cx="8616904" cy="49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/>
          <p:cNvGraphicFramePr/>
          <p:nvPr>
            <p:extLst/>
          </p:nvPr>
        </p:nvGraphicFramePr>
        <p:xfrm>
          <a:off x="254986" y="2976254"/>
          <a:ext cx="8475477" cy="884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0559905"/>
              </p:ext>
            </p:extLst>
          </p:nvPr>
        </p:nvGraphicFramePr>
        <p:xfrm>
          <a:off x="336071" y="3614054"/>
          <a:ext cx="8616905" cy="283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7D71D4E-5908-4256-8A9C-43304BC93B80}"/>
              </a:ext>
            </a:extLst>
          </p:cNvPr>
          <p:cNvSpPr/>
          <p:nvPr/>
        </p:nvSpPr>
        <p:spPr>
          <a:xfrm>
            <a:off x="185500" y="5844080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97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878" y="850864"/>
            <a:ext cx="8254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Доля граждан, систематически занимающихся физической культурой и спортом, от общей численности населения в возрасте от 3 до 70 лет (%)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390884" y="4072934"/>
          <a:ext cx="8467195" cy="86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/>
          </p:nvPr>
        </p:nvGraphicFramePr>
        <p:xfrm>
          <a:off x="359717" y="3034543"/>
          <a:ext cx="8467195" cy="828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67833" y="2553336"/>
            <a:ext cx="78953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27584" y="3073023"/>
            <a:ext cx="7128792" cy="651010"/>
          </a:xfrm>
          <a:prstGeom prst="triangle">
            <a:avLst>
              <a:gd name="adj" fmla="val 500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827584" y="4080923"/>
            <a:ext cx="7128792" cy="54023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мероприятий, направленных на развитие массового спорта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1 823,8 тыс.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827584" y="5067057"/>
            <a:ext cx="7128792" cy="71840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выплаты спортсменам, судьям, привлекаемым для участия в физкультурно-спортивных мероприятиях 70,0 тыс.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508" y="336642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390884" y="1251076"/>
          <a:ext cx="8467195" cy="110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5174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022" y="249509"/>
            <a:ext cx="8169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                       «РАЗВИТИЕ КУЛЬТУРЫ»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244" y="872355"/>
            <a:ext cx="854323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администрации Кольского района;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244" y="1428759"/>
            <a:ext cx="8521639" cy="1384995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системы образования в сфере культуры и искусства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библиотечной и культурно-досуговой деятельности учреждений, находящихся в ведении отдела культуры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учреждений, находящихся в ведении отдела культуры администрации Кольского района, и создание условий для расширения доступности услуг культуры в Кольском районе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3219" y="2911802"/>
            <a:ext cx="81696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462756251"/>
              </p:ext>
            </p:extLst>
          </p:nvPr>
        </p:nvGraphicFramePr>
        <p:xfrm>
          <a:off x="172820" y="3192171"/>
          <a:ext cx="8694833" cy="89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35390838"/>
              </p:ext>
            </p:extLst>
          </p:nvPr>
        </p:nvGraphicFramePr>
        <p:xfrm>
          <a:off x="261456" y="3479949"/>
          <a:ext cx="8882544" cy="261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E144C4-294E-4BD6-B737-680C6D66A55F}"/>
              </a:ext>
            </a:extLst>
          </p:cNvPr>
          <p:cNvSpPr/>
          <p:nvPr/>
        </p:nvSpPr>
        <p:spPr>
          <a:xfrm>
            <a:off x="337581" y="6077077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58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7757" y="901178"/>
            <a:ext cx="84455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сети учреждений дополнительного образования сферы культуры и искусства (ед.)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213883" y="2808587"/>
          <a:ext cx="9144000" cy="32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17958" y="1765634"/>
            <a:ext cx="84163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контингента учащихся (ед.)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6653" y="2683329"/>
            <a:ext cx="81485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уровня охвата населения библиотечным обслуживанием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508" y="215034"/>
            <a:ext cx="9144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ПОКАЗАТЕЛЯХ  ПРОГРАММЫ</a:t>
            </a: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150674" y="1117781"/>
          <a:ext cx="8284346" cy="70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Диаграмма 23"/>
          <p:cNvGraphicFramePr/>
          <p:nvPr>
            <p:extLst/>
          </p:nvPr>
        </p:nvGraphicFramePr>
        <p:xfrm>
          <a:off x="150675" y="1773227"/>
          <a:ext cx="8467195" cy="859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/>
          </p:nvPr>
        </p:nvGraphicFramePr>
        <p:xfrm>
          <a:off x="61986" y="2904919"/>
          <a:ext cx="8461721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/>
          </p:nvPr>
        </p:nvGraphicFramePr>
        <p:xfrm>
          <a:off x="1115616" y="5547089"/>
          <a:ext cx="7599608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D44E6F-88E0-42B9-BC25-B37884D1A4B9}"/>
              </a:ext>
            </a:extLst>
          </p:cNvPr>
          <p:cNvSpPr/>
          <p:nvPr/>
        </p:nvSpPr>
        <p:spPr>
          <a:xfrm>
            <a:off x="-279154" y="368911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КЛЮЧЕВЫЕ НАПРАВЛЕНИЯ ПРОГРАММЫ </a:t>
            </a:r>
            <a:endParaRPr lang="en-US" sz="1600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algn="ctr"/>
            <a:r>
              <a:rPr lang="ru-RU" sz="16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НА 2025 ГОД</a:t>
            </a: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09B8E6FF-133A-4F55-AB60-511DF2A3C4D3}"/>
              </a:ext>
            </a:extLst>
          </p:cNvPr>
          <p:cNvSpPr/>
          <p:nvPr/>
        </p:nvSpPr>
        <p:spPr>
          <a:xfrm>
            <a:off x="1115616" y="4325712"/>
            <a:ext cx="6696744" cy="584775"/>
          </a:xfrm>
          <a:prstGeom prst="triangle">
            <a:avLst>
              <a:gd name="adj" fmla="val 4987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id="{95AEBF87-3354-44C4-919D-2B21016BBA59}"/>
              </a:ext>
            </a:extLst>
          </p:cNvPr>
          <p:cNvSpPr/>
          <p:nvPr/>
        </p:nvSpPr>
        <p:spPr>
          <a:xfrm>
            <a:off x="1115616" y="5081192"/>
            <a:ext cx="6696744" cy="58477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модельных муниципальных библиотек 8 000,0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Блок-схема: процесс 19">
            <a:extLst>
              <a:ext uri="{FF2B5EF4-FFF2-40B4-BE49-F238E27FC236}">
                <a16:creationId xmlns:a16="http://schemas.microsoft.com/office/drawing/2014/main" id="{96FEC914-4BFD-4436-8C26-A0AD4940D51C}"/>
              </a:ext>
            </a:extLst>
          </p:cNvPr>
          <p:cNvSpPr/>
          <p:nvPr/>
        </p:nvSpPr>
        <p:spPr>
          <a:xfrm>
            <a:off x="1115616" y="5852720"/>
            <a:ext cx="6696744" cy="55828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отрасли культуры 2 309,1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164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5471" y="373188"/>
            <a:ext cx="9168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«ЭНЕРГОСБЕРЕЖЕНИЕ  И  ПОВЫШЕНИЕ ЭНЕРГЕТИЧЕСКОЙ  ЭФФЕКТИВНОСТИ» </a:t>
            </a:r>
            <a:endParaRPr lang="en-US" sz="2000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065" y="1036741"/>
            <a:ext cx="84784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администрации Кольского района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9871" y="1910226"/>
            <a:ext cx="8521639" cy="754053"/>
          </a:xfrm>
          <a:prstGeom prst="rect">
            <a:avLst/>
          </a:prstGeom>
          <a:solidFill>
            <a:srgbClr val="F4E1C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энергетической эффективности при потреблении энергетических ресурсов в муниципальном образовании Кольский муниципальный район Мурманской области</a:t>
            </a: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267089" y="3155202"/>
          <a:ext cx="8799491" cy="95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64760" y="2768323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108289" y="3174518"/>
          <a:ext cx="9013952" cy="58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40048833"/>
              </p:ext>
            </p:extLst>
          </p:nvPr>
        </p:nvGraphicFramePr>
        <p:xfrm>
          <a:off x="21759" y="3645024"/>
          <a:ext cx="901395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2B4417-071A-45FB-9AFB-E9C31F9B20B0}"/>
              </a:ext>
            </a:extLst>
          </p:cNvPr>
          <p:cNvSpPr/>
          <p:nvPr/>
        </p:nvSpPr>
        <p:spPr>
          <a:xfrm>
            <a:off x="394352" y="6022393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848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15702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213883" y="2808589"/>
          <a:ext cx="9144000" cy="42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82105" y="2805335"/>
            <a:ext cx="81485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потребления тепловой энергии (Управление образования) (тыс. Гкал)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083" y="3834227"/>
            <a:ext cx="84478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потребления тепловой энергии (отдел культуры) (тыс. Гкал)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9803" y="1749019"/>
            <a:ext cx="80393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потребления электрической энергии (отдел культуры) (тыс.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кВтч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2504" y="4768539"/>
            <a:ext cx="7967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8801" y="320521"/>
            <a:ext cx="91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7492" y="789765"/>
            <a:ext cx="8567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потребления электрической энергии (Управление образования) (тыс.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кВтч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300" dirty="0">
              <a:solidFill>
                <a:prstClr val="black"/>
              </a:solidFill>
            </a:endParaRPr>
          </a:p>
        </p:txBody>
      </p:sp>
      <p:graphicFrame>
        <p:nvGraphicFramePr>
          <p:cNvPr id="24" name="Диаграмма 23"/>
          <p:cNvGraphicFramePr/>
          <p:nvPr>
            <p:extLst/>
          </p:nvPr>
        </p:nvGraphicFramePr>
        <p:xfrm>
          <a:off x="238130" y="1122052"/>
          <a:ext cx="8467195" cy="694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/>
          </p:nvPr>
        </p:nvGraphicFramePr>
        <p:xfrm>
          <a:off x="175868" y="1980193"/>
          <a:ext cx="8462590" cy="81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Диаграмма 27"/>
          <p:cNvGraphicFramePr/>
          <p:nvPr>
            <p:extLst/>
          </p:nvPr>
        </p:nvGraphicFramePr>
        <p:xfrm>
          <a:off x="222792" y="3142527"/>
          <a:ext cx="8467195" cy="754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Диаграмма 28"/>
          <p:cNvGraphicFramePr/>
          <p:nvPr>
            <p:extLst/>
          </p:nvPr>
        </p:nvGraphicFramePr>
        <p:xfrm>
          <a:off x="92978" y="4038128"/>
          <a:ext cx="8347301" cy="878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Равнобедренный треугольник 17"/>
          <p:cNvSpPr/>
          <p:nvPr/>
        </p:nvSpPr>
        <p:spPr>
          <a:xfrm>
            <a:off x="1043607" y="5170590"/>
            <a:ext cx="6912769" cy="584775"/>
          </a:xfrm>
          <a:prstGeom prst="triangle">
            <a:avLst>
              <a:gd name="adj" fmla="val 500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9" name="Блок-схема: процесс 18">
            <a:extLst>
              <a:ext uri="{FF2B5EF4-FFF2-40B4-BE49-F238E27FC236}">
                <a16:creationId xmlns:a16="http://schemas.microsoft.com/office/drawing/2014/main" id="{D375E056-E71A-460B-B36A-8EF3AB075747}"/>
              </a:ext>
            </a:extLst>
          </p:cNvPr>
          <p:cNvSpPr/>
          <p:nvPr/>
        </p:nvSpPr>
        <p:spPr>
          <a:xfrm>
            <a:off x="1043607" y="5952704"/>
            <a:ext cx="6912769" cy="58477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энергосбережения и повышение энергетической эффективности муниципальных учреждений 2 697,5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3499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2" y="273492"/>
            <a:ext cx="918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 ПРОГРАММА                    «РАЗВИТИЕ ТРАНСПОРТНОЙ СИСТЕМЫ»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6917" y="881139"/>
            <a:ext cx="84784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«Хозяйственно-эксплуатационная служба Кольского района»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5069" y="1879994"/>
            <a:ext cx="8413309" cy="1400383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 и снижение дорожно-транспортного травматизма путём привлечения органов местного самоуправления, системы МВД и организаций различных форм собственности к реализации мероприятий;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дорожного хозяйства сельских поселений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6356" y="3280377"/>
            <a:ext cx="81507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825584732"/>
              </p:ext>
            </p:extLst>
          </p:nvPr>
        </p:nvGraphicFramePr>
        <p:xfrm>
          <a:off x="229196" y="3686430"/>
          <a:ext cx="9601067" cy="39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56827213"/>
              </p:ext>
            </p:extLst>
          </p:nvPr>
        </p:nvGraphicFramePr>
        <p:xfrm>
          <a:off x="-328118" y="3765611"/>
          <a:ext cx="9036496" cy="269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D3825E4-A4AB-40FF-A599-C357C56BC6EB}"/>
              </a:ext>
            </a:extLst>
          </p:cNvPr>
          <p:cNvSpPr/>
          <p:nvPr/>
        </p:nvSpPr>
        <p:spPr>
          <a:xfrm>
            <a:off x="333657" y="6234283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25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1825" y="547520"/>
            <a:ext cx="8511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социально значимых автобусных маршрутов общего пользования (ед.)</a:t>
            </a:r>
            <a:endParaRPr lang="ru-RU" sz="1300" dirty="0">
              <a:solidFill>
                <a:prstClr val="black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0" y="2826225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76728" y="2266872"/>
            <a:ext cx="83453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ДТП на территории Кольского района (ед.)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996" y="3058922"/>
            <a:ext cx="84671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ДТП с участием детей в возрасте до 16 лет на территории Кольского района (ед.)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6801" y="1408754"/>
            <a:ext cx="80115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Регулярность движения автобусов по маршрутам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85359" y="4530188"/>
            <a:ext cx="6840761" cy="36915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958697" y="5064539"/>
            <a:ext cx="6840761" cy="58088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связанные с повышением безопасности дорожного движения и снижением дорожно-транспортного травматизма в Кольском районе 283,5 тыс. рублей</a:t>
            </a: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951840" y="5810617"/>
            <a:ext cx="6840761" cy="58088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финансовое обеспечение дорожной деятельности в отношении автомобильных дорог местного значения и искусственных дорожных сооружений на них за счет средств дорожного фонда 12 361,1тыс. 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50294" y="203119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0762" y="4222411"/>
            <a:ext cx="8132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</a:p>
        </p:txBody>
      </p:sp>
      <p:graphicFrame>
        <p:nvGraphicFramePr>
          <p:cNvPr id="25" name="Диаграмма 24"/>
          <p:cNvGraphicFramePr/>
          <p:nvPr>
            <p:extLst/>
          </p:nvPr>
        </p:nvGraphicFramePr>
        <p:xfrm>
          <a:off x="343191" y="805639"/>
          <a:ext cx="8378906" cy="62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/>
          </p:nvPr>
        </p:nvGraphicFramePr>
        <p:xfrm>
          <a:off x="321825" y="1650565"/>
          <a:ext cx="8489931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0" name="Диаграмма 29"/>
          <p:cNvGraphicFramePr/>
          <p:nvPr>
            <p:extLst/>
          </p:nvPr>
        </p:nvGraphicFramePr>
        <p:xfrm>
          <a:off x="111276" y="2972569"/>
          <a:ext cx="9144000" cy="486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/>
          </p:nvPr>
        </p:nvGraphicFramePr>
        <p:xfrm>
          <a:off x="445813" y="2557665"/>
          <a:ext cx="8317563" cy="622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6" name="Диаграмма 35"/>
          <p:cNvGraphicFramePr/>
          <p:nvPr>
            <p:extLst/>
          </p:nvPr>
        </p:nvGraphicFramePr>
        <p:xfrm>
          <a:off x="148963" y="3351310"/>
          <a:ext cx="8467195" cy="70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283677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266405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3319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«РАЗВИТИЕ ЭКОНОМИЧЕСКОГО ПОТЕНЦИАЛА И ФОРМИРОВАНИЕ БЛАГОПРИЯТНОГО ПРЕДПРИНИМАТЕЛЬСКОГО КЛИМАТА В КОЛЬСКОМ РАЙОНЕ» </a:t>
            </a:r>
            <a:endParaRPr lang="en-US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700" y="1074606"/>
            <a:ext cx="860180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 (управление экономического развития администрации Кольского района)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4146914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8532" y="1853885"/>
            <a:ext cx="8132057" cy="1723549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субъектов малого предпринимательства на территории Кольского муниципального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социально ориентированных некоммерческих организаций на территории Кольского муниципального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обеспечения поселений, входящих в состав Кольского муниципального района, услугами торговли;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туризма на территории Кольского муниципального района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3471" y="3598347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967824" y="3762262"/>
          <a:ext cx="7684344" cy="66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909259088"/>
              </p:ext>
            </p:extLst>
          </p:nvPr>
        </p:nvGraphicFramePr>
        <p:xfrm>
          <a:off x="259027" y="4451074"/>
          <a:ext cx="8040151" cy="1527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2118BCB-C617-464C-B75C-6DBD003D320A}"/>
              </a:ext>
            </a:extLst>
          </p:cNvPr>
          <p:cNvSpPr/>
          <p:nvPr/>
        </p:nvSpPr>
        <p:spPr>
          <a:xfrm>
            <a:off x="333657" y="6048423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3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34519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4"/>
          <p:cNvSpPr/>
          <p:nvPr/>
        </p:nvSpPr>
        <p:spPr>
          <a:xfrm>
            <a:off x="670207" y="4164427"/>
            <a:ext cx="7555881" cy="4696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2024 год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49" y="1983913"/>
            <a:ext cx="83449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освоенных бюджетных средств, направленных на финансовую поддержку социально ориентированных некоммерческих организаций (%)</a:t>
            </a:r>
            <a:endParaRPr lang="ru-RU" sz="1300" dirty="0">
              <a:solidFill>
                <a:prstClr val="black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/>
          </p:nvPr>
        </p:nvGraphicFramePr>
        <p:xfrm>
          <a:off x="-3523038" y="5264867"/>
          <a:ext cx="8467195" cy="54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32023" y="941797"/>
            <a:ext cx="85614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освоенных бюджетных средств, направленных на финансовую поддержку малого предпринимательства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17912" y="4606912"/>
            <a:ext cx="7308176" cy="46838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917913" y="5340750"/>
            <a:ext cx="7308176" cy="50349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поддержки субъектам малого предпринимательства, в том числе крестьянско-фермерским хозяйствам 2 250 тыс.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917912" y="6056700"/>
            <a:ext cx="7308176" cy="40310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субсидий общественным организациям инвалидов 300,0 тыс.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5036" y="3079815"/>
            <a:ext cx="829543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населения площадью торговых объектов (кв. м на 1000 населения)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66367" y="522247"/>
            <a:ext cx="91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-12576" y="1240257"/>
          <a:ext cx="8439879" cy="81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/>
          <p:nvPr>
            <p:extLst/>
          </p:nvPr>
        </p:nvGraphicFramePr>
        <p:xfrm>
          <a:off x="243613" y="2540965"/>
          <a:ext cx="8467195" cy="65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/>
          </p:nvPr>
        </p:nvGraphicFramePr>
        <p:xfrm>
          <a:off x="227000" y="3545842"/>
          <a:ext cx="8442296" cy="76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4060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546174"/>
            <a:ext cx="7776865" cy="128600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kern="0" spc="50" dirty="0">
                <a:solidFill>
                  <a:schemeClr val="tx2"/>
                </a:solidFill>
                <a:latin typeface="Arial Black" panose="020B0A04020102020204" pitchFamily="34" charset="0"/>
              </a:rPr>
              <a:t>Прогноз основных характеристик  консолидированного бюджета Кольского района на 2025 год и на плановый период 2026 и 2027 годов</a:t>
            </a:r>
            <a:endParaRPr lang="ru-RU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37947" y="1462843"/>
            <a:ext cx="149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dirty="0">
                <a:solidFill>
                  <a:srgbClr val="000000"/>
                </a:solidFill>
                <a:latin typeface="Times New Roman"/>
              </a:rPr>
              <a:t>(тыс. рублей)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760957"/>
              </p:ext>
            </p:extLst>
          </p:nvPr>
        </p:nvGraphicFramePr>
        <p:xfrm>
          <a:off x="287523" y="1988839"/>
          <a:ext cx="8640960" cy="3744417"/>
        </p:xfrm>
        <a:graphic>
          <a:graphicData uri="http://schemas.openxmlformats.org/drawingml/2006/table">
            <a:tbl>
              <a:tblPr/>
              <a:tblGrid>
                <a:gridCol w="1949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5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8244"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2023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2024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2025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Плановый период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63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536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4 429 620,1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5 466 756,2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5 156 905,5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4 577 978,1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4 439 456,4 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536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4 446 476,9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5 774 755,4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5 247 999,0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4 567 978,1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4 439 456,4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2938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Дефицит (-), 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профицит (+)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-16 856,8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-307 999,2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-91 093,5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10 000,0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63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2910229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646" y="255058"/>
            <a:ext cx="9150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                     «УПРАВЛЕНИЕ МУНИЦИПАЛЬНЫМИ ФИНАНСАМИ»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7717" y="838880"/>
            <a:ext cx="749966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 (Управление финансов администрации Кольского района)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1587576"/>
            <a:ext cx="6809900" cy="769441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Повышение сбалансированности и устойчивости бюджетной системы района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Эффективное управление муниципальным долгом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устойчивого исполнения местных бюджетов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551" y="2439257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230611" y="2910229"/>
          <a:ext cx="8599271" cy="522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40087715"/>
              </p:ext>
            </p:extLst>
          </p:nvPr>
        </p:nvGraphicFramePr>
        <p:xfrm>
          <a:off x="96674" y="3429000"/>
          <a:ext cx="8816715" cy="2639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C64A6B-0D0E-4BFA-9FBC-5F61EA996239}"/>
              </a:ext>
            </a:extLst>
          </p:cNvPr>
          <p:cNvSpPr/>
          <p:nvPr/>
        </p:nvSpPr>
        <p:spPr>
          <a:xfrm>
            <a:off x="331551" y="6015206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60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775664"/>
            <a:ext cx="867619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дотаций на выравнивание бюджетной обеспеченности поселений в общем объеме межбюджетных трансфертов, предоставляемых из областного бюджета и бюджета Кольского района местным бюджетам (за исключением субвенций)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640292" y="3267513"/>
            <a:ext cx="7545631" cy="8020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 программы на 2025 год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1" y="1933489"/>
            <a:ext cx="846719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дефицита бюджета Кольского района к общему годовому объему доходов бюджета Кольского района в финансовом году (без учета объемов безвозмездных поступлений), (%)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27584" y="3912329"/>
            <a:ext cx="7056784" cy="468389"/>
          </a:xfrm>
          <a:prstGeom prst="triangle">
            <a:avLst>
              <a:gd name="adj" fmla="val 5116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827583" y="5570964"/>
            <a:ext cx="7056783" cy="69249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выравнивание бюджетной обеспеченности поселений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125 479,8 тыс. рублей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827584" y="4662743"/>
            <a:ext cx="7056783" cy="69249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из бюджета Кольского района бюджетам муниципальных образований на восстановление платежеспособности муниципального образования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30 845,5 тыс. рублей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20016" y="307138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6" name="Диаграмма 15"/>
          <p:cNvGraphicFramePr/>
          <p:nvPr>
            <p:extLst/>
          </p:nvPr>
        </p:nvGraphicFramePr>
        <p:xfrm>
          <a:off x="179512" y="1168625"/>
          <a:ext cx="8467195" cy="80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/>
          </p:nvPr>
        </p:nvGraphicFramePr>
        <p:xfrm>
          <a:off x="122376" y="2424831"/>
          <a:ext cx="8467195" cy="88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68486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213870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14" y="33894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Verdana"/>
              </a:rPr>
              <a:t>МУНИЦИПАЛЬНАЯ ПРОГРАММА «У</a:t>
            </a:r>
            <a:r>
              <a:rPr lang="ru-RU" sz="2000" b="1" kern="0" cap="all" spc="50" dirty="0">
                <a:ln w="11430"/>
                <a:latin typeface="Verdana"/>
              </a:rPr>
              <a:t>правление муниципальным имуществом Кольского района</a:t>
            </a:r>
            <a:r>
              <a:rPr lang="ru-RU" sz="2000" b="1" kern="0" spc="50" dirty="0">
                <a:ln w="11430"/>
                <a:latin typeface="Verdana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458" y="1018187"/>
            <a:ext cx="843936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УМИ Кольского района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4094382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6458" y="1604819"/>
            <a:ext cx="8521639" cy="754053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направленной на увеличение доходов бюджета Кольского района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048089" y="3458877"/>
          <a:ext cx="11412825" cy="2028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8893" y="2382815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21827976"/>
              </p:ext>
            </p:extLst>
          </p:nvPr>
        </p:nvGraphicFramePr>
        <p:xfrm>
          <a:off x="-20663" y="2722821"/>
          <a:ext cx="9357972" cy="39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22099217"/>
              </p:ext>
            </p:extLst>
          </p:nvPr>
        </p:nvGraphicFramePr>
        <p:xfrm>
          <a:off x="107504" y="3114369"/>
          <a:ext cx="8928992" cy="297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3AFD07-7C41-4835-BC38-B91F656C61F7}"/>
              </a:ext>
            </a:extLst>
          </p:cNvPr>
          <p:cNvSpPr/>
          <p:nvPr/>
        </p:nvSpPr>
        <p:spPr>
          <a:xfrm>
            <a:off x="327032" y="5768706"/>
            <a:ext cx="8544963" cy="738664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94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559" y="664290"/>
            <a:ext cx="86623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объектов, подлежащих независимой оценке (шт.)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686766" y="3566031"/>
            <a:ext cx="7555881" cy="5033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3559" y="1524188"/>
            <a:ext cx="85596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предоставленного имущества в собственность, (шт.)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686765" y="4170225"/>
            <a:ext cx="7555881" cy="468389"/>
          </a:xfrm>
          <a:prstGeom prst="triangle">
            <a:avLst>
              <a:gd name="adj" fmla="val 499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682870" y="5660579"/>
            <a:ext cx="7555881" cy="67647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Распоряжение, формирование, управление муниципальным имуществом (кроме земельных участков), их учет и содержание 1 000,0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45441" y="4869160"/>
            <a:ext cx="7555881" cy="56356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Кольского района на оплату взносов на капитальный ремонт жилого фонда, отнесенного к специализированному жилищному фонду 390,0 тыс. рублей</a:t>
            </a:r>
          </a:p>
        </p:txBody>
      </p:sp>
      <p:graphicFrame>
        <p:nvGraphicFramePr>
          <p:cNvPr id="36" name="Диаграмма 35"/>
          <p:cNvGraphicFramePr/>
          <p:nvPr>
            <p:extLst/>
          </p:nvPr>
        </p:nvGraphicFramePr>
        <p:xfrm>
          <a:off x="10812693" y="501250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5353" y="2496190"/>
            <a:ext cx="832114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отчетов муниципальных унитарных предприятий, (шт.)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48872" y="299063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174287" y="956679"/>
          <a:ext cx="8467195" cy="6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/>
          </p:nvPr>
        </p:nvGraphicFramePr>
        <p:xfrm>
          <a:off x="95090" y="1798440"/>
          <a:ext cx="8467195" cy="6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/>
          </p:nvPr>
        </p:nvGraphicFramePr>
        <p:xfrm>
          <a:off x="174287" y="2824885"/>
          <a:ext cx="8467195" cy="6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445175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267" y="257321"/>
            <a:ext cx="9141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</a:t>
            </a:r>
          </a:p>
          <a:p>
            <a:pPr algn="ctr"/>
            <a:r>
              <a:rPr lang="ru-RU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«ОХРАНА ОКРУЖАЮЩЕЙ СРЕДЫ»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426" y="814843"/>
            <a:ext cx="845687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0718" y="1347245"/>
            <a:ext cx="8483572" cy="538609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и улучшение состояния окружающей среды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6595" y="2054942"/>
            <a:ext cx="86060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299426" y="5358384"/>
          <a:ext cx="8467195" cy="484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68132448"/>
              </p:ext>
            </p:extLst>
          </p:nvPr>
        </p:nvGraphicFramePr>
        <p:xfrm>
          <a:off x="0" y="2472630"/>
          <a:ext cx="9322243" cy="658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044570037"/>
              </p:ext>
            </p:extLst>
          </p:nvPr>
        </p:nvGraphicFramePr>
        <p:xfrm>
          <a:off x="289108" y="3146988"/>
          <a:ext cx="8544963" cy="2802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1A4A8F-0632-4BE9-B6A2-24C5FEA47289}"/>
              </a:ext>
            </a:extLst>
          </p:cNvPr>
          <p:cNvSpPr/>
          <p:nvPr/>
        </p:nvSpPr>
        <p:spPr>
          <a:xfrm>
            <a:off x="310718" y="5965256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464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/>
          <p:cNvSpPr/>
          <p:nvPr/>
        </p:nvSpPr>
        <p:spPr>
          <a:xfrm>
            <a:off x="899592" y="3500772"/>
            <a:ext cx="7128792" cy="512438"/>
          </a:xfrm>
          <a:prstGeom prst="triangle">
            <a:avLst>
              <a:gd name="adj" fmla="val 4987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899591" y="5010842"/>
            <a:ext cx="7200801" cy="85341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организацию мероприятий по обеспечению чистоты и порядка 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тыс. рублей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99591" y="4187990"/>
            <a:ext cx="7200801" cy="64807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содержанию и обслуживанию ГТС ограждающей дамбы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пометохранилища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(бывшие птицефабрики «Мурманская», «Снежная»)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1 200,0 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4164" y="2608683"/>
            <a:ext cx="851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КЛЮЧЕВЫЕ НАПРАВЛЕНИЯ ПРОГРАММЫ </a:t>
            </a:r>
            <a:endParaRPr lang="en-US" sz="2400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algn="ctr"/>
            <a:r>
              <a:rPr lang="ru-RU" sz="24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НА 2025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682" y="548680"/>
            <a:ext cx="8523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ликвидированных объектов накопленного экологического ущерба в общем объеме объектов экологического ущерба в ведении ОМСУ муниципального образования Кольский район, %</a:t>
            </a:r>
          </a:p>
        </p:txBody>
      </p:sp>
      <p:graphicFrame>
        <p:nvGraphicFramePr>
          <p:cNvPr id="10" name="Диаграмма 9"/>
          <p:cNvGraphicFramePr/>
          <p:nvPr>
            <p:extLst/>
          </p:nvPr>
        </p:nvGraphicFramePr>
        <p:xfrm>
          <a:off x="360826" y="1772816"/>
          <a:ext cx="8467195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1088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482" y="377238"/>
            <a:ext cx="9138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spc="50" dirty="0">
                <a:ln w="11430"/>
                <a:latin typeface="Verdana"/>
              </a:rPr>
              <a:t>МУНИЦИПАЛЬНАЯ ПРОГРАММА «РАЗВИТИЕ ГРАЖДАНСКОГО ОБЩЕСТВА В КОЛЬСКОМ РАЙОНЕ МУРМАНСКОЙ ОБЛАСТИ»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137" y="941205"/>
            <a:ext cx="858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4974" y="1804891"/>
            <a:ext cx="8737718" cy="1384995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в молодежной среде негативного отношения к незаконному потреблению наркотических и психотропных веществ, злоупотреблению алкоголем.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просвещение граждан, направленное на профилактику правонарушений, антиобщественных действий и экстремизма, создание системы стимулов для ведения законопослушного образа жизни.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направленных на усиление контроля над ситуацией в сфере противодействия терроризму и экстремизму, предупреждению межнациональных конфликтов на территории Кольского района.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194546"/>
            <a:ext cx="81122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719770042"/>
              </p:ext>
            </p:extLst>
          </p:nvPr>
        </p:nvGraphicFramePr>
        <p:xfrm>
          <a:off x="122926" y="3614368"/>
          <a:ext cx="8898145" cy="39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567519379"/>
              </p:ext>
            </p:extLst>
          </p:nvPr>
        </p:nvGraphicFramePr>
        <p:xfrm>
          <a:off x="323528" y="3717033"/>
          <a:ext cx="844100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B5A0E8F-9C9D-4424-821C-18198606336A}"/>
              </a:ext>
            </a:extLst>
          </p:cNvPr>
          <p:cNvSpPr/>
          <p:nvPr/>
        </p:nvSpPr>
        <p:spPr>
          <a:xfrm>
            <a:off x="299518" y="6024761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04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775" y="967983"/>
            <a:ext cx="85674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несовершеннолетних, вовлечённых в волонтёрскую деятельность (от общего количества обучающихся)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773404" y="3442450"/>
            <a:ext cx="7555881" cy="486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dirty="0">
              <a:solidFill>
                <a:prstClr val="white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0" y="3720394"/>
          <a:ext cx="9144000" cy="15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293962" y="1565049"/>
          <a:ext cx="8467195" cy="47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Равнобедренный треугольник 12"/>
          <p:cNvSpPr/>
          <p:nvPr/>
        </p:nvSpPr>
        <p:spPr>
          <a:xfrm>
            <a:off x="773404" y="3953928"/>
            <a:ext cx="7254980" cy="486053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773404" y="4616102"/>
            <a:ext cx="7254980" cy="63903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 по обеспечению поддержки и сопровождения антинаркотической и антиалкогольной деятельности в Кольском районе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214,0 тыс. рублей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73404" y="5448924"/>
            <a:ext cx="7254980" cy="719411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мероприятий, направленных на обеспечение общественной безопасности и профилактику правонарушений на территории Кольского района, в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детской и молодёжной среде 454,0  тыс. рублей</a:t>
            </a:r>
          </a:p>
        </p:txBody>
      </p:sp>
      <p:graphicFrame>
        <p:nvGraphicFramePr>
          <p:cNvPr id="36" name="Диаграмма 35"/>
          <p:cNvGraphicFramePr/>
          <p:nvPr>
            <p:extLst/>
          </p:nvPr>
        </p:nvGraphicFramePr>
        <p:xfrm>
          <a:off x="10812693" y="501250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3960" y="2420888"/>
            <a:ext cx="8636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несовершеннолетних, никогда не употреблявших наркотические вещества (%.)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44695" y="343311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253960" y="1440654"/>
          <a:ext cx="8467195" cy="804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Диаграмма 17"/>
          <p:cNvGraphicFramePr/>
          <p:nvPr>
            <p:extLst/>
          </p:nvPr>
        </p:nvGraphicFramePr>
        <p:xfrm>
          <a:off x="293962" y="2673886"/>
          <a:ext cx="8467195" cy="835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6805877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29" y="2740662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2" y="218445"/>
            <a:ext cx="9180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«РАЗВИТИЕ МУНИЦИПАЛЬНОГО УПРАВЛЕНИЯ»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556" y="762654"/>
            <a:ext cx="860180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программы: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22" y="1346452"/>
            <a:ext cx="8768464" cy="1184940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администрации Кольского района и муниципальных учреждений, подведомственных администрации Кольского района, по выполнению муниципальных функций и государственных полномочий;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квалифицированного кадрового состава работников администрации Кольского района</a:t>
            </a: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179511" y="2933386"/>
          <a:ext cx="8884309" cy="37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31433" y="2508211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111913" y="3573016"/>
          <a:ext cx="8956685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/>
          </p:nvPr>
        </p:nvGraphicFramePr>
        <p:xfrm>
          <a:off x="80180" y="2822704"/>
          <a:ext cx="8967264" cy="50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00856154"/>
              </p:ext>
            </p:extLst>
          </p:nvPr>
        </p:nvGraphicFramePr>
        <p:xfrm>
          <a:off x="905446" y="3234025"/>
          <a:ext cx="8040162" cy="287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D65C16-66F4-4A96-88F3-CD49B5CA6B5A}"/>
              </a:ext>
            </a:extLst>
          </p:cNvPr>
          <p:cNvSpPr/>
          <p:nvPr/>
        </p:nvSpPr>
        <p:spPr>
          <a:xfrm>
            <a:off x="211547" y="6047749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59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290" y="671751"/>
            <a:ext cx="85674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освоенных средств бюджета Кольского района и областного бюджета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549373" y="2825078"/>
            <a:ext cx="7555881" cy="342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245" y="1427921"/>
            <a:ext cx="85614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учреждений (шт.)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753465" y="3189645"/>
            <a:ext cx="7555881" cy="429815"/>
          </a:xfrm>
          <a:prstGeom prst="triangle">
            <a:avLst>
              <a:gd name="adj" fmla="val 4970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250676" y="4713489"/>
            <a:ext cx="8561457" cy="83496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Закона Мурманской области «О наделении органов местного самоуправления муниципальных образований со статусом городского округа и муниципального района отдельными государственными полномочиями по опеке и попечительству в отношении несовершеннолетних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10 632,7 тыс.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299707" y="3763606"/>
            <a:ext cx="8463396" cy="793001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Закона Мурманской области «О наделении органов местного самоуправления муниципальных образований со статусом городского округа и муниципального района отдельными государственными полномочиями по опеке и попечительству в отношении совершеннолетних 1 559,9 тыс. рублей</a:t>
            </a: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465039" y="2186865"/>
          <a:ext cx="8561457" cy="41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/>
          </p:nvPr>
        </p:nvGraphicFramePr>
        <p:xfrm>
          <a:off x="611194" y="2219380"/>
          <a:ext cx="8561457" cy="41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6" name="Диаграмма 35"/>
          <p:cNvGraphicFramePr/>
          <p:nvPr>
            <p:extLst/>
          </p:nvPr>
        </p:nvGraphicFramePr>
        <p:xfrm>
          <a:off x="10812693" y="501250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1452" y="2133046"/>
            <a:ext cx="860579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процедур аттестации,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35708" y="5701460"/>
            <a:ext cx="8591392" cy="68240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Закона Мурманской области «О комиссиях по делам несовершеннолетних и защите их прав в Мурманской области» 3 037,9 тыс.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4700" y="246586"/>
            <a:ext cx="91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24" name="Диаграмма 23"/>
          <p:cNvGraphicFramePr/>
          <p:nvPr>
            <p:extLst/>
          </p:nvPr>
        </p:nvGraphicFramePr>
        <p:xfrm>
          <a:off x="140162" y="970421"/>
          <a:ext cx="8467195" cy="55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/>
          </p:nvPr>
        </p:nvGraphicFramePr>
        <p:xfrm>
          <a:off x="93717" y="1644838"/>
          <a:ext cx="8467195" cy="60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7" name="Диаграмма 26"/>
          <p:cNvGraphicFramePr/>
          <p:nvPr>
            <p:extLst/>
          </p:nvPr>
        </p:nvGraphicFramePr>
        <p:xfrm>
          <a:off x="117504" y="2349131"/>
          <a:ext cx="8463396" cy="4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681538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3" y="198783"/>
            <a:ext cx="6120681" cy="12860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kern="0" spc="5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Прогноз основных характеристик  бюджета Кольского района на 2025 год и на плановый период 2026 и 2027 годов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549533"/>
              </p:ext>
            </p:extLst>
          </p:nvPr>
        </p:nvGraphicFramePr>
        <p:xfrm>
          <a:off x="287523" y="2276872"/>
          <a:ext cx="8502671" cy="3287060"/>
        </p:xfrm>
        <a:graphic>
          <a:graphicData uri="http://schemas.openxmlformats.org/drawingml/2006/table">
            <a:tbl>
              <a:tblPr/>
              <a:tblGrid>
                <a:gridCol w="176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8072"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2023</a:t>
                      </a:r>
                      <a:r>
                        <a:rPr lang="ru-RU" sz="1600" b="1" i="0" u="none" strike="noStrike" baseline="0" dirty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2024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  2025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Плановый период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527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3 388 228,5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4 550 144,3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4 444 493,3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3 967 207,5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3 811 160,9 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527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3 401 433,4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4 728 524,0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4 524 493,3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3 967 207,5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3 811 160,9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886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Дефицит (-), 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профицит (+)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-13 204,9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Cyr"/>
                          <a:ea typeface="+mn-ea"/>
                          <a:cs typeface="+mn-cs"/>
                        </a:rPr>
                        <a:t>-178 379,7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-80 000,0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 Cyr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452320" y="1916832"/>
            <a:ext cx="149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dirty="0">
                <a:solidFill>
                  <a:srgbClr val="000000"/>
                </a:solidFill>
                <a:latin typeface="Times New Roman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2447030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378" y="26277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cap="all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                                  «Молодёжь Кольского района»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3925" y="882234"/>
            <a:ext cx="8478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администрации Кольского района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017" y="1924360"/>
            <a:ext cx="8521639" cy="323165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потенциала молодёжи Кольского района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9817" y="2286933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42539807"/>
              </p:ext>
            </p:extLst>
          </p:nvPr>
        </p:nvGraphicFramePr>
        <p:xfrm>
          <a:off x="464732" y="2690916"/>
          <a:ext cx="8407291" cy="39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19116148"/>
              </p:ext>
            </p:extLst>
          </p:nvPr>
        </p:nvGraphicFramePr>
        <p:xfrm>
          <a:off x="129914" y="2955206"/>
          <a:ext cx="8884171" cy="2943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8682102-478F-48DB-8A9B-0FD0FFD103B3}"/>
              </a:ext>
            </a:extLst>
          </p:cNvPr>
          <p:cNvSpPr/>
          <p:nvPr/>
        </p:nvSpPr>
        <p:spPr>
          <a:xfrm>
            <a:off x="259104" y="5921760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569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539" y="658718"/>
            <a:ext cx="8592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молодёжи, посетившей мероприятия государственной молодёжной политики (%)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28724" y="2961895"/>
            <a:ext cx="7555881" cy="486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874" y="1870955"/>
            <a:ext cx="8503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молодёжи вовлечённой в мероприятия патриотического воспитания (%)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159395" y="3530223"/>
            <a:ext cx="6607889" cy="727400"/>
          </a:xfrm>
          <a:prstGeom prst="triangle">
            <a:avLst>
              <a:gd name="adj" fmla="val 50199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1132462" y="4523921"/>
            <a:ext cx="6607890" cy="64807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мер, направленный на реализацию мероприятий государственной молодёжной политики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1 014,0 тыс. рублей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1132461" y="5336543"/>
            <a:ext cx="6607889" cy="75097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мероприятий, направленных на поддержку и продвижение талантливых детей и молодежи Кольского района  543,5  тыс. рублей</a:t>
            </a:r>
          </a:p>
        </p:txBody>
      </p:sp>
      <p:graphicFrame>
        <p:nvGraphicFramePr>
          <p:cNvPr id="36" name="Диаграмма 35"/>
          <p:cNvGraphicFramePr/>
          <p:nvPr>
            <p:extLst/>
          </p:nvPr>
        </p:nvGraphicFramePr>
        <p:xfrm>
          <a:off x="10812693" y="501250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-164403" y="291351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149956" y="939852"/>
          <a:ext cx="8467195" cy="104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/>
          </p:nvPr>
        </p:nvGraphicFramePr>
        <p:xfrm>
          <a:off x="24374" y="2258526"/>
          <a:ext cx="8467195" cy="834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26771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787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cap="all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Муниципальная программа «Развитие коммунальной инфраструктуры»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2238" y="895007"/>
            <a:ext cx="8430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имуществом администрации Кольского района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238" y="1541876"/>
            <a:ext cx="8521639" cy="1015663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безопасных и благоприятных условий проживания граждан в муниципальном жилищном фонде Кольского района;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полномочий учредителя муниципальных унитарных предприятий;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инфраструктуры этнографического характера на территории Кольского района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039" y="2537007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193975993"/>
              </p:ext>
            </p:extLst>
          </p:nvPr>
        </p:nvGraphicFramePr>
        <p:xfrm>
          <a:off x="623145" y="2926527"/>
          <a:ext cx="8178617" cy="41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84401332"/>
              </p:ext>
            </p:extLst>
          </p:nvPr>
        </p:nvGraphicFramePr>
        <p:xfrm>
          <a:off x="0" y="3229161"/>
          <a:ext cx="9036496" cy="322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7E6D3A0-D282-44DD-97C3-98B3C97AFF56}"/>
              </a:ext>
            </a:extLst>
          </p:cNvPr>
          <p:cNvSpPr/>
          <p:nvPr/>
        </p:nvSpPr>
        <p:spPr>
          <a:xfrm>
            <a:off x="342238" y="6024925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44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705" y="767232"/>
            <a:ext cx="85614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освоенных бюджетных средств, направленных на модернизацию объектов коммунальной инфраструктуры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794059" y="3447821"/>
            <a:ext cx="7555881" cy="486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6832" y="1956434"/>
            <a:ext cx="85841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освоенных бюджетных средств, направленных на содержание и ремонт муниципального жилищного фонда, в надлежащем техническом состоянии (%)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794058" y="3940735"/>
            <a:ext cx="7666373" cy="46838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794057" y="4613397"/>
            <a:ext cx="7666373" cy="64807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муниципального жилищного фонда (жилых домов, квартир, комнат, нежилых помещений)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1 290,0 тыс. рублей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94057" y="5412683"/>
            <a:ext cx="7666373" cy="67808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внесению платы за коммунальные услуги по пустующим жилым помещениям, относящимся к муниципальному жилищному фонду 4 531,2 тыс. рублей</a:t>
            </a:r>
            <a:endParaRPr lang="ru-RU" sz="1300" dirty="0">
              <a:solidFill>
                <a:prstClr val="black"/>
              </a:solidFill>
            </a:endParaRPr>
          </a:p>
        </p:txBody>
      </p:sp>
      <p:graphicFrame>
        <p:nvGraphicFramePr>
          <p:cNvPr id="36" name="Диаграмма 35"/>
          <p:cNvGraphicFramePr/>
          <p:nvPr>
            <p:extLst/>
          </p:nvPr>
        </p:nvGraphicFramePr>
        <p:xfrm>
          <a:off x="10812693" y="5012507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-33350" y="326573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269519" y="1054801"/>
          <a:ext cx="8467195" cy="901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/>
          </p:nvPr>
        </p:nvGraphicFramePr>
        <p:xfrm>
          <a:off x="195746" y="2448877"/>
          <a:ext cx="8467195" cy="99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6610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8893" y="399041"/>
            <a:ext cx="850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МУНИЦИПАЛЬНАЯ ПРОГРАММА «</a:t>
            </a:r>
            <a:r>
              <a:rPr lang="ru-RU" b="1" kern="0" cap="all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Управление земельными ресурсами Кольского района»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1048" y="1110153"/>
            <a:ext cx="8258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УЗР Кольского района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93" y="1668233"/>
            <a:ext cx="7704856" cy="523220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муниципальной собственностью, направленной на увеличение доходов бюджета Кольского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893" y="2187489"/>
            <a:ext cx="8132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81441787"/>
              </p:ext>
            </p:extLst>
          </p:nvPr>
        </p:nvGraphicFramePr>
        <p:xfrm>
          <a:off x="211340" y="2420888"/>
          <a:ext cx="8514484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90510247"/>
              </p:ext>
            </p:extLst>
          </p:nvPr>
        </p:nvGraphicFramePr>
        <p:xfrm>
          <a:off x="220220" y="3019673"/>
          <a:ext cx="8737095" cy="259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B3BEED1-7252-4173-8148-9BCC3F02F8B4}"/>
              </a:ext>
            </a:extLst>
          </p:cNvPr>
          <p:cNvSpPr/>
          <p:nvPr/>
        </p:nvSpPr>
        <p:spPr>
          <a:xfrm>
            <a:off x="316285" y="5912762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456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08" y="614389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Verdana"/>
              </a:rPr>
              <a:t>СВЕДЕНИЯ О ЦЕЛЕВЫХ  ПОКАЗАТЕЛЯХ  ПРОГРАММЫ</a:t>
            </a: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683567" y="1434459"/>
          <a:ext cx="7497536" cy="948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/>
          </p:nvPr>
        </p:nvGraphicFramePr>
        <p:xfrm>
          <a:off x="899593" y="3115794"/>
          <a:ext cx="7416823" cy="96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976559" y="4143829"/>
            <a:ext cx="7555881" cy="3645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на 2025 год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187624" y="4724950"/>
            <a:ext cx="6696744" cy="3645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187624" y="5553447"/>
            <a:ext cx="6696744" cy="82734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земельными участками, формирование, их учет и содержание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441,1 тыс.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1415" y="1119136"/>
            <a:ext cx="8442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земельных участков, подлежащих постановке на кадастровый учет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34888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земельных участков, предоставленных в аренду гражданам и юридическим лицам</a:t>
            </a:r>
          </a:p>
        </p:txBody>
      </p:sp>
    </p:spTree>
    <p:extLst>
      <p:ext uri="{BB962C8B-B14F-4D97-AF65-F5344CB8AC3E}">
        <p14:creationId xmlns:p14="http://schemas.microsoft.com/office/powerpoint/2010/main" val="706285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5491" y="345420"/>
            <a:ext cx="8739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50" normalizeH="0" baseline="0" noProof="0" dirty="0">
                <a:ln w="1143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МУНИЦИПАЛЬНАЯ ПРОГРАММА «</a:t>
            </a:r>
            <a:r>
              <a:rPr kumimoji="0" lang="ru-RU" sz="1800" b="1" i="0" u="none" strike="noStrike" kern="0" cap="all" spc="50" normalizeH="0" baseline="0" noProof="0" dirty="0">
                <a:ln w="1143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Обеспечение первичных мер пожарной безопасности в границах Кольского муниципального района за границами городских и сельских населенных пунктов Кольского района»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859" y="1605847"/>
            <a:ext cx="8258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200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Заказчик программы:</a:t>
            </a:r>
          </a:p>
          <a:p>
            <a:pPr lvl="0"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Кольского района (МКУ «Управление ОБН Кольского района»)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877" y="2278106"/>
            <a:ext cx="8568952" cy="523220"/>
          </a:xfrm>
          <a:prstGeom prst="rect">
            <a:avLst/>
          </a:prstGeom>
          <a:solidFill>
            <a:srgbClr val="F4E1C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жизни и здоровья граждан, их имущества от пожаров </a:t>
            </a:r>
          </a:p>
          <a:p>
            <a:pPr lvl="0"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Кольского муниципального района за границами городских и сельских населенных пунктов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105" y="2797755"/>
            <a:ext cx="8112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60410605"/>
              </p:ext>
            </p:extLst>
          </p:nvPr>
        </p:nvGraphicFramePr>
        <p:xfrm>
          <a:off x="-49741" y="3006978"/>
          <a:ext cx="9357972" cy="63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12240062"/>
              </p:ext>
            </p:extLst>
          </p:nvPr>
        </p:nvGraphicFramePr>
        <p:xfrm>
          <a:off x="211340" y="3645025"/>
          <a:ext cx="8838171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8978DF-96A7-4447-B6BD-688060C11E57}"/>
              </a:ext>
            </a:extLst>
          </p:cNvPr>
          <p:cNvSpPr/>
          <p:nvPr/>
        </p:nvSpPr>
        <p:spPr>
          <a:xfrm>
            <a:off x="299518" y="5983182"/>
            <a:ext cx="8544963" cy="461665"/>
          </a:xfrm>
          <a:prstGeom prst="rect">
            <a:avLst/>
          </a:prstGeom>
          <a:gradFill>
            <a:gsLst>
              <a:gs pos="0">
                <a:srgbClr val="FFC761"/>
              </a:gs>
              <a:gs pos="35000">
                <a:srgbClr val="F0F4BA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района: </a:t>
            </a:r>
            <a:r>
              <a:rPr lang="en-US" sz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http://akolr.gov-murman.ru/deyatelnost/programmy/municipal-nye-programmy.php</a:t>
            </a:r>
            <a:endParaRPr lang="ru-RU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5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5233" y="39628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СВЕДЕНИЯ О ЦЕЛЕВЫХ  ПОКАЗАТЕЛЯХ  ПРОГРАММЫ</a:t>
            </a: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467544" y="1137911"/>
          <a:ext cx="7497536" cy="92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/>
          </p:nvPr>
        </p:nvGraphicFramePr>
        <p:xfrm>
          <a:off x="251520" y="2736552"/>
          <a:ext cx="7416823" cy="92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716079" y="3693081"/>
            <a:ext cx="7555881" cy="3645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200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Ключевые направления программы на 2025 год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751458" y="4229371"/>
            <a:ext cx="7358185" cy="35129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0507" y="4841000"/>
            <a:ext cx="7438896" cy="82734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установка знаков пожарной безопасности в границах Кольского муниципального района за границами населенных пунктов поселений Кольского района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BFDCEF-F1EE-42D3-892A-4191BC0EF3EE}"/>
              </a:ext>
            </a:extLst>
          </p:cNvPr>
          <p:cNvSpPr/>
          <p:nvPr/>
        </p:nvSpPr>
        <p:spPr>
          <a:xfrm>
            <a:off x="1040115" y="823077"/>
            <a:ext cx="7636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количества зарегистрированных пожаров, %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FFDD62-C18B-468A-9445-0E9DF8BF4095}"/>
              </a:ext>
            </a:extLst>
          </p:cNvPr>
          <p:cNvSpPr/>
          <p:nvPr/>
        </p:nvSpPr>
        <p:spPr>
          <a:xfrm>
            <a:off x="954667" y="2301539"/>
            <a:ext cx="485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количества погибших от пожаров, 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6447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392819"/>
            <a:ext cx="8784977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социально-значимых проектах, предусмотренных к финансированию из бюджета Кольского района в 2025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2180229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федерального бюджета – 206 891,6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бюджета Кольского района – 20,7 тыс. руб.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Срок выполнения работ – 2025-2026 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3510" y="1833092"/>
            <a:ext cx="2740338" cy="2175497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планов социального развития центров экономического роста субъектов Российской Федерации Арктической зоны Российской Федерации</a:t>
            </a: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(Строительство детского сада на 75 мест в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н.п.Килпъявр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Скругленный прямоугольник 6">
            <a:extLst>
              <a:ext uri="{FF2B5EF4-FFF2-40B4-BE49-F238E27FC236}">
                <a16:creationId xmlns:a16="http://schemas.microsoft.com/office/drawing/2014/main" id="{705EAA6A-D72D-4EE7-9303-9D8DB35417FF}"/>
              </a:ext>
            </a:extLst>
          </p:cNvPr>
          <p:cNvSpPr/>
          <p:nvPr/>
        </p:nvSpPr>
        <p:spPr>
          <a:xfrm>
            <a:off x="6230439" y="4664981"/>
            <a:ext cx="2590033" cy="1800200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по модернизации школьных систем образования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зданий муниципальных общеобразовательных организаций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73E2C8-D037-4D3E-ABAF-19091596C568}"/>
              </a:ext>
            </a:extLst>
          </p:cNvPr>
          <p:cNvSpPr/>
          <p:nvPr/>
        </p:nvSpPr>
        <p:spPr>
          <a:xfrm>
            <a:off x="2874944" y="4595671"/>
            <a:ext cx="31506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федерального бюджета – 163 075,9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областного бюджета – 17 953,7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бюджета Кольского района – 22 007,8 тыс. руб.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Срок выполнения работ – 2025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34D2AE-6E32-45D0-8BFB-FCE079C7B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2227765" cy="24969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68AE0A-FDDD-485E-B418-EB5A364E3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0" b="94358" l="9271" r="94681">
                        <a14:foregroundMark x1="30547" y1="6206" x2="30547" y2="6206"/>
                        <a14:foregroundMark x1="31763" y1="4654" x2="31763" y2="4654"/>
                        <a14:foregroundMark x1="34498" y1="59944" x2="34498" y2="59944"/>
                        <a14:foregroundMark x1="23252" y1="59944" x2="23252" y2="59944"/>
                        <a14:foregroundMark x1="24316" y1="62059" x2="24316" y2="62059"/>
                        <a14:foregroundMark x1="31155" y1="60508" x2="31155" y2="60508"/>
                        <a14:foregroundMark x1="29939" y1="60508" x2="29939" y2="60508"/>
                        <a14:foregroundMark x1="26596" y1="61072" x2="26596" y2="61072"/>
                        <a14:foregroundMark x1="26140" y1="61495" x2="26140" y2="65726"/>
                        <a14:foregroundMark x1="54255" y1="47391" x2="54255" y2="47391"/>
                        <a14:foregroundMark x1="86170" y1="60508" x2="86170" y2="60508"/>
                        <a14:foregroundMark x1="91337" y1="62059" x2="91337" y2="62059"/>
                        <a14:foregroundMark x1="93009" y1="66714" x2="93009" y2="66714"/>
                        <a14:foregroundMark x1="86778" y1="63611" x2="86778" y2="63611"/>
                        <a14:foregroundMark x1="85106" y1="57828" x2="85106" y2="57828"/>
                        <a14:foregroundMark x1="90729" y1="62059" x2="90729" y2="62059"/>
                        <a14:foregroundMark x1="90729" y1="62059" x2="90729" y2="62059"/>
                        <a14:foregroundMark x1="32219" y1="50635" x2="28267" y2="54725"/>
                        <a14:foregroundMark x1="35106" y1="61072" x2="35106" y2="61072"/>
                        <a14:foregroundMark x1="33435" y1="62623" x2="33435" y2="62623"/>
                        <a14:foregroundMark x1="90122" y1="61495" x2="90122" y2="61495"/>
                        <a14:foregroundMark x1="86170" y1="60508" x2="86170" y2="60508"/>
                        <a14:foregroundMark x1="86778" y1="58956" x2="86778" y2="58956"/>
                        <a14:foregroundMark x1="87994" y1="62623" x2="87994" y2="62623"/>
                        <a14:foregroundMark x1="92401" y1="63047" x2="92401" y2="63047"/>
                        <a14:foregroundMark x1="94681" y1="66291" x2="94681" y2="66291"/>
                        <a14:foregroundMark x1="88450" y1="62623" x2="88450" y2="62623"/>
                        <a14:foregroundMark x1="90729" y1="63611" x2="90729" y2="63611"/>
                        <a14:foregroundMark x1="91337" y1="64175" x2="91337" y2="64175"/>
                        <a14:foregroundMark x1="91337" y1="67278" x2="91337" y2="67278"/>
                        <a14:foregroundMark x1="90122" y1="63611" x2="90122" y2="63611"/>
                        <a14:foregroundMark x1="47416" y1="94358" x2="47416" y2="94358"/>
                        <a14:foregroundMark x1="41185" y1="91819" x2="41185" y2="91819"/>
                        <a14:foregroundMark x1="48024" y1="89140" x2="48024" y2="89140"/>
                        <a14:foregroundMark x1="45745" y1="89140" x2="45745" y2="89140"/>
                        <a14:foregroundMark x1="45745" y1="92384" x2="45745" y2="92384"/>
                        <a14:foregroundMark x1="44073" y1="89704" x2="44073" y2="89704"/>
                        <a14:foregroundMark x1="42401" y1="89140" x2="42401" y2="89140"/>
                        <a14:foregroundMark x1="31155" y1="90691" x2="31155" y2="90691"/>
                        <a14:foregroundMark x1="26140" y1="92384" x2="26140" y2="92384"/>
                        <a14:foregroundMark x1="26140" y1="92384" x2="26140" y2="92384"/>
                        <a14:foregroundMark x1="26140" y1="92384" x2="26140" y2="92384"/>
                        <a14:foregroundMark x1="26140" y1="92384" x2="22188" y2="93935"/>
                        <a14:foregroundMark x1="22188" y1="93935" x2="22188" y2="93935"/>
                        <a14:foregroundMark x1="20517" y1="91255" x2="20517" y2="91255"/>
                        <a14:foregroundMark x1="20517" y1="91255" x2="20517" y2="91255"/>
                        <a14:foregroundMark x1="20517" y1="91255" x2="20517" y2="91255"/>
                        <a14:foregroundMark x1="20517" y1="91255" x2="20517" y2="91255"/>
                        <a14:foregroundMark x1="20517" y1="91255" x2="20517" y2="91255"/>
                        <a14:foregroundMark x1="20517" y1="91255" x2="20517" y2="91255"/>
                        <a14:foregroundMark x1="20517" y1="91255" x2="20517" y2="91255"/>
                        <a14:foregroundMark x1="25532" y1="91255" x2="25532" y2="91255"/>
                        <a14:foregroundMark x1="28267" y1="89140" x2="28267" y2="89140"/>
                        <a14:foregroundMark x1="22644" y1="89140" x2="22644" y2="89140"/>
                        <a14:foregroundMark x1="24316" y1="89140" x2="24316" y2="89140"/>
                        <a14:foregroundMark x1="25532" y1="90268" x2="25532" y2="90268"/>
                        <a14:foregroundMark x1="71125" y1="79267" x2="71125" y2="79267"/>
                        <a14:foregroundMark x1="72188" y1="81382" x2="72188" y2="81382"/>
                        <a14:foregroundMark x1="65957" y1="79831" x2="65957" y2="79831"/>
                        <a14:foregroundMark x1="67629" y1="81382" x2="67629" y2="81382"/>
                        <a14:foregroundMark x1="62006" y1="81382" x2="62006" y2="81382"/>
                        <a14:foregroundMark x1="58663" y1="77715" x2="58663" y2="77715"/>
                        <a14:foregroundMark x1="78419" y1="91819" x2="78419" y2="91819"/>
                        <a14:foregroundMark x1="40729" y1="88717" x2="40729" y2="88717"/>
                        <a14:foregroundMark x1="41185" y1="90691" x2="41185" y2="90691"/>
                        <a14:foregroundMark x1="22644" y1="91255" x2="22644" y2="91255"/>
                        <a14:foregroundMark x1="20973" y1="90691" x2="20973" y2="90691"/>
                        <a14:foregroundMark x1="22188" y1="88717" x2="22188" y2="88717"/>
                        <a14:foregroundMark x1="26596" y1="89140" x2="26596" y2="89140"/>
                        <a14:foregroundMark x1="24924" y1="88717" x2="24924" y2="88717"/>
                        <a14:foregroundMark x1="24316" y1="89704" x2="24316" y2="89704"/>
                        <a14:foregroundMark x1="20517" y1="89140" x2="20517" y2="89140"/>
                        <a14:foregroundMark x1="29483" y1="90268" x2="29483" y2="90268"/>
                        <a14:foregroundMark x1="26596" y1="90691" x2="26596" y2="90691"/>
                        <a14:foregroundMark x1="28267" y1="89704" x2="28267" y2="89704"/>
                        <a14:foregroundMark x1="44681" y1="87588" x2="44681" y2="87588"/>
                        <a14:foregroundMark x1="46353" y1="87588" x2="46353" y2="87588"/>
                        <a14:foregroundMark x1="28267" y1="90691" x2="28267" y2="90691"/>
                        <a14:foregroundMark x1="27204" y1="90268" x2="27204" y2="90268"/>
                        <a14:foregroundMark x1="32219" y1="91819" x2="32219" y2="91819"/>
                        <a14:foregroundMark x1="33435" y1="90691" x2="33435" y2="90691"/>
                        <a14:foregroundMark x1="32827" y1="90691" x2="32827" y2="90691"/>
                        <a14:foregroundMark x1="21581" y1="89704" x2="21581" y2="89704"/>
                        <a14:foregroundMark x1="24924" y1="90268" x2="24924" y2="90268"/>
                        <a14:foregroundMark x1="25532" y1="90268" x2="25532" y2="90268"/>
                        <a14:backgroundMark x1="28267" y1="6770" x2="28267" y2="6770"/>
                        <a14:backgroundMark x1="29483" y1="6770" x2="29483" y2="6770"/>
                        <a14:backgroundMark x1="24924" y1="61495" x2="24924" y2="61495"/>
                        <a14:backgroundMark x1="32827" y1="61072" x2="32827" y2="61072"/>
                        <a14:backgroundMark x1="32827" y1="61072" x2="32827" y2="61072"/>
                        <a14:backgroundMark x1="32219" y1="62059" x2="32219" y2="62059"/>
                        <a14:backgroundMark x1="32219" y1="62623" x2="32219" y2="62623"/>
                        <a14:backgroundMark x1="32219" y1="62623" x2="32219" y2="62623"/>
                        <a14:backgroundMark x1="32219" y1="62623" x2="32219" y2="62623"/>
                        <a14:backgroundMark x1="32219" y1="62623" x2="32219" y2="62623"/>
                        <a14:backgroundMark x1="46809" y1="91819" x2="46809" y2="91819"/>
                        <a14:backgroundMark x1="41793" y1="90691" x2="41793" y2="90691"/>
                        <a14:backgroundMark x1="29483" y1="90268" x2="29483" y2="90268"/>
                        <a14:backgroundMark x1="27812" y1="90268" x2="20517" y2="90268"/>
                        <a14:backgroundMark x1="20517" y1="90268" x2="20517" y2="90268"/>
                        <a14:backgroundMark x1="30547" y1="91819" x2="33891" y2="91819"/>
                        <a14:backgroundMark x1="46353" y1="89704" x2="46353" y2="89704"/>
                        <a14:backgroundMark x1="42401" y1="89704" x2="42401" y2="89704"/>
                        <a14:backgroundMark x1="51976" y1="97602" x2="51976" y2="97602"/>
                        <a14:backgroundMark x1="65957" y1="79267" x2="65957" y2="79267"/>
                        <a14:backgroundMark x1="90729" y1="58956" x2="90729" y2="58956"/>
                        <a14:backgroundMark x1="93009" y1="66714" x2="93009" y2="66714"/>
                        <a14:backgroundMark x1="87994" y1="65162" x2="87994" y2="65162"/>
                        <a14:backgroundMark x1="85714" y1="61072" x2="85714" y2="61072"/>
                        <a14:backgroundMark x1="86778" y1="59379" x2="86778" y2="59379"/>
                        <a14:backgroundMark x1="86778" y1="59379" x2="88450" y2="59944"/>
                        <a14:backgroundMark x1="88450" y1="59944" x2="88450" y2="59944"/>
                        <a14:backgroundMark x1="89998" y1="62623" x2="90122" y2="63047"/>
                        <a14:backgroundMark x1="89832" y1="62059" x2="89998" y2="62623"/>
                        <a14:backgroundMark x1="89666" y1="61495" x2="89832" y2="62059"/>
                        <a14:backgroundMark x1="90564" y1="64175" x2="90729" y2="64598"/>
                        <a14:backgroundMark x1="90343" y1="63611" x2="90564" y2="64175"/>
                        <a14:backgroundMark x1="90122" y1="63047" x2="90343" y2="63611"/>
                        <a14:backgroundMark x1="90729" y1="64598" x2="91337" y2="66291"/>
                        <a14:backgroundMark x1="91337" y1="66291" x2="91337" y2="66291"/>
                        <a14:backgroundMark x1="31155" y1="8322" x2="31155" y2="8322"/>
                        <a14:backgroundMark x1="31155" y1="6206" x2="31155" y2="6206"/>
                        <a14:backgroundMark x1="31155" y1="5642" x2="30547" y2="5642"/>
                        <a14:backgroundMark x1="29483" y1="6206" x2="29483" y2="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09" y="1535559"/>
            <a:ext cx="2007458" cy="21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7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26480" y="374265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spc="50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социально-значимых проектах, предусмотренных к финансированию из бюджета Кольского района в 2025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8625" y="1807051"/>
            <a:ext cx="36858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федерального бюджета – 33 806,1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бюджета Кольского района – 12 823,0 тыс. руб.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Срок выполнения работ – 2025 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597" y="1806423"/>
            <a:ext cx="3685881" cy="1384995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модернизации школьных систем образования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(оснащение средствами обучения и воспитания Верхнетуломской, Ура-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Губской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Лодейнинской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СОШ)</a:t>
            </a:r>
          </a:p>
        </p:txBody>
      </p:sp>
      <p:sp>
        <p:nvSpPr>
          <p:cNvPr id="10" name="Скругленный прямоугольник 6">
            <a:extLst>
              <a:ext uri="{FF2B5EF4-FFF2-40B4-BE49-F238E27FC236}">
                <a16:creationId xmlns:a16="http://schemas.microsoft.com/office/drawing/2014/main" id="{8CFC6232-DC72-47E6-88C7-91EFA7657FEB}"/>
              </a:ext>
            </a:extLst>
          </p:cNvPr>
          <p:cNvSpPr/>
          <p:nvPr/>
        </p:nvSpPr>
        <p:spPr>
          <a:xfrm>
            <a:off x="6315799" y="3922709"/>
            <a:ext cx="2376264" cy="2391388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модельной	 муниципальной библиотеки на базе МУК МБ имени Ломоносова, Междуреченская сельская библиотека-филиал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D0A1A1-B18D-41B0-BB12-B9123309EA85}"/>
              </a:ext>
            </a:extLst>
          </p:cNvPr>
          <p:cNvSpPr/>
          <p:nvPr/>
        </p:nvSpPr>
        <p:spPr>
          <a:xfrm>
            <a:off x="4193478" y="4319671"/>
            <a:ext cx="19602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средства федерального бюджета – 7 824,0 тыс. руб.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Срок выполнения работ – 2025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E0E115-409A-4CF3-814F-4F14CCA58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2" y="3615563"/>
            <a:ext cx="4053586" cy="28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6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2DDCC9-6760-4159-B2C6-FCC74E3D3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8" b="92215" l="7032" r="92594">
                        <a14:foregroundMark x1="48761" y1="6858" x2="48761" y2="6858"/>
                        <a14:foregroundMark x1="50144" y1="10932" x2="50144" y2="10932"/>
                        <a14:foregroundMark x1="67752" y1="39774" x2="67752" y2="39774"/>
                        <a14:foregroundMark x1="72219" y1="49536" x2="72219" y2="49536"/>
                        <a14:foregroundMark x1="76715" y1="63372" x2="70865" y2="82251"/>
                        <a14:foregroundMark x1="70865" y1="82251" x2="67406" y2="82453"/>
                        <a14:foregroundMark x1="79827" y1="77975" x2="72219" y2="40177"/>
                        <a14:foregroundMark x1="72219" y1="40177" x2="72219" y2="40177"/>
                        <a14:foregroundMark x1="81210" y1="73094" x2="72565" y2="42638"/>
                        <a14:foregroundMark x1="13919" y1="64582" x2="28127" y2="74264"/>
                        <a14:foregroundMark x1="28127" y1="74264" x2="52911" y2="80436"/>
                        <a14:foregroundMark x1="53948" y1="86123" x2="53948" y2="86123"/>
                        <a14:foregroundMark x1="58098" y1="88140" x2="58098" y2="88140"/>
                        <a14:foregroundMark x1="56023" y1="87737" x2="87406" y2="81242"/>
                        <a14:foregroundMark x1="87406" y1="81242" x2="87406" y2="81242"/>
                        <a14:foregroundMark x1="90519" y1="81646" x2="92594" y2="80032"/>
                        <a14:foregroundMark x1="53948" y1="89351" x2="50836" y2="87737"/>
                        <a14:foregroundMark x1="76715" y1="23518" x2="64640" y2="19040"/>
                        <a14:foregroundMark x1="79135" y1="53207" x2="79135" y2="53207"/>
                        <a14:foregroundMark x1="80865" y1="53207" x2="80865" y2="53207"/>
                        <a14:foregroundMark x1="48069" y1="71884" x2="25648" y2="69060"/>
                        <a14:foregroundMark x1="22536" y1="67003" x2="33228" y2="73497"/>
                        <a14:foregroundMark x1="39452" y1="75555" x2="40144" y2="76361"/>
                        <a14:foregroundMark x1="25303" y1="77168" x2="12334" y2="69383"/>
                        <a14:foregroundMark x1="12334" y1="69383" x2="10461" y2="69060"/>
                        <a14:foregroundMark x1="64986" y1="41388" x2="74640" y2="34893"/>
                        <a14:foregroundMark x1="52911" y1="73497" x2="52911" y2="73497"/>
                        <a14:foregroundMark x1="52911" y1="74344" x2="52911" y2="74344"/>
                        <a14:foregroundMark x1="35994" y1="75555" x2="35994" y2="75555"/>
                        <a14:foregroundMark x1="28069" y1="72691" x2="28069" y2="72691"/>
                        <a14:foregroundMark x1="31873" y1="73941" x2="31873" y2="73941"/>
                        <a14:foregroundMark x1="34957" y1="74748" x2="34957" y2="74748"/>
                        <a14:foregroundMark x1="7032" y1="71077" x2="7032" y2="71077"/>
                        <a14:foregroundMark x1="7695" y1="67810" x2="7695" y2="67810"/>
                        <a14:foregroundMark x1="62219" y1="20290" x2="62219" y2="20290"/>
                        <a14:foregroundMark x1="65331" y1="21097" x2="65331" y2="21097"/>
                        <a14:foregroundMark x1="70173" y1="60105" x2="70173" y2="60105"/>
                        <a14:foregroundMark x1="70519" y1="60508" x2="70519" y2="60508"/>
                        <a14:foregroundMark x1="68790" y1="91811" x2="68790" y2="91811"/>
                        <a14:foregroundMark x1="66369" y1="92215" x2="66369" y2="92215"/>
                        <a14:foregroundMark x1="81210" y1="87737" x2="81210" y2="87737"/>
                        <a14:backgroundMark x1="85331" y1="89351" x2="85331" y2="89351"/>
                        <a14:backgroundMark x1="89827" y1="88140" x2="89827" y2="88140"/>
                        <a14:backgroundMark x1="66023" y1="92618" x2="66023" y2="92618"/>
                        <a14:backgroundMark x1="67061" y1="91811" x2="67061" y2="91811"/>
                        <a14:backgroundMark x1="65677" y1="91408" x2="65677" y2="91408"/>
                        <a14:backgroundMark x1="80519" y1="89754" x2="80519" y2="89754"/>
                        <a14:backgroundMark x1="85677" y1="88947" x2="85677" y2="88947"/>
                        <a14:backgroundMark x1="88098" y1="88544" x2="88098" y2="88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8715"/>
            <a:ext cx="3271737" cy="2777552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939673" y="281314"/>
            <a:ext cx="6896566" cy="149397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>
                <a:latin typeface="+mn-lt"/>
              </a:rPr>
              <a:t>   </a:t>
            </a:r>
            <a:r>
              <a:rPr lang="ru-RU" sz="2400" spc="50" dirty="0">
                <a:solidFill>
                  <a:schemeClr val="tx1"/>
                </a:solidFill>
                <a:latin typeface="Arial"/>
              </a:rPr>
              <a:t>Отдельные показатели прогноза социально-экономического развития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415" y="1685077"/>
            <a:ext cx="74298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16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Мурманскстата</a:t>
            </a:r>
            <a:r>
              <a:rPr lang="ru-RU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численность населения района на начало 2024 года составила 33,2 ты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человек. Плотность населения составляет 1,2 человек/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Городское население занимает порядка – 78,1%, сельское население – 21,9%. Удельный вес населения, находящегося в трудоспособном возрасте по состоянию на начало 2024 года, составил 58,7% от общей численности населения.</a:t>
            </a:r>
            <a:endParaRPr lang="ru-RU" sz="1600" kern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86648" y="3171728"/>
            <a:ext cx="4282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условия формирования показателей прогноза социально-экономического развития Кольского района на 202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годы</a:t>
            </a:r>
          </a:p>
        </p:txBody>
      </p:sp>
      <p:grpSp>
        <p:nvGrpSpPr>
          <p:cNvPr id="5" name="Group 92"/>
          <p:cNvGrpSpPr>
            <a:grpSpLocks/>
          </p:cNvGrpSpPr>
          <p:nvPr/>
        </p:nvGrpSpPr>
        <p:grpSpPr bwMode="auto">
          <a:xfrm>
            <a:off x="718133" y="4318250"/>
            <a:ext cx="7917897" cy="1030231"/>
            <a:chOff x="1350" y="1095"/>
            <a:chExt cx="4794" cy="504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gray">
            <a:xfrm>
              <a:off x="3229" y="1095"/>
              <a:ext cx="2915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4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вариант – Базовый:</a:t>
              </a:r>
            </a:p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исходит из реалистических факторов, включающих  менее благоприятные условия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4" name="Picture 60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" y="1326"/>
              <a:ext cx="174" cy="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3367483" y="5395403"/>
            <a:ext cx="5721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 за основу для разработки проекта бюджета Кольского района на 202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 и период до 202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pic>
        <p:nvPicPr>
          <p:cNvPr id="16" name="Picture 4" descr="\\Server-fo-2\gsv\НГ 2012-13_поздравления\герб1.png">
            <a:extLst>
              <a:ext uri="{FF2B5EF4-FFF2-40B4-BE49-F238E27FC236}">
                <a16:creationId xmlns:a16="http://schemas.microsoft.com/office/drawing/2014/main" id="{4798075E-BB00-4B09-AFE3-A954E3D0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239" y="162959"/>
            <a:ext cx="1066555" cy="14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269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Server-fo-2\gsv\НГ 2012-13_поздравления\герб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8" y="558743"/>
            <a:ext cx="1111809" cy="142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75656" y="1978777"/>
            <a:ext cx="5832648" cy="252028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г. Кола, пр. Советский, д. 50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Тел. 8 (81553) 33390, 33359, 35583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fo@akolr.gov-murman.ru</a:t>
            </a:r>
            <a:endParaRPr lang="en-US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47307" y="692696"/>
            <a:ext cx="5256584" cy="1728193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Управление финансов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Кольского района,</a:t>
            </a:r>
            <a:endParaRPr lang="en-US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AC11-97BE-44E0-B0B6-DB5C2650B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97" y1="57785" x2="29197" y2="57785"/>
                        <a14:foregroundMark x1="26058" y1="60900" x2="26058" y2="60900"/>
                        <a14:foregroundMark x1="23650" y1="66436" x2="23650" y2="66436"/>
                        <a14:foregroundMark x1="21606" y1="47232" x2="21606" y2="47232"/>
                        <a14:foregroundMark x1="23650" y1="55190" x2="23650" y2="55190"/>
                        <a14:foregroundMark x1="46423" y1="65225" x2="46423" y2="65225"/>
                        <a14:foregroundMark x1="41752" y1="60208" x2="41752" y2="60208"/>
                        <a14:foregroundMark x1="45620" y1="55882" x2="45620" y2="55882"/>
                        <a14:foregroundMark x1="41752" y1="67647" x2="41752" y2="67647"/>
                        <a14:foregroundMark x1="43577" y1="70069" x2="43577" y2="70069"/>
                        <a14:foregroundMark x1="40146" y1="68858" x2="40146" y2="68858"/>
                        <a14:foregroundMark x1="42993" y1="53979" x2="42993" y2="53979"/>
                        <a14:foregroundMark x1="58175" y1="60900" x2="58175" y2="60900"/>
                        <a14:foregroundMark x1="57956" y1="67647" x2="57956" y2="67647"/>
                        <a14:foregroundMark x1="60292" y1="65744" x2="60292" y2="65744"/>
                        <a14:foregroundMark x1="62628" y1="60208" x2="62628" y2="60208"/>
                        <a14:foregroundMark x1="55547" y1="64014" x2="55547" y2="64014"/>
                        <a14:foregroundMark x1="40949" y1="52768" x2="40949" y2="52768"/>
                        <a14:foregroundMark x1="29416" y1="58997" x2="29416" y2="58997"/>
                        <a14:foregroundMark x1="28394" y1="67128" x2="28394" y2="67128"/>
                        <a14:foregroundMark x1="27591" y1="57093" x2="27591" y2="57093"/>
                        <a14:foregroundMark x1="77810" y1="65744" x2="77810" y2="65744"/>
                        <a14:foregroundMark x1="28394" y1="44810" x2="28394" y2="44810"/>
                        <a14:foregroundMark x1="55547" y1="59871" x2="55547" y2="59871"/>
                        <a14:foregroundMark x1="56953" y1="48498" x2="56953" y2="48498"/>
                        <a14:foregroundMark x1="57396" y1="47425" x2="57396" y2="47425"/>
                        <a14:foregroundMark x1="60429" y1="47425" x2="60429" y2="47425"/>
                        <a14:foregroundMark x1="43417" y1="54506" x2="43417" y2="54506"/>
                        <a14:foregroundMark x1="39053" y1="48498" x2="39053" y2="48498"/>
                        <a14:foregroundMark x1="38905" y1="58798" x2="38905" y2="58798"/>
                        <a14:foregroundMark x1="38683" y1="68240" x2="38683" y2="68240"/>
                        <a14:foregroundMark x1="25888" y1="46137" x2="25888" y2="46137"/>
                        <a14:backgroundMark x1="61095" y1="81315" x2="61095" y2="81315"/>
                        <a14:backgroundMark x1="31825" y1="83218" x2="31825" y2="83218"/>
                        <a14:backgroundMark x1="79343" y1="83218" x2="79343" y2="83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67519"/>
            <a:ext cx="5629140" cy="19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3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46187" y="3915055"/>
            <a:ext cx="1596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1000 населения</a:t>
            </a:r>
            <a:endParaRPr lang="ru-RU" sz="825" dirty="0">
              <a:solidFill>
                <a:prstClr val="black"/>
              </a:solidFill>
            </a:endParaRPr>
          </a:p>
        </p:txBody>
      </p:sp>
      <p:graphicFrame>
        <p:nvGraphicFramePr>
          <p:cNvPr id="8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360305"/>
              </p:ext>
            </p:extLst>
          </p:nvPr>
        </p:nvGraphicFramePr>
        <p:xfrm>
          <a:off x="395536" y="1062005"/>
          <a:ext cx="7920880" cy="283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842018"/>
              </p:ext>
            </p:extLst>
          </p:nvPr>
        </p:nvGraphicFramePr>
        <p:xfrm>
          <a:off x="686041" y="4199137"/>
          <a:ext cx="7771918" cy="2470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7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4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4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41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7360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естественного прироста (убыли)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-7,0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-7,2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-2,9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-1,1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80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миграционного прироста (убыли)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-2,1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-5,9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-6,4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-11,7</a:t>
                      </a:r>
                    </a:p>
                  </a:txBody>
                  <a:tcPr marL="7115" marR="7115" marT="7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476672"/>
            <a:ext cx="455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3D0175-974C-4A40-8587-3E5DB0F90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4" b="90000" l="10000" r="90000">
                        <a14:foregroundMark x1="39429" y1="11000" x2="39429" y2="11000"/>
                        <a14:foregroundMark x1="43714" y1="7000" x2="43714" y2="7000"/>
                        <a14:foregroundMark x1="47714" y1="6143" x2="47714" y2="6143"/>
                        <a14:foregroundMark x1="58667" y1="9286" x2="58667" y2="9286"/>
                        <a14:foregroundMark x1="54952" y1="15000" x2="54952" y2="15000"/>
                        <a14:foregroundMark x1="62952" y1="15429" x2="62952" y2="15429"/>
                        <a14:foregroundMark x1="61333" y1="12143" x2="61333" y2="12143"/>
                        <a14:foregroundMark x1="62190" y1="14571" x2="62190" y2="14571"/>
                        <a14:foregroundMark x1="70762" y1="23429" x2="70762" y2="23429"/>
                        <a14:foregroundMark x1="71333" y1="23429" x2="71333" y2="23429"/>
                        <a14:foregroundMark x1="71333" y1="23429" x2="71333" y2="23429"/>
                        <a14:foregroundMark x1="72381" y1="23857" x2="72381" y2="23857"/>
                        <a14:foregroundMark x1="73714" y1="26286" x2="73714" y2="26286"/>
                        <a14:foregroundMark x1="73429" y1="25857" x2="73429" y2="25857"/>
                        <a14:foregroundMark x1="75333" y1="52714" x2="75333" y2="52714"/>
                        <a14:foregroundMark x1="77143" y1="39143" x2="77143" y2="39143"/>
                        <a14:foregroundMark x1="38857" y1="75286" x2="38857" y2="75286"/>
                        <a14:foregroundMark x1="48000" y1="82857" x2="48000" y2="82857"/>
                        <a14:foregroundMark x1="53333" y1="82857" x2="53333" y2="82857"/>
                        <a14:foregroundMark x1="61619" y1="80571" x2="61619" y2="80571"/>
                        <a14:foregroundMark x1="25429" y1="43857" x2="25429" y2="43857"/>
                        <a14:foregroundMark x1="42095" y1="14571" x2="42095" y2="14571"/>
                        <a14:foregroundMark x1="36952" y1="13429" x2="36952" y2="13429"/>
                        <a14:foregroundMark x1="55524" y1="8571" x2="55524" y2="8571"/>
                        <a14:foregroundMark x1="61905" y1="11000" x2="61905" y2="11000"/>
                        <a14:foregroundMark x1="61143" y1="10571" x2="61143" y2="10571"/>
                        <a14:foregroundMark x1="56000" y1="7714" x2="56000" y2="7714"/>
                        <a14:foregroundMark x1="53048" y1="5714" x2="53048" y2="5714"/>
                        <a14:foregroundMark x1="31333" y1="67571" x2="31333" y2="67571"/>
                        <a14:foregroundMark x1="57619" y1="79714" x2="57619" y2="79714"/>
                        <a14:foregroundMark x1="57619" y1="82143" x2="57905" y2="82143"/>
                        <a14:foregroundMark x1="67524" y1="16571" x2="67524" y2="16571"/>
                        <a14:foregroundMark x1="35905" y1="14143" x2="35905" y2="14143"/>
                        <a14:foregroundMark x1="25714" y1="58857" x2="25714" y2="58857"/>
                        <a14:foregroundMark x1="64286" y1="78143" x2="64286" y2="78143"/>
                        <a14:foregroundMark x1="65429" y1="76857" x2="65429" y2="76857"/>
                        <a14:foregroundMark x1="70000" y1="69714" x2="70000" y2="69714"/>
                        <a14:foregroundMark x1="67048" y1="75286" x2="67048" y2="75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8640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3073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21420</TotalTime>
  <Words>12969</Words>
  <Application>Microsoft Office PowerPoint</Application>
  <PresentationFormat>Экран (4:3)</PresentationFormat>
  <Paragraphs>3113</Paragraphs>
  <Slides>80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97" baseType="lpstr">
      <vt:lpstr>KaiTi</vt:lpstr>
      <vt:lpstr>Arial</vt:lpstr>
      <vt:lpstr>Arial Black</vt:lpstr>
      <vt:lpstr>Arial Cyr</vt:lpstr>
      <vt:lpstr>Arial Unicode MS</vt:lpstr>
      <vt:lpstr>Calibri</vt:lpstr>
      <vt:lpstr>Estrangelo Edessa</vt:lpstr>
      <vt:lpstr>Franklin Gothic Heavy</vt:lpstr>
      <vt:lpstr>Segoe UI Black</vt:lpstr>
      <vt:lpstr>Segoe UI Semilight</vt:lpstr>
      <vt:lpstr>Tahoma</vt:lpstr>
      <vt:lpstr>Times New Roman</vt:lpstr>
      <vt:lpstr>Trebuchet MS</vt:lpstr>
      <vt:lpstr>Verdana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Кольского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Кольского района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ufin402</cp:lastModifiedBy>
  <cp:revision>915</cp:revision>
  <cp:lastPrinted>2024-11-26T09:16:16Z</cp:lastPrinted>
  <dcterms:created xsi:type="dcterms:W3CDTF">2018-11-14T09:02:20Z</dcterms:created>
  <dcterms:modified xsi:type="dcterms:W3CDTF">2024-12-13T06:15:01Z</dcterms:modified>
</cp:coreProperties>
</file>